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58" r:id="rId6"/>
    <p:sldId id="262" r:id="rId7"/>
    <p:sldId id="259" r:id="rId8"/>
    <p:sldId id="260" r:id="rId9"/>
  </p:sldIdLst>
  <p:sldSz cx="9144000" cy="6858000" type="screen4x3"/>
  <p:notesSz cx="6797675" cy="99282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422C16"/>
    <a:srgbClr val="0C788E"/>
    <a:srgbClr val="006666"/>
    <a:srgbClr val="0099CC"/>
    <a:srgbClr val="3366CC"/>
    <a:srgbClr val="003399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>
        <p:scale>
          <a:sx n="80" d="100"/>
          <a:sy n="80" d="100"/>
        </p:scale>
        <p:origin x="-101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214282" y="4929198"/>
            <a:ext cx="8715436" cy="1643074"/>
          </a:xfrm>
        </p:spPr>
        <p:txBody>
          <a:bodyPr/>
          <a:lstStyle/>
          <a:p>
            <a:r>
              <a:rPr lang="ru-RU" sz="3600" b="1" dirty="0" smtClean="0">
                <a:solidFill>
                  <a:srgbClr val="663300"/>
                </a:solidFill>
              </a:rPr>
              <a:t/>
            </a:r>
            <a:br>
              <a:rPr lang="ru-RU" sz="3600" b="1" dirty="0" smtClean="0">
                <a:solidFill>
                  <a:srgbClr val="663300"/>
                </a:solidFill>
              </a:rPr>
            </a:br>
            <a:r>
              <a:rPr lang="ru-RU" sz="3600" b="1" dirty="0" smtClean="0">
                <a:solidFill>
                  <a:srgbClr val="663300"/>
                </a:solidFill>
              </a:rPr>
              <a:t>Сообщение «Использование театрализованной деятельности в работе с одаренными детьми».</a:t>
            </a:r>
            <a:br>
              <a:rPr lang="ru-RU" sz="3600" b="1" dirty="0" smtClean="0">
                <a:solidFill>
                  <a:srgbClr val="663300"/>
                </a:solidFill>
              </a:rPr>
            </a:br>
            <a:endParaRPr lang="es-ES" sz="3600" b="1" dirty="0">
              <a:solidFill>
                <a:srgbClr val="66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14290"/>
            <a:ext cx="78180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Комитет по образованию Администрации города Подольска </a:t>
            </a:r>
            <a:r>
              <a:rPr lang="en-US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r>
              <a:rPr lang="en-US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детский сад комбинированного вида № 33 «</a:t>
            </a:r>
            <a:r>
              <a:rPr lang="ru-RU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Аленушка</a:t>
            </a:r>
            <a:r>
              <a:rPr lang="ru-RU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 smtClean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			  Педагог-психолог: Королева М.А.</a:t>
            </a:r>
            <a:endParaRPr lang="ru-RU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785950"/>
          </a:xfrm>
        </p:spPr>
        <p:txBody>
          <a:bodyPr/>
          <a:lstStyle/>
          <a:p>
            <a:r>
              <a:rPr lang="ru-RU" sz="1800" dirty="0" smtClean="0">
                <a:latin typeface="Georgia" panose="02040502050405020303" pitchFamily="18" charset="0"/>
              </a:rPr>
              <a:t>Под одаренностью ребенка понимается более высокая, чем у его сверстников при прочих равных условиях, восприимчивость к учению и более выраженные творческие проявления.  Одаренность детей может быть установлена и изучена только в процессе обучения и воспитания, в ходе выполнения ребенком той или иной содержательной деятельности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dirty="0" smtClean="0">
                <a:latin typeface="Georgia" panose="02040502050405020303" pitchFamily="18" charset="0"/>
              </a:rPr>
              <a:t>	.</a:t>
            </a:r>
          </a:p>
          <a:p>
            <a:pPr marL="0" indent="0">
              <a:buNone/>
            </a:pPr>
            <a:endParaRPr lang="ru-RU" sz="18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Georgia" panose="02040502050405020303" pitchFamily="18" charset="0"/>
              </a:rPr>
              <a:t>	</a:t>
            </a:r>
          </a:p>
        </p:txBody>
      </p:sp>
      <p:pic>
        <p:nvPicPr>
          <p:cNvPr id="1026" name="Picture 2" descr="C:\Documents and Settings\Admin\Рабочий стол\Фото для презентиции\IMGP32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9128" y="-46649038"/>
            <a:ext cx="34747200" cy="2606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40020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Фото для презентиции\DSC003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000108"/>
            <a:ext cx="4929718" cy="3697288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4357718"/>
          </a:xfrm>
        </p:spPr>
        <p:txBody>
          <a:bodyPr/>
          <a:lstStyle/>
          <a:p>
            <a:pPr marL="0" indent="0" algn="l">
              <a:buNone/>
            </a:pPr>
            <a:r>
              <a:rPr lang="ru-RU" sz="1800" dirty="0" smtClean="0">
                <a:latin typeface="Georgia" panose="02040502050405020303" pitchFamily="18" charset="0"/>
              </a:rPr>
              <a:t>Одаренные дети чрезвычайно</a:t>
            </a:r>
            <a:br>
              <a:rPr lang="ru-RU" sz="1800" dirty="0" smtClean="0">
                <a:latin typeface="Georgia" panose="02040502050405020303" pitchFamily="18" charset="0"/>
              </a:rPr>
            </a:br>
            <a:r>
              <a:rPr lang="ru-RU" sz="1800" dirty="0" smtClean="0">
                <a:latin typeface="Georgia" panose="02040502050405020303" pitchFamily="18" charset="0"/>
              </a:rPr>
              <a:t> сильно отличаются друг от </a:t>
            </a:r>
            <a:br>
              <a:rPr lang="ru-RU" sz="1800" dirty="0" smtClean="0">
                <a:latin typeface="Georgia" panose="02040502050405020303" pitchFamily="18" charset="0"/>
              </a:rPr>
            </a:br>
            <a:r>
              <a:rPr lang="ru-RU" sz="1800" dirty="0" smtClean="0">
                <a:latin typeface="Georgia" panose="02040502050405020303" pitchFamily="18" charset="0"/>
              </a:rPr>
              <a:t>друга по видам одаренности:</a:t>
            </a:r>
            <a:br>
              <a:rPr lang="ru-RU" sz="1800" dirty="0" smtClean="0">
                <a:latin typeface="Georgia" panose="02040502050405020303" pitchFamily="18" charset="0"/>
              </a:rPr>
            </a:br>
            <a:r>
              <a:rPr lang="ru-RU" sz="1800" dirty="0" smtClean="0">
                <a:latin typeface="Georgia" panose="02040502050405020303" pitchFamily="18" charset="0"/>
              </a:rPr>
              <a:t>Художественная одаренность.</a:t>
            </a:r>
            <a:br>
              <a:rPr lang="ru-RU" sz="1800" dirty="0" smtClean="0">
                <a:latin typeface="Georgia" panose="02040502050405020303" pitchFamily="18" charset="0"/>
              </a:rPr>
            </a:br>
            <a:r>
              <a:rPr lang="ru-RU" sz="1800" dirty="0" smtClean="0">
                <a:latin typeface="Georgia" panose="02040502050405020303" pitchFamily="18" charset="0"/>
              </a:rPr>
              <a:t> Общая интеллектуальная и</a:t>
            </a:r>
            <a:br>
              <a:rPr lang="ru-RU" sz="1800" dirty="0" smtClean="0">
                <a:latin typeface="Georgia" panose="02040502050405020303" pitchFamily="18" charset="0"/>
              </a:rPr>
            </a:br>
            <a:r>
              <a:rPr lang="ru-RU" sz="1800" dirty="0" smtClean="0">
                <a:latin typeface="Georgia" panose="02040502050405020303" pitchFamily="18" charset="0"/>
              </a:rPr>
              <a:t> академическая одаренность.</a:t>
            </a:r>
            <a:br>
              <a:rPr lang="ru-RU" sz="1800" dirty="0" smtClean="0">
                <a:latin typeface="Georgia" panose="02040502050405020303" pitchFamily="18" charset="0"/>
              </a:rPr>
            </a:br>
            <a:r>
              <a:rPr lang="ru-RU" sz="1800" dirty="0" smtClean="0">
                <a:latin typeface="Georgia" panose="02040502050405020303" pitchFamily="18" charset="0"/>
              </a:rPr>
              <a:t>Творческая одаренность.</a:t>
            </a:r>
            <a:br>
              <a:rPr lang="ru-RU" sz="1800" dirty="0" smtClean="0">
                <a:latin typeface="Georgia" panose="02040502050405020303" pitchFamily="18" charset="0"/>
              </a:rPr>
            </a:br>
            <a:r>
              <a:rPr lang="ru-RU" sz="1800" dirty="0" smtClean="0">
                <a:latin typeface="Georgia" panose="02040502050405020303" pitchFamily="18" charset="0"/>
              </a:rPr>
              <a:t>Социальная одаренность.</a:t>
            </a:r>
            <a:br>
              <a:rPr lang="ru-RU" sz="1800" dirty="0" smtClean="0">
                <a:latin typeface="Georgia" panose="02040502050405020303" pitchFamily="18" charset="0"/>
              </a:rPr>
            </a:br>
            <a:r>
              <a:rPr lang="ru-RU" sz="1800" dirty="0" smtClean="0">
                <a:latin typeface="Georgia" panose="02040502050405020303" pitchFamily="18" charset="0"/>
              </a:rPr>
              <a:t>Особое внимание уделим</a:t>
            </a:r>
            <a:br>
              <a:rPr lang="ru-RU" sz="1800" dirty="0" smtClean="0">
                <a:latin typeface="Georgia" panose="02040502050405020303" pitchFamily="18" charset="0"/>
              </a:rPr>
            </a:br>
            <a:r>
              <a:rPr lang="ru-RU" sz="1800" dirty="0" smtClean="0">
                <a:latin typeface="Georgia" panose="02040502050405020303" pitchFamily="18" charset="0"/>
              </a:rPr>
              <a:t> Творческой одаренности</a:t>
            </a:r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14942" y="273050"/>
            <a:ext cx="3471858" cy="5853113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>
                <a:latin typeface="Georgia" panose="02040502050405020303" pitchFamily="18" charset="0"/>
              </a:rPr>
              <a:t>	Творческая </a:t>
            </a:r>
            <a:r>
              <a:rPr lang="ru-RU" sz="1800" dirty="0">
                <a:latin typeface="Georgia" panose="02040502050405020303" pitchFamily="18" charset="0"/>
              </a:rPr>
              <a:t>одаренность. Одни специалисты полагают, что творчество и креативность являются неотъемлемыми элементами всех видов одаренности. Другие считают, что дети с творческой направленностью нередко обладают рядом поведенческих характеристик, которые вызывают отнюдь не положительные эмоции у окружающих людей; отсутствие внимания к условностям и авторитетам; независимость в суждениях; тонкое чувство юмора; яркий темперамент.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714357"/>
            <a:ext cx="3471858" cy="47863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Admin\Рабочий стол\Фото для презентиции\DSC00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4765331" cy="35739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26549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14942" y="273050"/>
            <a:ext cx="3471858" cy="5853113"/>
          </a:xfrm>
        </p:spPr>
        <p:txBody>
          <a:bodyPr/>
          <a:lstStyle/>
          <a:p>
            <a:pPr marL="0" indent="0">
              <a:buNone/>
            </a:pPr>
            <a:r>
              <a:rPr lang="ru-RU" sz="1800" b="1" i="1" dirty="0">
                <a:latin typeface="Georgia" panose="02040502050405020303" pitchFamily="18" charset="0"/>
              </a:rPr>
              <a:t>Театр</a:t>
            </a:r>
            <a:r>
              <a:rPr lang="ru-RU" sz="1800" dirty="0">
                <a:latin typeface="Georgia" panose="02040502050405020303" pitchFamily="18" charset="0"/>
              </a:rPr>
              <a:t> - это синтез искусств, вобравший в себя практически все, что помогает развиваться полноценному человеку, умеющему воспринимать окружающий мир как живой единый организм.</a:t>
            </a:r>
          </a:p>
          <a:p>
            <a:pPr marL="0" indent="0">
              <a:buNone/>
            </a:pPr>
            <a:r>
              <a:rPr lang="ru-RU" sz="1800" b="1" i="1" dirty="0">
                <a:latin typeface="Georgia" panose="02040502050405020303" pitchFamily="18" charset="0"/>
              </a:rPr>
              <a:t>Театральная игра </a:t>
            </a:r>
            <a:r>
              <a:rPr lang="ru-RU" sz="1800" dirty="0">
                <a:latin typeface="Georgia" panose="02040502050405020303" pitchFamily="18" charset="0"/>
              </a:rPr>
              <a:t>— это исторически сложившееся общественное явление, самостоятельный вид деятельности, свойственный человеку.</a:t>
            </a:r>
          </a:p>
          <a:p>
            <a:pPr marL="0" indent="0">
              <a:buNone/>
            </a:pPr>
            <a:r>
              <a:rPr lang="ru-RU" sz="1800" b="1" i="1" dirty="0">
                <a:latin typeface="Georgia" panose="02040502050405020303" pitchFamily="18" charset="0"/>
              </a:rPr>
              <a:t>Театрализованная деятельность</a:t>
            </a:r>
            <a:r>
              <a:rPr lang="ru-RU" sz="1800" dirty="0">
                <a:latin typeface="Georgia" panose="02040502050405020303" pitchFamily="18" charset="0"/>
              </a:rPr>
              <a:t> — это самый распространенный вид детского творчества</a:t>
            </a:r>
            <a:r>
              <a:rPr lang="ru-RU" sz="1800" dirty="0" smtClean="0">
                <a:latin typeface="Georgia" panose="02040502050405020303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785794"/>
            <a:ext cx="4329114" cy="435771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15120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latin typeface="Georgia" panose="02040502050405020303" pitchFamily="18" charset="0"/>
              </a:rPr>
              <a:t>Большой развивающий потенциал театральной деятельности заключается в: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>
                <a:latin typeface="Georgia" panose="02040502050405020303" pitchFamily="18" charset="0"/>
              </a:rPr>
              <a:t>коллективности деятельности;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>
                <a:latin typeface="Georgia" panose="02040502050405020303" pitchFamily="18" charset="0"/>
              </a:rPr>
              <a:t>элементах игровой деятельности;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>
                <a:latin typeface="Georgia" panose="02040502050405020303" pitchFamily="18" charset="0"/>
              </a:rPr>
              <a:t>необходимости действовать и общаться;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>
                <a:latin typeface="Georgia" panose="02040502050405020303" pitchFamily="18" charset="0"/>
              </a:rPr>
              <a:t>самостоятельности выбора и организации собственного участия в деятельности;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>
                <a:latin typeface="Georgia" panose="02040502050405020303" pitchFamily="18" charset="0"/>
              </a:rPr>
              <a:t>необходимости активизации познавательных способностей.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0797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14942" y="273050"/>
            <a:ext cx="3471858" cy="585311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Georgia" panose="02040502050405020303" pitchFamily="18" charset="0"/>
              </a:rPr>
              <a:t>Т</a:t>
            </a:r>
            <a:r>
              <a:rPr lang="ru-RU" sz="1800" dirty="0" smtClean="0">
                <a:latin typeface="Georgia" panose="02040502050405020303" pitchFamily="18" charset="0"/>
              </a:rPr>
              <a:t>еатрализованная деятельность помогает:</a:t>
            </a:r>
            <a:endParaRPr lang="ru-RU" sz="1800" dirty="0">
              <a:latin typeface="Georgia" panose="02040502050405020303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Georgia" panose="02040502050405020303" pitchFamily="18" charset="0"/>
              </a:rPr>
              <a:t>развитию </a:t>
            </a:r>
            <a:r>
              <a:rPr lang="ru-RU" sz="1800" dirty="0">
                <a:latin typeface="Georgia" panose="02040502050405020303" pitchFamily="18" charset="0"/>
              </a:rPr>
              <a:t>позитивного </a:t>
            </a:r>
            <a:r>
              <a:rPr lang="ru-RU" sz="1800" dirty="0" err="1">
                <a:latin typeface="Georgia" panose="02040502050405020303" pitchFamily="18" charset="0"/>
              </a:rPr>
              <a:t>самовосприятия</a:t>
            </a:r>
            <a:r>
              <a:rPr lang="ru-RU" sz="1800" dirty="0">
                <a:latin typeface="Georgia" panose="02040502050405020303" pitchFamily="18" charset="0"/>
              </a:rPr>
              <a:t>;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Georgia" panose="02040502050405020303" pitchFamily="18" charset="0"/>
              </a:rPr>
              <a:t>повышению </a:t>
            </a:r>
            <a:r>
              <a:rPr lang="ru-RU" sz="1800" dirty="0">
                <a:latin typeface="Georgia" panose="02040502050405020303" pitchFamily="18" charset="0"/>
              </a:rPr>
              <a:t>уверенности в себе и своих силах</a:t>
            </a:r>
            <a:r>
              <a:rPr lang="ru-RU" sz="1800" dirty="0" smtClean="0">
                <a:latin typeface="Georgia" panose="02040502050405020303" pitchFamily="18" charset="0"/>
              </a:rPr>
              <a:t>;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>
                <a:latin typeface="Georgia" panose="02040502050405020303" pitchFamily="18" charset="0"/>
              </a:rPr>
              <a:t>раскрыть талант каждого ребенка, дать ему возможность поверить в себя, почувствовать свою успешность.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8255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57818" y="273050"/>
            <a:ext cx="3500462" cy="585311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1400" dirty="0" smtClean="0">
                <a:latin typeface="Georgia" pitchFamily="18" charset="0"/>
              </a:rPr>
              <a:t>Результат работы  театрализованной деятельности: дети стали более уверенными в себе и своих силах, спокойно вступают со взрослым в диалог, отстаивая свою точку зрения; ребята стали лучше понимать эмоциональное состояние другого человека, выражать своё;  детей повысился интерес к театрализованной деятельности.</a:t>
            </a:r>
          </a:p>
          <a:p>
            <a:pPr marL="0" indent="0">
              <a:buNone/>
            </a:pPr>
            <a:r>
              <a:rPr lang="ru-RU" sz="1400" dirty="0" smtClean="0">
                <a:latin typeface="Georgia" pitchFamily="18" charset="0"/>
              </a:rPr>
              <a:t>	Вовлечение детей в </a:t>
            </a:r>
            <a:r>
              <a:rPr lang="ru-RU" sz="1400" dirty="0">
                <a:latin typeface="Georgia" panose="02040502050405020303" pitchFamily="18" charset="0"/>
              </a:rPr>
              <a:t>театральную деятельность </a:t>
            </a:r>
            <a:r>
              <a:rPr lang="ru-RU" sz="1400" dirty="0" smtClean="0">
                <a:latin typeface="Georgia" panose="02040502050405020303" pitchFamily="18" charset="0"/>
              </a:rPr>
              <a:t>позволило развить их коммуникативные </a:t>
            </a:r>
            <a:r>
              <a:rPr lang="ru-RU" sz="1400" dirty="0">
                <a:latin typeface="Georgia" panose="02040502050405020303" pitchFamily="18" charset="0"/>
              </a:rPr>
              <a:t>навыки, расширить область социальных контактов, дать возможность проявить свои творческие способности, свои эмоции.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96579507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5244</TotalTime>
  <Words>145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Diseño predeterminado</vt:lpstr>
      <vt:lpstr> Сообщение «Использование театрализованной деятельности в работе с одаренными детьми». </vt:lpstr>
      <vt:lpstr>Под одаренностью ребенка понимается более высокая, чем у его сверстников при прочих равных условиях, восприимчивость к учению и более выраженные творческие проявления.  Одаренность детей может быть установлена и изучена только в процессе обучения и воспитания, в ходе выполнения ребенком той или иной содержательной деятельности</vt:lpstr>
      <vt:lpstr>Одаренные дети чрезвычайно  сильно отличаются друг от  друга по видам одаренности: Художественная одаренность.  Общая интеллектуальная и  академическая одаренность. Творческая одаренность. Социальная одаренность. Особое внимание уделим  Творческой одаренности</vt:lpstr>
      <vt:lpstr>Слайд 4</vt:lpstr>
      <vt:lpstr>Слайд 5</vt:lpstr>
      <vt:lpstr>Слайд 6</vt:lpstr>
      <vt:lpstr>Слайд 7</vt:lpstr>
      <vt:lpstr>Слайд 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Владимир Королев</cp:lastModifiedBy>
  <cp:revision>757</cp:revision>
  <cp:lastPrinted>2016-05-20T09:40:10Z</cp:lastPrinted>
  <dcterms:created xsi:type="dcterms:W3CDTF">2010-05-23T14:28:12Z</dcterms:created>
  <dcterms:modified xsi:type="dcterms:W3CDTF">2017-01-05T15:06:30Z</dcterms:modified>
</cp:coreProperties>
</file>