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  <p:sldMasterId id="2147483753" r:id="rId2"/>
    <p:sldMasterId id="2147483765" r:id="rId3"/>
  </p:sldMasterIdLst>
  <p:sldIdLst>
    <p:sldId id="256" r:id="rId4"/>
    <p:sldId id="257" r:id="rId5"/>
    <p:sldId id="261" r:id="rId6"/>
    <p:sldId id="258" r:id="rId7"/>
    <p:sldId id="263" r:id="rId8"/>
    <p:sldId id="259" r:id="rId9"/>
    <p:sldId id="264" r:id="rId10"/>
    <p:sldId id="260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78" d="100"/>
          <a:sy n="78" d="100"/>
        </p:scale>
        <p:origin x="-278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8790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9811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81198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2918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96884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870350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2374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28572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1/6/2017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1/6/2017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27584" y="16778"/>
            <a:ext cx="8316416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600201"/>
            <a:ext cx="7499176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altLang="ko-KR" smtClean="0"/>
              <a:t>Образец текста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1197968" y="2276872"/>
            <a:ext cx="7499176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altLang="ko-KR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6940157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1/6/2017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1/6/2017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1/6/2017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1/6/2017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69A65-95A9-4C94-83FD-D44C3E6A7D62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477CF-FC80-404E-8B08-E7C2CB9BB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1/6/2017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1/6/2017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1/6/2017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1/6/2017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altLang="ko-KR" smtClean="0"/>
              <a:t>Образец текста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altLang="ko-KR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769A65-95A9-4C94-83FD-D44C3E6A7D62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8477CF-FC80-404E-8B08-E7C2CB9BB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769A65-95A9-4C94-83FD-D44C3E6A7D62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8477CF-FC80-404E-8B08-E7C2CB9BB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769A65-95A9-4C94-83FD-D44C3E6A7D62}" type="datetimeFigureOut">
              <a:rPr lang="ru-RU" smtClean="0"/>
              <a:pPr/>
              <a:t>06.01.2017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8477CF-FC80-404E-8B08-E7C2CB9BB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56086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24286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7933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pPr/>
              <a:t>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1/6/2017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B%D0%B5%D0%B2" TargetMode="External"/><Relationship Id="rId3" Type="http://schemas.openxmlformats.org/officeDocument/2006/relationships/image" Target="../media/image28.jpeg"/><Relationship Id="rId7" Type="http://schemas.openxmlformats.org/officeDocument/2006/relationships/hyperlink" Target="https://ru.wikipedia.org/wiki/%D0%96%D0%B8%D0%B2%D0%BE%D0%BF%D0%B8%D1%81%D1%8C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ru.wikipedia.org/wiki/%D0%93%D0%BE%D1%80%D0%BE%D0%B4%D0%B5%D1%86" TargetMode="External"/><Relationship Id="rId11" Type="http://schemas.openxmlformats.org/officeDocument/2006/relationships/image" Target="../media/image29.jpeg"/><Relationship Id="rId5" Type="http://schemas.openxmlformats.org/officeDocument/2006/relationships/hyperlink" Target="https://ru.wikipedia.org/wiki/XIX_%D0%B2%D0%B5%D0%BA" TargetMode="External"/><Relationship Id="rId10" Type="http://schemas.openxmlformats.org/officeDocument/2006/relationships/hyperlink" Target="https://ru.wikipedia.org/wiki/%D0%93%D0%B5%D1%80%D0%B0%D0%BB%D1%8C%D0%B4%D0%B8%D0%BA%D0%B0" TargetMode="External"/><Relationship Id="rId4" Type="http://schemas.openxmlformats.org/officeDocument/2006/relationships/hyperlink" Target="https://ru.wikipedia.org/wiki/%D0%9F%D1%80%D0%BE%D0%BC%D1%8B%D1%81%D0%B5%D0%BB" TargetMode="External"/><Relationship Id="rId9" Type="http://schemas.openxmlformats.org/officeDocument/2006/relationships/hyperlink" Target="https://ru.wikipedia.org/wiki/%D0%9B%D0%B5%D0%BE%D0%BF%D0%B0%D1%80%D0%B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s://commons.wikimedia.org/wiki/File:Gorodetskaya_rospis_02.jpg?uselang=ru" TargetMode="Externa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4005064"/>
            <a:ext cx="4352528" cy="69492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Гребенева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Л.В.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340768"/>
            <a:ext cx="7772400" cy="165618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Декоративные росписи народных мастеров: «Дымка. Хохлома. Гжель . Городец»</a:t>
            </a:r>
            <a:endParaRPr lang="ru-RU" sz="3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l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Гжельские узоры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484784"/>
            <a:ext cx="7772400" cy="4572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1400" dirty="0" smtClean="0"/>
              <a:t>           Россия издавна славилась своими мастерами. Есть в Подмосковье</a:t>
            </a:r>
          </a:p>
          <a:p>
            <a:pPr>
              <a:buNone/>
            </a:pPr>
            <a:r>
              <a:rPr lang="ru-RU" sz="1400" dirty="0" smtClean="0"/>
              <a:t> такой регион, который называется Гжель. </a:t>
            </a:r>
            <a:r>
              <a:rPr lang="ru-RU" sz="1400" dirty="0"/>
              <a:t>Там изготовляются 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разнообразнейшие </a:t>
            </a:r>
            <a:r>
              <a:rPr lang="ru-RU" sz="1400" dirty="0"/>
              <a:t>изделия из фарфора, которые популярны не </a:t>
            </a:r>
            <a:r>
              <a:rPr lang="ru-RU" sz="1400" dirty="0" smtClean="0"/>
              <a:t>только</a:t>
            </a:r>
          </a:p>
          <a:p>
            <a:pPr>
              <a:buNone/>
            </a:pPr>
            <a:r>
              <a:rPr lang="ru-RU" sz="1400" dirty="0" smtClean="0"/>
              <a:t> на </a:t>
            </a:r>
            <a:r>
              <a:rPr lang="ru-RU" sz="1400" dirty="0"/>
              <a:t>территории России, но и во всем мире. Изделия, которые </a:t>
            </a:r>
            <a:r>
              <a:rPr lang="ru-RU" sz="1400" dirty="0" smtClean="0"/>
              <a:t>изготавливаются</a:t>
            </a:r>
          </a:p>
          <a:p>
            <a:pPr>
              <a:buNone/>
            </a:pPr>
            <a:r>
              <a:rPr lang="ru-RU" sz="1400" dirty="0" smtClean="0"/>
              <a:t> </a:t>
            </a:r>
            <a:r>
              <a:rPr lang="ru-RU" sz="1400" dirty="0"/>
              <a:t>в Гжели, славятся своей красотой, </a:t>
            </a:r>
            <a:r>
              <a:rPr lang="ru-RU" sz="1400" dirty="0" smtClean="0"/>
              <a:t>гармоничностью. </a:t>
            </a:r>
            <a:r>
              <a:rPr lang="ru-RU" sz="1400" dirty="0"/>
              <a:t>На протяжении </a:t>
            </a:r>
            <a:r>
              <a:rPr lang="ru-RU" sz="1400" dirty="0" smtClean="0"/>
              <a:t>многих</a:t>
            </a:r>
          </a:p>
          <a:p>
            <a:pPr>
              <a:buNone/>
            </a:pPr>
            <a:r>
              <a:rPr lang="ru-RU" sz="1400" dirty="0" smtClean="0"/>
              <a:t> </a:t>
            </a:r>
            <a:r>
              <a:rPr lang="ru-RU" sz="1400" dirty="0"/>
              <a:t>поколении жители гжельской области изготавливали </a:t>
            </a:r>
            <a:r>
              <a:rPr lang="ru-RU" sz="1400" dirty="0" smtClean="0"/>
              <a:t>различные</a:t>
            </a:r>
          </a:p>
          <a:p>
            <a:pPr>
              <a:buNone/>
            </a:pPr>
            <a:r>
              <a:rPr lang="ru-RU" sz="1400" dirty="0" smtClean="0"/>
              <a:t> </a:t>
            </a:r>
            <a:r>
              <a:rPr lang="ru-RU" sz="1400" dirty="0"/>
              <a:t>керамические изделия, которые носили больше прикладной характер</a:t>
            </a:r>
            <a:r>
              <a:rPr lang="ru-RU" sz="1400" dirty="0" smtClean="0"/>
              <a:t>.</a:t>
            </a:r>
          </a:p>
          <a:p>
            <a:pPr>
              <a:buNone/>
            </a:pPr>
            <a:r>
              <a:rPr lang="ru-RU" sz="1400" dirty="0" smtClean="0"/>
              <a:t> Изделиями </a:t>
            </a:r>
            <a:r>
              <a:rPr lang="ru-RU" sz="1400" dirty="0"/>
              <a:t>таким были различные изразцы, черепица, майоликовая посуда</a:t>
            </a:r>
            <a:r>
              <a:rPr lang="ru-RU" sz="1400" dirty="0" smtClean="0"/>
              <a:t>.</a:t>
            </a:r>
          </a:p>
          <a:p>
            <a:pPr>
              <a:buNone/>
            </a:pPr>
            <a:r>
              <a:rPr lang="ru-RU" sz="1050" dirty="0" smtClean="0"/>
              <a:t>   </a:t>
            </a:r>
            <a:r>
              <a:rPr lang="ru-RU" sz="1400" dirty="0"/>
              <a:t>Затем, гжельские мастера научились делать различные изделия из керамики, 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которые </a:t>
            </a:r>
            <a:r>
              <a:rPr lang="ru-RU" sz="1400" dirty="0"/>
              <a:t>расписывались богатой цветной</a:t>
            </a:r>
            <a:r>
              <a:rPr lang="ru-RU" sz="1050" dirty="0"/>
              <a:t> </a:t>
            </a:r>
            <a:r>
              <a:rPr lang="ru-RU" sz="1400" dirty="0" smtClean="0"/>
              <a:t>росписью.</a:t>
            </a:r>
          </a:p>
          <a:p>
            <a:pPr>
              <a:buNone/>
            </a:pPr>
            <a:r>
              <a:rPr lang="ru-RU" sz="1400" dirty="0" smtClean="0"/>
              <a:t>Гжельскими </a:t>
            </a:r>
            <a:r>
              <a:rPr lang="ru-RU" sz="1400" dirty="0"/>
              <a:t>мастерами изготавливались различные квасники, игрушки</a:t>
            </a:r>
            <a:r>
              <a:rPr lang="ru-RU" sz="1400" dirty="0" smtClean="0"/>
              <a:t>,</a:t>
            </a:r>
          </a:p>
          <a:p>
            <a:pPr>
              <a:buNone/>
            </a:pPr>
            <a:r>
              <a:rPr lang="ru-RU" sz="1400" dirty="0" smtClean="0"/>
              <a:t> </a:t>
            </a:r>
            <a:r>
              <a:rPr lang="ru-RU" sz="1400" dirty="0"/>
              <a:t>тарелки</a:t>
            </a:r>
            <a:r>
              <a:rPr lang="ru-RU" sz="1400" dirty="0" smtClean="0"/>
              <a:t>, </a:t>
            </a:r>
            <a:r>
              <a:rPr lang="ru-RU" sz="1400" dirty="0" err="1"/>
              <a:t>кумганы</a:t>
            </a:r>
            <a:r>
              <a:rPr lang="ru-RU" sz="1400" dirty="0"/>
              <a:t> и многое другое. Русские мастера, которые </a:t>
            </a:r>
            <a:r>
              <a:rPr lang="ru-RU" sz="1400" dirty="0" smtClean="0"/>
              <a:t>проживали</a:t>
            </a:r>
          </a:p>
          <a:p>
            <a:pPr>
              <a:buNone/>
            </a:pPr>
            <a:r>
              <a:rPr lang="ru-RU" sz="1400" dirty="0" smtClean="0"/>
              <a:t> </a:t>
            </a:r>
            <a:r>
              <a:rPr lang="ru-RU" sz="1400" dirty="0"/>
              <a:t>в Гжели, </a:t>
            </a:r>
            <a:r>
              <a:rPr lang="ru-RU" sz="1400" dirty="0" smtClean="0"/>
              <a:t>славились </a:t>
            </a:r>
            <a:r>
              <a:rPr lang="ru-RU" sz="1400" dirty="0"/>
              <a:t>богатой фантазией и отличным мастерством</a:t>
            </a:r>
            <a:r>
              <a:rPr lang="ru-RU" sz="1400" dirty="0" smtClean="0"/>
              <a:t>.</a:t>
            </a:r>
          </a:p>
          <a:p>
            <a:pPr>
              <a:buNone/>
            </a:pPr>
            <a:r>
              <a:rPr lang="ru-RU" sz="1400" dirty="0"/>
              <a:t>Одноцветная синяя роспись, является фирменным стилем гжельских мастеров</a:t>
            </a:r>
            <a:r>
              <a:rPr lang="ru-RU" sz="1400" dirty="0" smtClean="0"/>
              <a:t>. </a:t>
            </a:r>
          </a:p>
          <a:p>
            <a:pPr>
              <a:buNone/>
            </a:pPr>
            <a:r>
              <a:rPr lang="ru-RU" sz="1400" dirty="0"/>
              <a:t>Современная гжельская продукция – это камины, вазы, люстры, посуда</a:t>
            </a:r>
            <a:r>
              <a:rPr lang="ru-RU" sz="1400" dirty="0" smtClean="0"/>
              <a:t>,</a:t>
            </a:r>
          </a:p>
          <a:p>
            <a:pPr>
              <a:buNone/>
            </a:pPr>
            <a:r>
              <a:rPr lang="ru-RU" sz="1400" dirty="0" smtClean="0"/>
              <a:t> </a:t>
            </a:r>
            <a:r>
              <a:rPr lang="ru-RU" sz="1400" dirty="0"/>
              <a:t>различные сувенирные изделия и множество других товаров.</a:t>
            </a:r>
          </a:p>
          <a:p>
            <a:pPr>
              <a:buNone/>
            </a:pPr>
            <a:r>
              <a:rPr lang="ru-RU" sz="1400" dirty="0" smtClean="0"/>
              <a:t> </a:t>
            </a:r>
            <a:endParaRPr lang="ru-RU" sz="1400" dirty="0"/>
          </a:p>
          <a:p>
            <a:pPr>
              <a:buNone/>
            </a:pPr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5" name="Рисунок 4" descr="Село Гжель Московской обл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56176" y="188640"/>
            <a:ext cx="2771800" cy="2078850"/>
          </a:xfrm>
          <a:prstGeom prst="rect">
            <a:avLst/>
          </a:prstGeom>
        </p:spPr>
      </p:pic>
      <p:pic>
        <p:nvPicPr>
          <p:cNvPr id="6" name="Рисунок 5" descr="Кумган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588224" y="2492896"/>
            <a:ext cx="2302732" cy="34179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http://data13.gallery.ru/albums/gallery/111008-e58ce-37174049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04248" y="3717032"/>
            <a:ext cx="2160240" cy="2148049"/>
          </a:xfrm>
          <a:prstGeom prst="rect">
            <a:avLst/>
          </a:prstGeom>
          <a:noFill/>
        </p:spPr>
      </p:pic>
      <p:pic>
        <p:nvPicPr>
          <p:cNvPr id="21506" name="Picture 2" descr="http://www.rusvelikaia.ru/upload/iblock/baa/DSC_68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35896" y="404664"/>
            <a:ext cx="2478188" cy="2478188"/>
          </a:xfrm>
          <a:prstGeom prst="rect">
            <a:avLst/>
          </a:prstGeom>
          <a:noFill/>
        </p:spPr>
      </p:pic>
      <p:pic>
        <p:nvPicPr>
          <p:cNvPr id="21508" name="Picture 4" descr="http://colls.ru/images/items/36571_real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28184" y="332656"/>
            <a:ext cx="2643403" cy="2550884"/>
          </a:xfrm>
          <a:prstGeom prst="rect">
            <a:avLst/>
          </a:prstGeom>
          <a:noFill/>
        </p:spPr>
      </p:pic>
      <p:pic>
        <p:nvPicPr>
          <p:cNvPr id="4" name="Рисунок 3" descr="large_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39552" y="3501008"/>
            <a:ext cx="3532651" cy="2649488"/>
          </a:xfrm>
          <a:prstGeom prst="rect">
            <a:avLst/>
          </a:prstGeom>
        </p:spPr>
      </p:pic>
      <p:pic>
        <p:nvPicPr>
          <p:cNvPr id="6" name="Рисунок 5" descr="1_6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11560" y="476672"/>
            <a:ext cx="2952328" cy="2441451"/>
          </a:xfrm>
          <a:prstGeom prst="rect">
            <a:avLst/>
          </a:prstGeom>
        </p:spPr>
      </p:pic>
      <p:pic>
        <p:nvPicPr>
          <p:cNvPr id="7" name="Рисунок 6" descr="2e925601c2ad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211960" y="3645024"/>
            <a:ext cx="2448272" cy="23197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0"/>
            <a:ext cx="453650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itchFamily="18" charset="0"/>
              </a:rPr>
              <a:t>Дымка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pic>
        <p:nvPicPr>
          <p:cNvPr id="5" name="Рисунок 4" descr="Село Дымково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012160" y="188640"/>
            <a:ext cx="2749312" cy="20619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764704"/>
            <a:ext cx="5688632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Дымковский промысел — уникальное явление русского народного искусства, пришедшее к нам из глубины веков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 </a:t>
            </a:r>
            <a:r>
              <a:rPr lang="ru-RU" sz="1400" dirty="0"/>
              <a:t>Считается, что возник он  в XV–XVI веках в слободе Дымково на низком правом берегу реки </a:t>
            </a:r>
            <a:r>
              <a:rPr lang="ru-RU" sz="1400" dirty="0" smtClean="0"/>
              <a:t>Вятки. </a:t>
            </a:r>
            <a:r>
              <a:rPr lang="ru-RU" sz="1400" dirty="0"/>
              <a:t>Именно там развилась и сложилась потомственная традиция изготовления глиняной игрушки по женской линии, передаваемая от матери к дочери. Постепенно складывались династии мастериц дымковской игрушки: Никулины, </a:t>
            </a:r>
            <a:r>
              <a:rPr lang="ru-RU" sz="1400" dirty="0" err="1"/>
              <a:t>Пенкины</a:t>
            </a:r>
            <a:r>
              <a:rPr lang="ru-RU" sz="1400" dirty="0"/>
              <a:t>, Кошкины… Каждая из них имела свои особенности изделий в форме и пропорциях, колорите и орнаментах. Здесь, в слободе, в  XIX веке жили и работали от 30 до 50 семей </a:t>
            </a:r>
            <a:r>
              <a:rPr lang="ru-RU" sz="1400" dirty="0" err="1"/>
              <a:t>игрушечниц</a:t>
            </a:r>
            <a:r>
              <a:rPr lang="ru-RU" sz="1400" dirty="0" smtClean="0"/>
              <a:t>.</a:t>
            </a:r>
            <a:r>
              <a:rPr lang="ru-RU" sz="1400" dirty="0"/>
              <a:t> В прошлом изготовляли игрушки в слободе Дымково целыми семьями, копали и месили глину, вручную толкли и растирали краскотерками комовой мел, с осени до весны лепили, сушили и обжигали. Ближе к началу </a:t>
            </a:r>
            <a:r>
              <a:rPr lang="ru-RU" sz="1400" b="1" dirty="0"/>
              <a:t>ярмарки «Свистуньи-свистопляски»</a:t>
            </a:r>
            <a:r>
              <a:rPr lang="ru-RU" sz="1400" dirty="0"/>
              <a:t>, которая проходила в четвертую субботу после Пасхи, игрушки белили мелом, разведенным на снятом коровьем молоке, красили яичными красками, украшали большими пятнами золотистой потали. А затем на лодках привозили яркий самобытный товар в город Вятку на праздник, радуя своим искусством детей и взрослых. В наши дни дымковская игрушка по праву считается настоящим символом Вятского края. Она не похожа ни на одну другую керамическую игрушку: </a:t>
            </a:r>
            <a:r>
              <a:rPr lang="ru-RU" sz="1400" dirty="0" err="1"/>
              <a:t>Каргапольскую</a:t>
            </a:r>
            <a:r>
              <a:rPr lang="ru-RU" sz="1400" dirty="0"/>
              <a:t>, </a:t>
            </a:r>
            <a:r>
              <a:rPr lang="ru-RU" sz="1400" dirty="0" err="1"/>
              <a:t>Ковровскую</a:t>
            </a:r>
            <a:r>
              <a:rPr lang="ru-RU" sz="1400" dirty="0"/>
              <a:t>, </a:t>
            </a:r>
            <a:r>
              <a:rPr lang="ru-RU" sz="1400" dirty="0" err="1"/>
              <a:t>Филимоновскую</a:t>
            </a:r>
            <a:r>
              <a:rPr lang="ru-RU" sz="1400" dirty="0"/>
              <a:t>. И по сей день дымковская игрушка изготавливается вручную. Каждая дымковская игрушка – неповторимая авторская работа от лепки и до росписи. Верно говорят мастерицы: «Нет и не может быть двух одинаковых изделий».</a:t>
            </a:r>
          </a:p>
          <a:p>
            <a:endParaRPr lang="ru-RU" sz="1400" dirty="0"/>
          </a:p>
          <a:p>
            <a:r>
              <a:rPr lang="ru-RU" sz="1400" dirty="0" smtClean="0"/>
              <a:t>   </a:t>
            </a:r>
            <a:endParaRPr lang="ru-RU" sz="1400" dirty="0"/>
          </a:p>
        </p:txBody>
      </p:sp>
      <p:pic>
        <p:nvPicPr>
          <p:cNvPr id="7" name="Рисунок 6" descr="0cfe696d1400b05eea1f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012160" y="2492896"/>
            <a:ext cx="2808312" cy="2108806"/>
          </a:xfrm>
          <a:prstGeom prst="rect">
            <a:avLst/>
          </a:prstGeom>
        </p:spPr>
      </p:pic>
      <p:pic>
        <p:nvPicPr>
          <p:cNvPr id="8" name="Рисунок 7" descr="dymkov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588224" y="4771351"/>
            <a:ext cx="1800200" cy="18980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615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3568" y="116632"/>
            <a:ext cx="2952328" cy="2771352"/>
          </a:xfrm>
          <a:prstGeom prst="rect">
            <a:avLst/>
          </a:prstGeom>
        </p:spPr>
      </p:pic>
      <p:pic>
        <p:nvPicPr>
          <p:cNvPr id="3" name="Рисунок 2" descr="90318880_0016020Pechkatelogrejka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27984" y="116632"/>
            <a:ext cx="3672408" cy="2889448"/>
          </a:xfrm>
          <a:prstGeom prst="rect">
            <a:avLst/>
          </a:prstGeom>
        </p:spPr>
      </p:pic>
      <p:pic>
        <p:nvPicPr>
          <p:cNvPr id="4" name="Рисунок 3" descr="dyimkovskaya-igrushka-istoriya-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7544" y="3068959"/>
            <a:ext cx="3312368" cy="3466985"/>
          </a:xfrm>
          <a:prstGeom prst="rect">
            <a:avLst/>
          </a:prstGeom>
        </p:spPr>
      </p:pic>
      <p:pic>
        <p:nvPicPr>
          <p:cNvPr id="19458" name="Picture 2" descr="http://falaleevals.narod.ru/drugie/f9468ee7a4a74257bb12f32bd2e0eaa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11960" y="3068960"/>
            <a:ext cx="4365509" cy="3274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Рисунок 2" descr="История золотой хохлом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955360" y="2996952"/>
            <a:ext cx="1188640" cy="1728134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55576" y="0"/>
            <a:ext cx="482453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Хохлома</a:t>
            </a:r>
            <a:endParaRPr lang="ru-RU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1196752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51520" y="509046"/>
            <a:ext cx="5544616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Золотая хохлома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 — один из старинных самобытных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русских народных промыслов,</a:t>
            </a:r>
            <a:r>
              <a:rPr lang="ru-RU" sz="1400" dirty="0"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на протяжении веков формирующий быт и жизненный уклад целых поколений и являющийся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неотъемлемой частью рос­сийской культуры. Особенностью хохломского промысла является изготовление золоченой деревянной посуды без применения дра</a:t>
            </a:r>
            <a:r>
              <a:rPr lang="ru-RU" sz="1400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г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оценного металла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и своеобраз</a:t>
            </a:r>
            <a:r>
              <a:rPr lang="ru-RU" sz="14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я растительно-травная роспись. Символом хохломской росписи стала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огненная жар-птица, украшенная яркими цветами.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Столицей золотой хохломы по праву считается город Семенов, расположенный в 80 километрах от Нижнего Новгорода.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3140968"/>
            <a:ext cx="82809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Искусство хохломы - это не только красиво выполненная рос­пись, но и умение создавать выра­зительную форму изделия, знание сложной технологии обработки дерева. В производстве используется дерево разных пород, в ос­новном - липа. Древесину сна­чала выдерживают на открытом воздухе не менее года. Затем ее распиливают на кряжи, изго­тавливают болванки, из которых вытачивают чашки, постав­ки, </a:t>
            </a:r>
            <a:r>
              <a:rPr lang="ru-RU" sz="1400" dirty="0" err="1"/>
              <a:t>бочата</a:t>
            </a:r>
            <a:r>
              <a:rPr lang="ru-RU" sz="1400" dirty="0"/>
              <a:t>, вазы, мат­решку, выре­зают ложки и ковши. Некрашеную посуду называют в промысле «белой» или «бельем». Пре­жде всего, ее надо высушить, чтобы изделие не дало трещин. Поэтому в помещениях предварительной об­работки постоянно поддерживается температура около 30 градусов, а в сушильных камерах, где на широ­ких полках-«колосниках» досуши­ваются белые точеные изделия, - до 100 градусов. Затем, некрашеные чашки покрывают специальным масляным грунтом красно­вато-коричневого цвета, отчего все они становятся похожими на глиня­ные. После грунтовки изделия 2-3 часа сушат в электропечи при тем­пературе 120-130 градусов. Далее - шлифуют, шпаклюют, олифят. Последняя подготовительная операция - лужение. Исполняют ее также, как и все предыдущие операции, вручную. Пока верхний слой олифы не высох окончатель­но и грунт не утратил вязкости, из­делия натирают алюминиевым порошком. Луженые чашки становятся матово блестящи­ми, напоминая серебряные, и в таком виде поступают в цеха росписи.</a:t>
            </a:r>
          </a:p>
          <a:p>
            <a:endParaRPr lang="ru-RU" sz="1400" dirty="0"/>
          </a:p>
        </p:txBody>
      </p:sp>
      <p:pic>
        <p:nvPicPr>
          <p:cNvPr id="12" name="Рисунок 11" descr="Семенов.Нижегородская обл.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940152" y="188640"/>
            <a:ext cx="2592288" cy="1513896"/>
          </a:xfrm>
          <a:prstGeom prst="rect">
            <a:avLst/>
          </a:prstGeom>
        </p:spPr>
      </p:pic>
      <p:pic>
        <p:nvPicPr>
          <p:cNvPr id="13" name="Рисунок 12" descr="Семенов. 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84168" y="1628800"/>
            <a:ext cx="2352502" cy="15618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g0.liveinternet.ru/images/attach/c/10/109/258/109258834_large_nn_b_35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88640"/>
            <a:ext cx="3528392" cy="2387178"/>
          </a:xfrm>
          <a:prstGeom prst="rect">
            <a:avLst/>
          </a:prstGeom>
          <a:noFill/>
        </p:spPr>
      </p:pic>
      <p:pic>
        <p:nvPicPr>
          <p:cNvPr id="3" name="Рисунок 2" descr="Hohloma7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6016" y="260648"/>
            <a:ext cx="3456586" cy="2817118"/>
          </a:xfrm>
          <a:prstGeom prst="rect">
            <a:avLst/>
          </a:prstGeom>
        </p:spPr>
      </p:pic>
      <p:pic>
        <p:nvPicPr>
          <p:cNvPr id="4" name="Рисунок 3" descr="Хохлома 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3528" y="2780928"/>
            <a:ext cx="4257750" cy="3263425"/>
          </a:xfrm>
          <a:prstGeom prst="rect">
            <a:avLst/>
          </a:prstGeom>
        </p:spPr>
      </p:pic>
      <p:pic>
        <p:nvPicPr>
          <p:cNvPr id="6" name="Рисунок 5" descr="a1c1c9362bf5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04048" y="3140968"/>
            <a:ext cx="3816424" cy="2723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28083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Городец</a:t>
            </a:r>
            <a:endParaRPr lang="ru-RU" sz="4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3" name="Рисунок 2" descr="Городец 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63888" y="116632"/>
            <a:ext cx="2269259" cy="1701944"/>
          </a:xfrm>
          <a:prstGeom prst="rect">
            <a:avLst/>
          </a:prstGeom>
        </p:spPr>
      </p:pic>
      <p:pic>
        <p:nvPicPr>
          <p:cNvPr id="4" name="Рисунок 3" descr="Городец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228184" y="116632"/>
            <a:ext cx="2599680" cy="17405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1772816"/>
            <a:ext cx="813690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Городецкая роспись</a:t>
            </a:r>
            <a:r>
              <a:rPr lang="ru-RU" sz="1400" dirty="0" smtClean="0"/>
              <a:t> — русский народный художественный </a:t>
            </a:r>
            <a:r>
              <a:rPr lang="ru-RU" sz="1400" dirty="0" smtClean="0">
                <a:hlinkClick r:id="rId4" tooltip="Промысел"/>
              </a:rPr>
              <a:t>промысел</a:t>
            </a:r>
            <a:r>
              <a:rPr lang="ru-RU" sz="1400" dirty="0" smtClean="0"/>
              <a:t>. Существует с середины </a:t>
            </a:r>
            <a:r>
              <a:rPr lang="ru-RU" sz="1400" dirty="0" smtClean="0">
                <a:hlinkClick r:id="rId5" tooltip="XIX век"/>
              </a:rPr>
              <a:t>XIX века</a:t>
            </a:r>
            <a:r>
              <a:rPr lang="ru-RU" sz="1400" dirty="0" smtClean="0"/>
              <a:t> в районе города </a:t>
            </a:r>
            <a:r>
              <a:rPr lang="ru-RU" sz="1400" dirty="0" smtClean="0">
                <a:hlinkClick r:id="rId6" tooltip="Городец"/>
              </a:rPr>
              <a:t>Городец</a:t>
            </a:r>
            <a:r>
              <a:rPr lang="ru-RU" sz="1400" dirty="0" smtClean="0"/>
              <a:t>. Яркая, лаконичная городецкая </a:t>
            </a:r>
            <a:r>
              <a:rPr lang="ru-RU" sz="1400" dirty="0" smtClean="0">
                <a:hlinkClick r:id="rId7" tooltip="Живопись"/>
              </a:rPr>
              <a:t>роспись</a:t>
            </a:r>
            <a:r>
              <a:rPr lang="ru-RU" sz="1400" dirty="0" smtClean="0"/>
              <a:t>(жанровые сцены, фигурки коней, петухов, цветочные узоры), выполненная свободным мазком с белой и черной графической </a:t>
            </a:r>
            <a:r>
              <a:rPr lang="ru-RU" sz="1400" b="1" dirty="0" smtClean="0"/>
              <a:t>обводкой</a:t>
            </a:r>
            <a:r>
              <a:rPr lang="ru-RU" sz="1400" dirty="0" smtClean="0"/>
              <a:t>, украшала прялки, мебель, ставни, двери. В нижегородских росписях можно различить два типа — </a:t>
            </a:r>
            <a:r>
              <a:rPr lang="ru-RU" sz="1400" dirty="0" err="1" smtClean="0"/>
              <a:t>павловские</a:t>
            </a:r>
            <a:r>
              <a:rPr lang="ru-RU" sz="1400" dirty="0" smtClean="0"/>
              <a:t> и городецкие росписи, которыми украшали сундуки, дуги, сани, детскую мебель, донца для прялок и многие мелкие предметы обихода. Городецкий стиль отличается прежде всего содержательностью. В росписях основное впечатление дают жанровые сцены. Рядом с жанровыми реалистическими мотивами в городецких росписях живут и идеализированные, декоративные образы птиц и животных.</a:t>
            </a:r>
          </a:p>
          <a:p>
            <a:r>
              <a:rPr lang="ru-RU" sz="1400" dirty="0" smtClean="0"/>
              <a:t>Встречаются экзотические </a:t>
            </a:r>
            <a:r>
              <a:rPr lang="ru-RU" sz="1400" dirty="0" smtClean="0">
                <a:hlinkClick r:id="rId8" tooltip="Лев"/>
              </a:rPr>
              <a:t>львы</a:t>
            </a:r>
            <a:r>
              <a:rPr lang="ru-RU" sz="1400" dirty="0" smtClean="0"/>
              <a:t> и </a:t>
            </a:r>
            <a:r>
              <a:rPr lang="ru-RU" sz="1400" dirty="0" smtClean="0">
                <a:hlinkClick r:id="rId9" tooltip="Леопард"/>
              </a:rPr>
              <a:t>барсы</a:t>
            </a:r>
            <a:r>
              <a:rPr lang="ru-RU" sz="1400" dirty="0" smtClean="0"/>
              <a:t>. Особенно часто изображение горячего, сильного коня или петуха в гордой, воинственной позе. Чаще всего это парные изображения, </a:t>
            </a:r>
            <a:r>
              <a:rPr lang="ru-RU" sz="1400" dirty="0" err="1" smtClean="0">
                <a:hlinkClick r:id="rId10" tooltip="Геральдика"/>
              </a:rPr>
              <a:t>геральдически</a:t>
            </a:r>
            <a:r>
              <a:rPr lang="ru-RU" sz="1400" dirty="0" smtClean="0"/>
              <a:t> обращенные друг к другу. Городецкий мастер росписи любит цветы. Они всюду разбросаны на поле росписей веселыми гирляндами и букетами. Там, где позволяет сюжет, мастер охотно пользуется мотивом пышного занавеса, подхваченного шнуром с кистями. Декоративность мотивов подчеркивается декоративностью цвета и приемов. Любимые фоны — ярко-зеленый или напряженный красный, глубокий синий, иногда черный, на котором особенно сочно расплескивается </a:t>
            </a:r>
            <a:r>
              <a:rPr lang="ru-RU" sz="1400" dirty="0" err="1" smtClean="0"/>
              <a:t>многоцветие</a:t>
            </a:r>
            <a:r>
              <a:rPr lang="ru-RU" sz="1400" dirty="0" smtClean="0"/>
              <a:t> Городецкого колорита.</a:t>
            </a:r>
          </a:p>
          <a:p>
            <a:r>
              <a:rPr lang="ru-RU" sz="1400" dirty="0" smtClean="0"/>
              <a:t> </a:t>
            </a:r>
            <a:r>
              <a:rPr lang="ru-RU" sz="1400" dirty="0"/>
              <a:t>В характеристике сюжета </a:t>
            </a:r>
            <a:r>
              <a:rPr lang="ru-RU" sz="1400" dirty="0" err="1"/>
              <a:t>разбелённые</a:t>
            </a:r>
            <a:r>
              <a:rPr lang="ru-RU" sz="1400" dirty="0"/>
              <a:t> тона дают богатые оттенки цветовых переходов. Роспись ведется кистью, без предварительного рисунка, свободным и сочным ударом. Он очень разнообразен — от широкого мазка до тончайшей линии и виртуозного штриха. Работа мастера быстра и экономна. Поэтому она очень обобщена, проста по приемам, свободна в движении кисти.</a:t>
            </a:r>
            <a:endParaRPr lang="ru-RU" sz="1400" dirty="0" smtClean="0"/>
          </a:p>
          <a:p>
            <a:endParaRPr lang="ru-RU" sz="1200" dirty="0"/>
          </a:p>
        </p:txBody>
      </p:sp>
      <p:pic>
        <p:nvPicPr>
          <p:cNvPr id="6" name="Рисунок 5" descr="487571.jp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7611812" y="2204864"/>
            <a:ext cx="1532188" cy="2188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orodetskaya rospis 02.jpg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260648"/>
            <a:ext cx="4392488" cy="286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 descr="http://s018.radikal.ru/i526/1409/75/e46e568067db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8104" y="116632"/>
            <a:ext cx="2664296" cy="3140968"/>
          </a:xfrm>
          <a:prstGeom prst="rect">
            <a:avLst/>
          </a:prstGeom>
          <a:noFill/>
        </p:spPr>
      </p:pic>
      <p:pic>
        <p:nvPicPr>
          <p:cNvPr id="20484" name="Picture 4" descr="http://cs1.livemaster.ru/storage/05/c5/26664068c65e88fea695d0c78fob--russkij-stil-tarelka-derevyannaya-s-rospisyu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3568" y="3356992"/>
            <a:ext cx="3456384" cy="3338998"/>
          </a:xfrm>
          <a:prstGeom prst="rect">
            <a:avLst/>
          </a:prstGeom>
          <a:noFill/>
        </p:spPr>
      </p:pic>
      <p:pic>
        <p:nvPicPr>
          <p:cNvPr id="20486" name="Picture 6" descr="http://artnow.ru/img/230000/23063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20072" y="3356992"/>
            <a:ext cx="3096344" cy="3233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566</Template>
  <TotalTime>138</TotalTime>
  <Words>444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Тема Office</vt:lpstr>
      <vt:lpstr>Custom Design</vt:lpstr>
      <vt:lpstr>Справедливость</vt:lpstr>
      <vt:lpstr>Декоративные росписи народных мастеров: «Дымка. Хохлома. Гжель . Городец»</vt:lpstr>
      <vt:lpstr>Гжельские узоры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Декоративные росписи народных мастеров: «дымка. Хохлома. Гжель . Городец»</dc:title>
  <dc:creator>Владелец</dc:creator>
  <cp:lastModifiedBy>Владелец</cp:lastModifiedBy>
  <cp:revision>45</cp:revision>
  <dcterms:created xsi:type="dcterms:W3CDTF">2015-12-13T14:53:50Z</dcterms:created>
  <dcterms:modified xsi:type="dcterms:W3CDTF">2017-01-06T14:20:20Z</dcterms:modified>
</cp:coreProperties>
</file>