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6" r:id="rId2"/>
    <p:sldId id="277" r:id="rId3"/>
    <p:sldId id="279" r:id="rId4"/>
    <p:sldId id="280" r:id="rId5"/>
    <p:sldId id="28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3922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05D39-39B0-45D4-854E-61896BFDBC8C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AE9BD-CD7F-4B16-BDB4-6B8B3B22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931224" cy="79695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  <a:effectLst>
                  <a:outerShdw blurRad="25502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anose="03010101010201010101" pitchFamily="66" charset="0"/>
              </a:rPr>
              <a:t>РАДУЖАТА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00192" y="476672"/>
            <a:ext cx="2592288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493292" y="1340768"/>
            <a:ext cx="8239256" cy="15121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800" i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НАШ ДЕВИЗ:</a:t>
            </a:r>
          </a:p>
          <a:p>
            <a:pPr algn="ctr" rtl="0">
              <a:buNone/>
            </a:pPr>
            <a:r>
              <a:rPr lang="ru-RU" sz="800" i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МЫ, КАК В РАДУГЕ ЦВЕТА,</a:t>
            </a:r>
          </a:p>
          <a:p>
            <a:pPr algn="ctr" rtl="0">
              <a:buNone/>
            </a:pPr>
            <a:r>
              <a:rPr lang="ru-RU" sz="800" i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Monotype Corsiva" panose="03010101010201010101" pitchFamily="66" charset="0"/>
              </a:rPr>
              <a:t>НЕРАЗЛУЧНЫ НИКОГДА!</a:t>
            </a:r>
            <a:endParaRPr lang="ru-RU" sz="800" i="1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476524" y="2604661"/>
            <a:ext cx="8229600" cy="926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В 1 классе работают: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Текст 5"/>
          <p:cNvSpPr txBox="1">
            <a:spLocks/>
          </p:cNvSpPr>
          <p:nvPr/>
        </p:nvSpPr>
        <p:spPr>
          <a:xfrm>
            <a:off x="323528" y="3282476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590675" algn="l"/>
              </a:tabLst>
            </a:pPr>
            <a:r>
              <a:rPr lang="ru-RU" dirty="0" smtClean="0">
                <a:solidFill>
                  <a:srgbClr val="0070C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Классный руководитель: </a:t>
            </a:r>
            <a:endParaRPr lang="ru-RU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12" name="Текст 7"/>
          <p:cNvSpPr txBox="1">
            <a:spLocks/>
          </p:cNvSpPr>
          <p:nvPr/>
        </p:nvSpPr>
        <p:spPr>
          <a:xfrm>
            <a:off x="4211961" y="3282476"/>
            <a:ext cx="4520588" cy="639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590675" algn="l"/>
              </a:tabLst>
            </a:pPr>
            <a:r>
              <a:rPr lang="ru-RU" sz="2200" dirty="0" smtClean="0">
                <a:solidFill>
                  <a:srgbClr val="0070C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Воспитатель:</a:t>
            </a:r>
            <a:endParaRPr lang="ru-RU" sz="2200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1590675" algn="l"/>
              </a:tabLst>
            </a:pPr>
            <a:r>
              <a:rPr lang="ru-RU" sz="2200" dirty="0" smtClean="0"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15" name="Объект 5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63888" y="4437112"/>
            <a:ext cx="2592288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0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1698" y="1142984"/>
            <a:ext cx="82147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  </a:t>
            </a:r>
            <a:endParaRPr lang="ru-RU" sz="2000" b="1" dirty="0"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321" y="373543"/>
            <a:ext cx="7915955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ln w="762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Наши заповеди </a:t>
            </a:r>
            <a:endParaRPr lang="ru-RU" sz="4400" b="1" dirty="0">
              <a:ln w="76200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397" y="1052736"/>
            <a:ext cx="80653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B0F0"/>
                </a:solidFill>
                <a:latin typeface="Times New Roman"/>
              </a:rPr>
              <a:t>Люби и уважай каждого члена классного коллектива.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8064A2"/>
                </a:solidFill>
                <a:latin typeface="Times New Roman"/>
              </a:rPr>
              <a:t>Умей общаться с каждым</a:t>
            </a:r>
            <a:r>
              <a:rPr lang="ru-RU" sz="1600" b="1" dirty="0" smtClean="0">
                <a:solidFill>
                  <a:srgbClr val="8064A2"/>
                </a:solidFill>
                <a:latin typeface="Times New Roman"/>
              </a:rPr>
              <a:t>.  </a:t>
            </a:r>
            <a:r>
              <a:rPr lang="ru-RU" sz="1600" b="1" dirty="0">
                <a:solidFill>
                  <a:srgbClr val="00B050"/>
                </a:solidFill>
                <a:latin typeface="Times New Roman"/>
              </a:rPr>
              <a:t>Будь внимателен ко всему, что тебя окружает.                   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B050"/>
                </a:solidFill>
                <a:latin typeface="Times New Roman"/>
              </a:rPr>
              <a:t>  </a:t>
            </a:r>
            <a:r>
              <a:rPr lang="ru-RU" sz="1600" b="1" dirty="0">
                <a:solidFill>
                  <a:srgbClr val="FF00FF"/>
                </a:solidFill>
                <a:latin typeface="Times New Roman"/>
              </a:rPr>
              <a:t>Будь хорошим собеседником.</a:t>
            </a: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    </a:t>
            </a:r>
            <a:r>
              <a:rPr lang="ru-RU" sz="1600" b="1" dirty="0" smtClean="0">
                <a:solidFill>
                  <a:srgbClr val="0070C0"/>
                </a:solidFill>
                <a:latin typeface="Times New Roman"/>
              </a:rPr>
              <a:t>                           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 Помни, что дружба –  путь к успеху.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smtClean="0">
                <a:solidFill>
                  <a:srgbClr val="FF00FF"/>
                </a:solidFill>
                <a:latin typeface="Times New Roman"/>
              </a:rPr>
              <a:t>Помоги </a:t>
            </a:r>
            <a:r>
              <a:rPr lang="ru-RU" sz="1600" b="1" dirty="0">
                <a:solidFill>
                  <a:srgbClr val="FF00FF"/>
                </a:solidFill>
                <a:latin typeface="Times New Roman"/>
              </a:rPr>
              <a:t>однокласснику, если ему трудно.</a:t>
            </a: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E36C0A"/>
                </a:solidFill>
                <a:latin typeface="Times New Roman"/>
              </a:rPr>
              <a:t>Толерантные отношения – радость для каждого.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Всегда помни о тех, кому сейчас плохо.  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latin typeface="Times New Roman"/>
              </a:rPr>
              <a:t>Выходя из дома, не забудь надеть улыбку.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6600CC"/>
                </a:solidFill>
                <a:latin typeface="Times New Roman"/>
              </a:rPr>
              <a:t>Внимательно слушай учителя и выполняй его требования.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/>
              </a:rPr>
              <a:t>Тебя учат живые люди.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/>
              </a:rPr>
              <a:t>Цель обучения – тренировка интеллекта.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B050"/>
                </a:solidFill>
                <a:latin typeface="Times New Roman"/>
              </a:rPr>
              <a:t>В любом предмете можно найти интерес.                                       </a:t>
            </a: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/>
              </a:rPr>
              <a:t>Думай  о том, что учиться всегда интересно.</a:t>
            </a: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 </a:t>
            </a:r>
            <a:endParaRPr lang="ru-RU" sz="1600" dirty="0"/>
          </a:p>
          <a:p>
            <a:pPr algn="ctr">
              <a:spcAft>
                <a:spcPts val="0"/>
              </a:spcAft>
              <a:tabLst>
                <a:tab pos="4676775" algn="l"/>
              </a:tabLst>
            </a:pPr>
            <a:r>
              <a:rPr lang="ru-RU" sz="1600" b="1" dirty="0">
                <a:solidFill>
                  <a:srgbClr val="FF0000"/>
                </a:solidFill>
                <a:latin typeface="Times New Roman"/>
              </a:rPr>
              <a:t>Учиться надо не ради оценок.	  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B0F0"/>
                </a:solidFill>
                <a:latin typeface="Times New Roman"/>
              </a:rPr>
              <a:t>Контролируй своё время, не опаздывай на занятия.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/>
              </a:rPr>
              <a:t>Строго соблюдай график дежурства.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00FF"/>
                </a:solidFill>
                <a:latin typeface="Times New Roman"/>
              </a:rPr>
              <a:t>Не забывай выполнять возложенные на тебя обязанности в классе.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/>
              </a:rPr>
              <a:t>Будь прилежным учеником – содержи свои вещи в порядке.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B050"/>
                </a:solidFill>
                <a:latin typeface="Times New Roman"/>
              </a:rPr>
              <a:t>Содержи в чистоте одежду и обувь.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C000"/>
                </a:solidFill>
                <a:latin typeface="Times New Roman"/>
              </a:rPr>
              <a:t>Проявляй серьёзное отношение к выполнению домашнего задания.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31849B"/>
                </a:solidFill>
                <a:latin typeface="Times New Roman"/>
              </a:rPr>
              <a:t>Принимай участие во всех школьных делах.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943634"/>
                </a:solidFill>
                <a:latin typeface="Times New Roman"/>
              </a:rPr>
              <a:t>Бережно относись к школьному имуществу.</a:t>
            </a:r>
            <a:endParaRPr lang="ru-RU" sz="1600" dirty="0"/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9933FF"/>
                </a:solidFill>
                <a:latin typeface="Times New Roman"/>
              </a:rPr>
              <a:t>Люби и охраняй природу.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82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Знай и выполняй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1214423"/>
            <a:ext cx="8229600" cy="507209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В класс приходи без опозданий, со всеми необходимыми </a:t>
            </a:r>
          </a:p>
          <a:p>
            <a:pPr algn="just">
              <a:buNone/>
              <a:tabLst>
                <a:tab pos="542925" algn="l"/>
              </a:tabLst>
            </a:pPr>
            <a:r>
              <a:rPr lang="ru-RU" sz="1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принадлежностями.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C000"/>
                </a:solidFill>
                <a:latin typeface="Monotype Corsiva" panose="03010101010201010101" pitchFamily="66" charset="0"/>
                <a:cs typeface="Times New Roman" pitchFamily="18" charset="0"/>
              </a:rPr>
              <a:t>Приготовь рабочее место.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E46C0A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itchFamily="18" charset="0"/>
              </a:rPr>
              <a:t>Правильно сиди за партой.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92D050"/>
                </a:solidFill>
                <a:latin typeface="Monotype Corsiva" panose="03010101010201010101" pitchFamily="66" charset="0"/>
                <a:cs typeface="Times New Roman" pitchFamily="18" charset="0"/>
              </a:rPr>
              <a:t>Слушай учителя, знай тему урока. 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Умей в конце урока  подвести итог.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B0F0"/>
                </a:solidFill>
                <a:latin typeface="Monotype Corsiva" panose="03010101010201010101" pitchFamily="66" charset="0"/>
                <a:cs typeface="Times New Roman" pitchFamily="18" charset="0"/>
              </a:rPr>
              <a:t>Цени время урока: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>а) соблюдай порядок на рабочем месте;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б) не занимайся посторонними делами, не отвлекай себя и товарищей.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itchFamily="18" charset="0"/>
              </a:rPr>
              <a:t>   Будь активен на уроке: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  а) при устном ответе говори громко, четко проговаривая слова;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б) следи за ответом товарища, если потребуется, 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solidFill>
                  <a:srgbClr val="FFC000"/>
                </a:solidFill>
                <a:latin typeface="Monotype Corsiva" panose="03010101010201010101" pitchFamily="66" charset="0"/>
                <a:cs typeface="Times New Roman" pitchFamily="18" charset="0"/>
              </a:rPr>
              <a:t>  исправь ошибку или дополни его ответ;</a:t>
            </a:r>
          </a:p>
          <a:p>
            <a:pPr algn="just" eaLnBrk="0" hangingPunct="0">
              <a:buNone/>
              <a:tabLst>
                <a:tab pos="542925" algn="l"/>
              </a:tabLst>
            </a:pPr>
            <a:r>
              <a:rPr lang="ru-RU" sz="1800" b="1" dirty="0" smtClean="0">
                <a:latin typeface="Monotype Corsiva" panose="03010101010201010101" pitchFamily="66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itchFamily="18" charset="0"/>
              </a:rPr>
              <a:t>в) подними руку, если хочешь сказать.</a:t>
            </a:r>
          </a:p>
          <a:p>
            <a:pPr algn="just" eaLnBrk="0" hangingPunct="0">
              <a:buFont typeface="Wingdings" pitchFamily="2" charset="2"/>
              <a:buChar char="v"/>
              <a:tabLst>
                <a:tab pos="542925" algn="l"/>
              </a:tabLst>
            </a:pPr>
            <a:r>
              <a:rPr lang="ru-RU" sz="1800" b="1" dirty="0" smtClean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   Помни!  Внимание – залог хорошей учёбы!</a:t>
            </a:r>
            <a:endParaRPr lang="ru-RU" sz="18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Объект 5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9992" y="1556792"/>
            <a:ext cx="3816424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3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ерфолента 5"/>
          <p:cNvSpPr>
            <a:spLocks noChangeArrowheads="1"/>
          </p:cNvSpPr>
          <p:nvPr/>
        </p:nvSpPr>
        <p:spPr bwMode="auto">
          <a:xfrm>
            <a:off x="530952" y="491787"/>
            <a:ext cx="3173095" cy="1855470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i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Командир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Блок-схема: перфолента 6"/>
          <p:cNvSpPr>
            <a:spLocks noChangeArrowheads="1"/>
          </p:cNvSpPr>
          <p:nvPr/>
        </p:nvSpPr>
        <p:spPr bwMode="auto">
          <a:xfrm>
            <a:off x="497483" y="2780928"/>
            <a:ext cx="2130301" cy="1584176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1200"/>
              </a:spcAft>
            </a:pPr>
            <a:r>
              <a:rPr lang="ru-RU" sz="2200" b="1" i="1" dirty="0" smtClean="0">
                <a:solidFill>
                  <a:srgbClr val="0070C0"/>
                </a:solidFill>
                <a:effectLst/>
                <a:cs typeface="Times New Roman"/>
              </a:rPr>
              <a:t>ОТДЕЛ</a:t>
            </a:r>
          </a:p>
          <a:p>
            <a:pPr algn="ctr">
              <a:spcAft>
                <a:spcPts val="1200"/>
              </a:spcAft>
            </a:pPr>
            <a:r>
              <a:rPr lang="ru-RU" sz="2200" b="1" i="1" dirty="0" smtClean="0">
                <a:solidFill>
                  <a:srgbClr val="0070C0"/>
                </a:solidFill>
                <a:effectLst/>
                <a:cs typeface="Times New Roman"/>
              </a:rPr>
              <a:t> </a:t>
            </a:r>
            <a:r>
              <a:rPr lang="ru-RU" sz="2200" b="1" i="1" dirty="0">
                <a:solidFill>
                  <a:srgbClr val="0070C0"/>
                </a:solidFill>
                <a:effectLst/>
                <a:cs typeface="Times New Roman"/>
              </a:rPr>
              <a:t>ЗДОРОВЬЯ</a:t>
            </a:r>
            <a:endParaRPr lang="ru-RU" dirty="0">
              <a:effectLst/>
            </a:endParaRPr>
          </a:p>
        </p:txBody>
      </p:sp>
      <p:sp>
        <p:nvSpPr>
          <p:cNvPr id="8" name="Блок-схема: перфолента 7"/>
          <p:cNvSpPr>
            <a:spLocks noChangeArrowheads="1"/>
          </p:cNvSpPr>
          <p:nvPr/>
        </p:nvSpPr>
        <p:spPr bwMode="auto">
          <a:xfrm>
            <a:off x="497483" y="4869160"/>
            <a:ext cx="3913226" cy="1440160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00B0F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457200" algn="ctr">
              <a:spcAft>
                <a:spcPts val="1200"/>
              </a:spcAft>
            </a:pPr>
            <a:r>
              <a:rPr lang="ru-RU" sz="2200" b="1" i="1" kern="50" dirty="0">
                <a:solidFill>
                  <a:srgbClr val="00B0F0"/>
                </a:solidFill>
                <a:effectLst/>
                <a:latin typeface="Times New Roman"/>
                <a:ea typeface="Lucida Sans Unicode"/>
              </a:rPr>
              <a:t>ОТДЕЛ ФИЗКУЛЬТУРЫ И СПОРТА</a:t>
            </a:r>
            <a:endParaRPr lang="ru-RU" sz="1200" kern="50" dirty="0">
              <a:effectLst/>
              <a:latin typeface="Times New Roman"/>
              <a:ea typeface="Lucida Sans Unicode"/>
            </a:endParaRPr>
          </a:p>
        </p:txBody>
      </p:sp>
      <p:sp>
        <p:nvSpPr>
          <p:cNvPr id="9" name="Блок-схема: перфолента 8"/>
          <p:cNvSpPr>
            <a:spLocks noChangeArrowheads="1"/>
          </p:cNvSpPr>
          <p:nvPr/>
        </p:nvSpPr>
        <p:spPr bwMode="auto">
          <a:xfrm>
            <a:off x="4410709" y="491787"/>
            <a:ext cx="3844925" cy="1367790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FFC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600" b="1" i="1" dirty="0">
                <a:solidFill>
                  <a:srgbClr val="FFC000"/>
                </a:solidFill>
                <a:effectLst/>
                <a:latin typeface="Calibri"/>
                <a:ea typeface="Calibri"/>
                <a:cs typeface="Times New Roman"/>
              </a:rPr>
              <a:t>Помощник </a:t>
            </a:r>
            <a:r>
              <a:rPr lang="ru-RU" sz="2600" b="1" i="1" dirty="0" smtClean="0">
                <a:solidFill>
                  <a:srgbClr val="FFC000"/>
                </a:solidFill>
                <a:effectLst/>
                <a:latin typeface="Calibri"/>
                <a:ea typeface="Calibri"/>
                <a:cs typeface="Times New Roman"/>
              </a:rPr>
              <a:t>командира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Блок-схема: перфолента 9"/>
          <p:cNvSpPr>
            <a:spLocks noChangeArrowheads="1"/>
          </p:cNvSpPr>
          <p:nvPr/>
        </p:nvSpPr>
        <p:spPr bwMode="auto">
          <a:xfrm>
            <a:off x="5364088" y="1963559"/>
            <a:ext cx="3335158" cy="1276985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00B05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r">
              <a:lnSpc>
                <a:spcPct val="115000"/>
              </a:lnSpc>
              <a:spcAft>
                <a:spcPts val="1200"/>
              </a:spcAft>
            </a:pPr>
            <a:r>
              <a:rPr lang="ru-RU" sz="2400" b="1" i="1" dirty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ОТДЕЛ ЦВЕТОВОД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Блок-схема: перфолента 10"/>
          <p:cNvSpPr>
            <a:spLocks noChangeArrowheads="1"/>
          </p:cNvSpPr>
          <p:nvPr/>
        </p:nvSpPr>
        <p:spPr bwMode="auto">
          <a:xfrm>
            <a:off x="5868144" y="3458824"/>
            <a:ext cx="2704730" cy="1410335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7030A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ОТДЕЛ ИНФОРМАЦИИ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Блок-схема: перфолента 11"/>
          <p:cNvSpPr>
            <a:spLocks noChangeArrowheads="1"/>
          </p:cNvSpPr>
          <p:nvPr/>
        </p:nvSpPr>
        <p:spPr bwMode="auto">
          <a:xfrm>
            <a:off x="5580111" y="4869161"/>
            <a:ext cx="3005405" cy="1296144"/>
          </a:xfrm>
          <a:prstGeom prst="flowChartPunchedTape">
            <a:avLst/>
          </a:prstGeom>
          <a:solidFill>
            <a:srgbClr val="FFFFFF"/>
          </a:solidFill>
          <a:ln w="76200">
            <a:solidFill>
              <a:srgbClr val="FFFF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200" b="1" i="1" kern="50">
                <a:solidFill>
                  <a:srgbClr val="FFFF00"/>
                </a:solidFill>
                <a:effectLst/>
                <a:latin typeface="Times New Roman"/>
                <a:ea typeface="Lucida Sans Unicode"/>
              </a:rPr>
              <a:t>ОТДЕЛ ТРУДА И ПОРЯДКА</a:t>
            </a:r>
            <a:endParaRPr lang="ru-RU" sz="1200" kern="50">
              <a:effectLst/>
              <a:latin typeface="Times New Roman"/>
              <a:ea typeface="Lucida Sans Unicode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2276872"/>
            <a:ext cx="3146157" cy="1927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ле 1"/>
          <p:cNvSpPr txBox="1"/>
          <p:nvPr/>
        </p:nvSpPr>
        <p:spPr>
          <a:xfrm>
            <a:off x="2561416" y="4022521"/>
            <a:ext cx="3710940" cy="685165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600" b="1" dirty="0">
                <a:solidFill>
                  <a:srgbClr val="4F81BD"/>
                </a:solidFill>
                <a:effectLst/>
                <a:latin typeface="Calibri"/>
                <a:ea typeface="Calibri"/>
                <a:cs typeface="Times New Roman"/>
              </a:rPr>
              <a:t>наши поручения</a:t>
            </a:r>
            <a:endParaRPr lang="ru-RU" sz="900" b="1" dirty="0">
              <a:solidFill>
                <a:srgbClr val="4F81BD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322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899592" y="548680"/>
            <a:ext cx="7077075" cy="10096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smtClean="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С ДНЁМ РОЖДЕНИЯ!</a:t>
            </a:r>
            <a:endParaRPr lang="ru-RU" sz="3600" kern="10" spc="0">
              <a:ln w="2857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395536" y="1628800"/>
            <a:ext cx="8280920" cy="4431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946403"/>
              </p:ext>
            </p:extLst>
          </p:nvPr>
        </p:nvGraphicFramePr>
        <p:xfrm>
          <a:off x="755577" y="1397000"/>
          <a:ext cx="7776864" cy="306603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592288"/>
                <a:gridCol w="2592288"/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ИЮНЬ </a:t>
                      </a:r>
                      <a:endParaRPr lang="ru-RU" sz="10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АВГУСТ</a:t>
                      </a:r>
                      <a:endParaRPr lang="ru-RU" sz="10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АВГУСТ</a:t>
                      </a:r>
                      <a:endParaRPr lang="ru-RU" sz="10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6343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296</Words>
  <Application>Microsoft Office PowerPoint</Application>
  <PresentationFormat>Экран (4:3)</PresentationFormat>
  <Paragraphs>82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РАДУЖАТА </vt:lpstr>
      <vt:lpstr>Презентация PowerPoint</vt:lpstr>
      <vt:lpstr>Знай и выполняй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62</cp:revision>
  <dcterms:created xsi:type="dcterms:W3CDTF">2012-08-28T17:04:50Z</dcterms:created>
  <dcterms:modified xsi:type="dcterms:W3CDTF">2017-01-06T04:21:21Z</dcterms:modified>
</cp:coreProperties>
</file>