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9" r:id="rId6"/>
    <p:sldId id="263" r:id="rId7"/>
    <p:sldId id="264" r:id="rId8"/>
    <p:sldId id="265" r:id="rId9"/>
    <p:sldId id="270" r:id="rId10"/>
    <p:sldId id="271" r:id="rId11"/>
    <p:sldId id="266" r:id="rId12"/>
    <p:sldId id="273" r:id="rId13"/>
    <p:sldId id="272" r:id="rId14"/>
    <p:sldId id="274" r:id="rId15"/>
    <p:sldId id="275" r:id="rId16"/>
    <p:sldId id="267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6699"/>
    <a:srgbClr val="FF3300"/>
    <a:srgbClr val="99FFCC"/>
    <a:srgbClr val="33CCFF"/>
    <a:srgbClr val="FFFF99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373A3C-5636-4E6A-B3EE-824141282F72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BE9C365-B494-4CC5-B92B-68EBA190588D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Задачи проекта:</a:t>
          </a:r>
          <a:endParaRPr lang="ru-RU" sz="3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6C300A0-54B1-487D-9DB8-8EC9AF35EDED}" type="parTrans" cxnId="{5F0B7939-0607-403D-A04F-E02D9D1BD981}">
      <dgm:prSet/>
      <dgm:spPr/>
      <dgm:t>
        <a:bodyPr/>
        <a:lstStyle/>
        <a:p>
          <a:endParaRPr lang="ru-RU" sz="6600" b="1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4DA72C6-74E0-4D28-BAA0-F4463C9A7C14}" type="sibTrans" cxnId="{5F0B7939-0607-403D-A04F-E02D9D1BD981}">
      <dgm:prSet/>
      <dgm:spPr/>
      <dgm:t>
        <a:bodyPr/>
        <a:lstStyle/>
        <a:p>
          <a:endParaRPr lang="ru-RU" sz="6600" b="1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ACD0824-5F56-42C4-BDBE-2A9D7981CE36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1. развитие у школьников черты толерантной личности, открытой к восприятию других культур; способных ценить свободу, уважать человеческое достоинство и индивидуальность;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FC84238-B6EA-4EDA-8027-DD22CDAF67A2}" type="parTrans" cxnId="{F8E45821-3D2B-49FB-9290-061E760C54C5}">
      <dgm:prSet/>
      <dgm:spPr/>
      <dgm:t>
        <a:bodyPr/>
        <a:lstStyle/>
        <a:p>
          <a:endParaRPr lang="ru-RU" sz="6600" b="1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58CBBC-C4AE-4B46-9C9F-24551E4D8CC4}" type="sibTrans" cxnId="{F8E45821-3D2B-49FB-9290-061E760C54C5}">
      <dgm:prSet/>
      <dgm:spPr/>
      <dgm:t>
        <a:bodyPr/>
        <a:lstStyle/>
        <a:p>
          <a:endParaRPr lang="ru-RU" sz="6600" b="1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D510DB9-0BCE-41BF-8003-097CF48A8947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2. воспитание у детей неприятия к проявлению жестокости, насилия к природе,  людям, ко всему окружающему миру;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8F74A1B-C663-471E-AD9E-8E9790DB4820}" type="parTrans" cxnId="{2BBAC066-D1B4-4ABA-AC4A-0733EC1D0AF5}">
      <dgm:prSet/>
      <dgm:spPr/>
      <dgm:t>
        <a:bodyPr/>
        <a:lstStyle/>
        <a:p>
          <a:endParaRPr lang="ru-RU" sz="6600" b="1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2AC05B9-00B0-43DB-AE70-478908B89822}" type="sibTrans" cxnId="{2BBAC066-D1B4-4ABA-AC4A-0733EC1D0AF5}">
      <dgm:prSet/>
      <dgm:spPr/>
      <dgm:t>
        <a:bodyPr/>
        <a:lstStyle/>
        <a:p>
          <a:endParaRPr lang="ru-RU" sz="6600" b="1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3463DE9-797E-4C7C-B688-B705204FC43A}">
      <dgm:prSet custT="1"/>
      <dgm:spPr/>
      <dgm:t>
        <a:bodyPr/>
        <a:lstStyle/>
        <a:p>
          <a:pPr rtl="0"/>
          <a:r>
            <a:rPr lang="ru-RU" sz="18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3. развитие коммуникативных способностей как основного признака личности, обладающей толерантным сознанием;</a:t>
          </a:r>
          <a:endParaRPr lang="ru-RU" sz="1800" b="1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1741231-FECF-459B-A754-C6C65E82682C}" type="parTrans" cxnId="{6A8DA4D7-C774-4DCE-BAE6-FFC22C2DC84D}">
      <dgm:prSet/>
      <dgm:spPr/>
      <dgm:t>
        <a:bodyPr/>
        <a:lstStyle/>
        <a:p>
          <a:endParaRPr lang="ru-RU" sz="6600" b="1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74542D0-8382-4E74-BA44-534FA3A45410}" type="sibTrans" cxnId="{6A8DA4D7-C774-4DCE-BAE6-FFC22C2DC84D}">
      <dgm:prSet/>
      <dgm:spPr/>
      <dgm:t>
        <a:bodyPr/>
        <a:lstStyle/>
        <a:p>
          <a:endParaRPr lang="ru-RU" sz="6600" b="1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28ACB0A-9C11-4DB5-BA9E-3BE962E3BAF0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4. вовлечение  детей «группы риска» и детей мигрантов в коллективную  творческую деятельность;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3142C4-1064-49AE-86B2-67984AE075E6}" type="parTrans" cxnId="{C44AF213-A00D-4078-BB23-54C9C2DF7B0B}">
      <dgm:prSet/>
      <dgm:spPr/>
      <dgm:t>
        <a:bodyPr/>
        <a:lstStyle/>
        <a:p>
          <a:endParaRPr lang="ru-RU" sz="6600" b="1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CD529C9-38FA-4C0E-8209-571F031D12C3}" type="sibTrans" cxnId="{C44AF213-A00D-4078-BB23-54C9C2DF7B0B}">
      <dgm:prSet/>
      <dgm:spPr/>
      <dgm:t>
        <a:bodyPr/>
        <a:lstStyle/>
        <a:p>
          <a:endParaRPr lang="ru-RU" sz="6600" b="1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9AAC408-5891-457B-AFAD-A5E63BDB7A46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5. консолидация деятельности школы, семьи и общественности.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6D2DD0E-4D8A-4786-98D4-49072CB50B89}" type="parTrans" cxnId="{77E923EA-476E-462B-A08C-A7A60B986C04}">
      <dgm:prSet/>
      <dgm:spPr/>
      <dgm:t>
        <a:bodyPr/>
        <a:lstStyle/>
        <a:p>
          <a:endParaRPr lang="ru-RU" sz="6600" b="1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B7D1356-9DAF-42E4-AD80-B43B72568BC4}" type="sibTrans" cxnId="{77E923EA-476E-462B-A08C-A7A60B986C04}">
      <dgm:prSet/>
      <dgm:spPr/>
      <dgm:t>
        <a:bodyPr/>
        <a:lstStyle/>
        <a:p>
          <a:endParaRPr lang="ru-RU" sz="6600" b="1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0089EA-A1BD-41CF-B656-A6E259A50AB2}" type="pres">
      <dgm:prSet presAssocID="{F3373A3C-5636-4E6A-B3EE-824141282F7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ACFC7B-5C50-4673-98A6-1D421901D538}" type="pres">
      <dgm:prSet presAssocID="{CBE9C365-B494-4CC5-B92B-68EBA190588D}" presName="parentLin" presStyleCnt="0"/>
      <dgm:spPr/>
    </dgm:pt>
    <dgm:pt modelId="{F44C9F98-C1C6-4803-897D-2E1FC96640A5}" type="pres">
      <dgm:prSet presAssocID="{CBE9C365-B494-4CC5-B92B-68EBA190588D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3968515E-3003-4103-B1EB-1DBEF12177FB}" type="pres">
      <dgm:prSet presAssocID="{CBE9C365-B494-4CC5-B92B-68EBA190588D}" presName="parentText" presStyleLbl="node1" presStyleIdx="0" presStyleCnt="6" custFlipHor="1" custScaleX="66689" custLinFactX="14050" custLinFactNeighborX="100000" custLinFactNeighborY="-110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F71532-1AA1-489B-9A77-6186DC72BB56}" type="pres">
      <dgm:prSet presAssocID="{CBE9C365-B494-4CC5-B92B-68EBA190588D}" presName="negativeSpace" presStyleCnt="0"/>
      <dgm:spPr/>
    </dgm:pt>
    <dgm:pt modelId="{2EC4E6C8-72F0-46DA-A9F8-0FADA057571E}" type="pres">
      <dgm:prSet presAssocID="{CBE9C365-B494-4CC5-B92B-68EBA190588D}" presName="childText" presStyleLbl="conFgAcc1" presStyleIdx="0" presStyleCnt="6">
        <dgm:presLayoutVars>
          <dgm:bulletEnabled val="1"/>
        </dgm:presLayoutVars>
      </dgm:prSet>
      <dgm:spPr/>
    </dgm:pt>
    <dgm:pt modelId="{ACB78E9F-3FED-4C81-923C-51E19EFB5865}" type="pres">
      <dgm:prSet presAssocID="{54DA72C6-74E0-4D28-BAA0-F4463C9A7C14}" presName="spaceBetweenRectangles" presStyleCnt="0"/>
      <dgm:spPr/>
    </dgm:pt>
    <dgm:pt modelId="{A7E494F9-7A7E-4DF9-BC93-AC99E7791F9D}" type="pres">
      <dgm:prSet presAssocID="{2ACD0824-5F56-42C4-BDBE-2A9D7981CE36}" presName="parentLin" presStyleCnt="0"/>
      <dgm:spPr/>
    </dgm:pt>
    <dgm:pt modelId="{4309A9E1-F600-42EE-90FD-90DC47A8FF32}" type="pres">
      <dgm:prSet presAssocID="{2ACD0824-5F56-42C4-BDBE-2A9D7981CE36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A5D07917-6F23-41ED-8562-E7C7C2668050}" type="pres">
      <dgm:prSet presAssocID="{2ACD0824-5F56-42C4-BDBE-2A9D7981CE36}" presName="parentText" presStyleLbl="node1" presStyleIdx="1" presStyleCnt="6" custScaleX="112397" custScaleY="2187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8A7C96-0433-47BE-864D-7A9FEB2D7434}" type="pres">
      <dgm:prSet presAssocID="{2ACD0824-5F56-42C4-BDBE-2A9D7981CE36}" presName="negativeSpace" presStyleCnt="0"/>
      <dgm:spPr/>
    </dgm:pt>
    <dgm:pt modelId="{CCA28988-FCE7-416D-90A4-0304544F6C31}" type="pres">
      <dgm:prSet presAssocID="{2ACD0824-5F56-42C4-BDBE-2A9D7981CE36}" presName="childText" presStyleLbl="conFgAcc1" presStyleIdx="1" presStyleCnt="6">
        <dgm:presLayoutVars>
          <dgm:bulletEnabled val="1"/>
        </dgm:presLayoutVars>
      </dgm:prSet>
      <dgm:spPr/>
    </dgm:pt>
    <dgm:pt modelId="{C4B018E4-2022-4754-8342-6712DD4EAC00}" type="pres">
      <dgm:prSet presAssocID="{E558CBBC-C4AE-4B46-9C9F-24551E4D8CC4}" presName="spaceBetweenRectangles" presStyleCnt="0"/>
      <dgm:spPr/>
    </dgm:pt>
    <dgm:pt modelId="{81736C14-389A-416F-BBDA-7A6F5BD22B58}" type="pres">
      <dgm:prSet presAssocID="{6D510DB9-0BCE-41BF-8003-097CF48A8947}" presName="parentLin" presStyleCnt="0"/>
      <dgm:spPr/>
    </dgm:pt>
    <dgm:pt modelId="{BBF06BFF-B051-435F-8915-7B4FDB04697C}" type="pres">
      <dgm:prSet presAssocID="{6D510DB9-0BCE-41BF-8003-097CF48A8947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252A6447-B9BB-43A5-ACD3-7DEE43D5CEA5}" type="pres">
      <dgm:prSet presAssocID="{6D510DB9-0BCE-41BF-8003-097CF48A8947}" presName="parentText" presStyleLbl="node1" presStyleIdx="2" presStyleCnt="6" custScaleX="111216" custScaleY="124342" custLinFactNeighborX="15703" custLinFactNeighborY="23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87C924-1C11-47BD-A654-775007F7B32A}" type="pres">
      <dgm:prSet presAssocID="{6D510DB9-0BCE-41BF-8003-097CF48A8947}" presName="negativeSpace" presStyleCnt="0"/>
      <dgm:spPr/>
    </dgm:pt>
    <dgm:pt modelId="{F94B24FE-24D9-428E-B37C-31059EAF81D1}" type="pres">
      <dgm:prSet presAssocID="{6D510DB9-0BCE-41BF-8003-097CF48A8947}" presName="childText" presStyleLbl="conFgAcc1" presStyleIdx="2" presStyleCnt="6">
        <dgm:presLayoutVars>
          <dgm:bulletEnabled val="1"/>
        </dgm:presLayoutVars>
      </dgm:prSet>
      <dgm:spPr/>
    </dgm:pt>
    <dgm:pt modelId="{094E4B86-B074-4DA9-BF2A-E7AE474044D1}" type="pres">
      <dgm:prSet presAssocID="{52AC05B9-00B0-43DB-AE70-478908B89822}" presName="spaceBetweenRectangles" presStyleCnt="0"/>
      <dgm:spPr/>
    </dgm:pt>
    <dgm:pt modelId="{4DE63E95-71E8-48C8-AE22-F77036561677}" type="pres">
      <dgm:prSet presAssocID="{33463DE9-797E-4C7C-B688-B705204FC43A}" presName="parentLin" presStyleCnt="0"/>
      <dgm:spPr/>
    </dgm:pt>
    <dgm:pt modelId="{02F09F76-64B1-4BFD-AA54-17011E8B23BC}" type="pres">
      <dgm:prSet presAssocID="{33463DE9-797E-4C7C-B688-B705204FC43A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C4C223AC-6249-4B16-9173-A462E766D8F6}" type="pres">
      <dgm:prSet presAssocID="{33463DE9-797E-4C7C-B688-B705204FC43A}" presName="parentText" presStyleLbl="node1" presStyleIdx="3" presStyleCnt="6" custScaleX="110153" custScaleY="117922" custLinFactNeighborX="15703" custLinFactNeighborY="-28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65115C-85F2-443E-8716-82352F03639E}" type="pres">
      <dgm:prSet presAssocID="{33463DE9-797E-4C7C-B688-B705204FC43A}" presName="negativeSpace" presStyleCnt="0"/>
      <dgm:spPr/>
    </dgm:pt>
    <dgm:pt modelId="{0D85A068-9913-4FC1-955C-06172EB32D87}" type="pres">
      <dgm:prSet presAssocID="{33463DE9-797E-4C7C-B688-B705204FC43A}" presName="childText" presStyleLbl="conFgAcc1" presStyleIdx="3" presStyleCnt="6">
        <dgm:presLayoutVars>
          <dgm:bulletEnabled val="1"/>
        </dgm:presLayoutVars>
      </dgm:prSet>
      <dgm:spPr/>
    </dgm:pt>
    <dgm:pt modelId="{37675B5C-E98D-4C21-BD20-5E9568B4DFC8}" type="pres">
      <dgm:prSet presAssocID="{774542D0-8382-4E74-BA44-534FA3A45410}" presName="spaceBetweenRectangles" presStyleCnt="0"/>
      <dgm:spPr/>
    </dgm:pt>
    <dgm:pt modelId="{9AE18396-C8A2-4BE8-81C4-260AFBC6F7A2}" type="pres">
      <dgm:prSet presAssocID="{728ACB0A-9C11-4DB5-BA9E-3BE962E3BAF0}" presName="parentLin" presStyleCnt="0"/>
      <dgm:spPr/>
    </dgm:pt>
    <dgm:pt modelId="{65622D5A-C6C2-4F52-A763-E5102390FD64}" type="pres">
      <dgm:prSet presAssocID="{728ACB0A-9C11-4DB5-BA9E-3BE962E3BAF0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EB718EE5-9D1E-46FA-9DF5-EE32CDEB8E75}" type="pres">
      <dgm:prSet presAssocID="{728ACB0A-9C11-4DB5-BA9E-3BE962E3BAF0}" presName="parentText" presStyleLbl="node1" presStyleIdx="4" presStyleCnt="6" custScaleX="111617" custScaleY="125097" custLinFactNeighborX="15703" custLinFactNeighborY="-40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E5C1D6-7ACB-440E-B270-79222A877ADB}" type="pres">
      <dgm:prSet presAssocID="{728ACB0A-9C11-4DB5-BA9E-3BE962E3BAF0}" presName="negativeSpace" presStyleCnt="0"/>
      <dgm:spPr/>
    </dgm:pt>
    <dgm:pt modelId="{870A4EA2-2C8B-41E0-90AC-9FDA2B0F0CBC}" type="pres">
      <dgm:prSet presAssocID="{728ACB0A-9C11-4DB5-BA9E-3BE962E3BAF0}" presName="childText" presStyleLbl="conFgAcc1" presStyleIdx="4" presStyleCnt="6">
        <dgm:presLayoutVars>
          <dgm:bulletEnabled val="1"/>
        </dgm:presLayoutVars>
      </dgm:prSet>
      <dgm:spPr/>
    </dgm:pt>
    <dgm:pt modelId="{6247531A-D069-401D-917E-B14B6C91633F}" type="pres">
      <dgm:prSet presAssocID="{9CD529C9-38FA-4C0E-8209-571F031D12C3}" presName="spaceBetweenRectangles" presStyleCnt="0"/>
      <dgm:spPr/>
    </dgm:pt>
    <dgm:pt modelId="{16137F52-3191-498E-B9E8-B3EE34469B66}" type="pres">
      <dgm:prSet presAssocID="{99AAC408-5891-457B-AFAD-A5E63BDB7A46}" presName="parentLin" presStyleCnt="0"/>
      <dgm:spPr/>
    </dgm:pt>
    <dgm:pt modelId="{4B41AE43-E00F-46C3-B092-2C1A3CB27023}" type="pres">
      <dgm:prSet presAssocID="{99AAC408-5891-457B-AFAD-A5E63BDB7A46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6C7EC7CD-3C0C-4ABA-AD05-69CEEB738436}" type="pres">
      <dgm:prSet presAssocID="{99AAC408-5891-457B-AFAD-A5E63BDB7A46}" presName="parentText" presStyleLbl="node1" presStyleIdx="5" presStyleCnt="6" custScaleX="109446" custScaleY="153579" custLinFactNeighborX="21227" custLinFactNeighborY="-77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4C36F2-681A-4810-BBE1-1AD752ADF114}" type="pres">
      <dgm:prSet presAssocID="{99AAC408-5891-457B-AFAD-A5E63BDB7A46}" presName="negativeSpace" presStyleCnt="0"/>
      <dgm:spPr/>
    </dgm:pt>
    <dgm:pt modelId="{EBE33587-430C-41B0-BB11-85C6C352387D}" type="pres">
      <dgm:prSet presAssocID="{99AAC408-5891-457B-AFAD-A5E63BDB7A46}" presName="childText" presStyleLbl="conFgAcc1" presStyleIdx="5" presStyleCnt="6" custLinFactNeighborX="1653" custLinFactNeighborY="-6434">
        <dgm:presLayoutVars>
          <dgm:bulletEnabled val="1"/>
        </dgm:presLayoutVars>
      </dgm:prSet>
      <dgm:spPr/>
    </dgm:pt>
  </dgm:ptLst>
  <dgm:cxnLst>
    <dgm:cxn modelId="{8AEF6B65-DEFA-4B38-A619-8C170675693C}" type="presOf" srcId="{33463DE9-797E-4C7C-B688-B705204FC43A}" destId="{C4C223AC-6249-4B16-9173-A462E766D8F6}" srcOrd="1" destOrd="0" presId="urn:microsoft.com/office/officeart/2005/8/layout/list1"/>
    <dgm:cxn modelId="{C44AF213-A00D-4078-BB23-54C9C2DF7B0B}" srcId="{F3373A3C-5636-4E6A-B3EE-824141282F72}" destId="{728ACB0A-9C11-4DB5-BA9E-3BE962E3BAF0}" srcOrd="4" destOrd="0" parTransId="{393142C4-1064-49AE-86B2-67984AE075E6}" sibTransId="{9CD529C9-38FA-4C0E-8209-571F031D12C3}"/>
    <dgm:cxn modelId="{3A059FA0-11F0-42CF-B19A-CD2DFDAE4E42}" type="presOf" srcId="{33463DE9-797E-4C7C-B688-B705204FC43A}" destId="{02F09F76-64B1-4BFD-AA54-17011E8B23BC}" srcOrd="0" destOrd="0" presId="urn:microsoft.com/office/officeart/2005/8/layout/list1"/>
    <dgm:cxn modelId="{6F926550-F1FB-4E21-81F2-2EDB9404722D}" type="presOf" srcId="{728ACB0A-9C11-4DB5-BA9E-3BE962E3BAF0}" destId="{EB718EE5-9D1E-46FA-9DF5-EE32CDEB8E75}" srcOrd="1" destOrd="0" presId="urn:microsoft.com/office/officeart/2005/8/layout/list1"/>
    <dgm:cxn modelId="{5F0B7939-0607-403D-A04F-E02D9D1BD981}" srcId="{F3373A3C-5636-4E6A-B3EE-824141282F72}" destId="{CBE9C365-B494-4CC5-B92B-68EBA190588D}" srcOrd="0" destOrd="0" parTransId="{86C300A0-54B1-487D-9DB8-8EC9AF35EDED}" sibTransId="{54DA72C6-74E0-4D28-BAA0-F4463C9A7C14}"/>
    <dgm:cxn modelId="{37D493A9-A1EE-453B-A6B8-9DE9FD2D26AE}" type="presOf" srcId="{CBE9C365-B494-4CC5-B92B-68EBA190588D}" destId="{F44C9F98-C1C6-4803-897D-2E1FC96640A5}" srcOrd="0" destOrd="0" presId="urn:microsoft.com/office/officeart/2005/8/layout/list1"/>
    <dgm:cxn modelId="{9AD4E807-7D38-4A27-929B-9B3511346ACF}" type="presOf" srcId="{2ACD0824-5F56-42C4-BDBE-2A9D7981CE36}" destId="{4309A9E1-F600-42EE-90FD-90DC47A8FF32}" srcOrd="0" destOrd="0" presId="urn:microsoft.com/office/officeart/2005/8/layout/list1"/>
    <dgm:cxn modelId="{77E923EA-476E-462B-A08C-A7A60B986C04}" srcId="{F3373A3C-5636-4E6A-B3EE-824141282F72}" destId="{99AAC408-5891-457B-AFAD-A5E63BDB7A46}" srcOrd="5" destOrd="0" parTransId="{B6D2DD0E-4D8A-4786-98D4-49072CB50B89}" sibTransId="{5B7D1356-9DAF-42E4-AD80-B43B72568BC4}"/>
    <dgm:cxn modelId="{B18C4F56-E9A4-452C-A43C-67C8B74E2500}" type="presOf" srcId="{CBE9C365-B494-4CC5-B92B-68EBA190588D}" destId="{3968515E-3003-4103-B1EB-1DBEF12177FB}" srcOrd="1" destOrd="0" presId="urn:microsoft.com/office/officeart/2005/8/layout/list1"/>
    <dgm:cxn modelId="{E9003480-BE6A-4B74-9424-22C8CB25BE4C}" type="presOf" srcId="{6D510DB9-0BCE-41BF-8003-097CF48A8947}" destId="{252A6447-B9BB-43A5-ACD3-7DEE43D5CEA5}" srcOrd="1" destOrd="0" presId="urn:microsoft.com/office/officeart/2005/8/layout/list1"/>
    <dgm:cxn modelId="{FDE6AF15-DF40-4EFA-8E04-31AB1C5EF344}" type="presOf" srcId="{F3373A3C-5636-4E6A-B3EE-824141282F72}" destId="{490089EA-A1BD-41CF-B656-A6E259A50AB2}" srcOrd="0" destOrd="0" presId="urn:microsoft.com/office/officeart/2005/8/layout/list1"/>
    <dgm:cxn modelId="{2BBAC066-D1B4-4ABA-AC4A-0733EC1D0AF5}" srcId="{F3373A3C-5636-4E6A-B3EE-824141282F72}" destId="{6D510DB9-0BCE-41BF-8003-097CF48A8947}" srcOrd="2" destOrd="0" parTransId="{F8F74A1B-C663-471E-AD9E-8E9790DB4820}" sibTransId="{52AC05B9-00B0-43DB-AE70-478908B89822}"/>
    <dgm:cxn modelId="{BAD079C4-057B-45CC-BC19-9CB5D1FEB076}" type="presOf" srcId="{728ACB0A-9C11-4DB5-BA9E-3BE962E3BAF0}" destId="{65622D5A-C6C2-4F52-A763-E5102390FD64}" srcOrd="0" destOrd="0" presId="urn:microsoft.com/office/officeart/2005/8/layout/list1"/>
    <dgm:cxn modelId="{91DF3D94-EC85-40CA-9BF4-16B80438698D}" type="presOf" srcId="{99AAC408-5891-457B-AFAD-A5E63BDB7A46}" destId="{6C7EC7CD-3C0C-4ABA-AD05-69CEEB738436}" srcOrd="1" destOrd="0" presId="urn:microsoft.com/office/officeart/2005/8/layout/list1"/>
    <dgm:cxn modelId="{6A8DA4D7-C774-4DCE-BAE6-FFC22C2DC84D}" srcId="{F3373A3C-5636-4E6A-B3EE-824141282F72}" destId="{33463DE9-797E-4C7C-B688-B705204FC43A}" srcOrd="3" destOrd="0" parTransId="{21741231-FECF-459B-A754-C6C65E82682C}" sibTransId="{774542D0-8382-4E74-BA44-534FA3A45410}"/>
    <dgm:cxn modelId="{96D5355A-866D-4A0C-8326-0B70B5EC1886}" type="presOf" srcId="{99AAC408-5891-457B-AFAD-A5E63BDB7A46}" destId="{4B41AE43-E00F-46C3-B092-2C1A3CB27023}" srcOrd="0" destOrd="0" presId="urn:microsoft.com/office/officeart/2005/8/layout/list1"/>
    <dgm:cxn modelId="{50CF71F5-F6B4-479D-A9E4-F4CCC3FE4DD4}" type="presOf" srcId="{6D510DB9-0BCE-41BF-8003-097CF48A8947}" destId="{BBF06BFF-B051-435F-8915-7B4FDB04697C}" srcOrd="0" destOrd="0" presId="urn:microsoft.com/office/officeart/2005/8/layout/list1"/>
    <dgm:cxn modelId="{F8E45821-3D2B-49FB-9290-061E760C54C5}" srcId="{F3373A3C-5636-4E6A-B3EE-824141282F72}" destId="{2ACD0824-5F56-42C4-BDBE-2A9D7981CE36}" srcOrd="1" destOrd="0" parTransId="{2FC84238-B6EA-4EDA-8027-DD22CDAF67A2}" sibTransId="{E558CBBC-C4AE-4B46-9C9F-24551E4D8CC4}"/>
    <dgm:cxn modelId="{BB552B71-B720-41AB-8084-9E5CEC1DAEBD}" type="presOf" srcId="{2ACD0824-5F56-42C4-BDBE-2A9D7981CE36}" destId="{A5D07917-6F23-41ED-8562-E7C7C2668050}" srcOrd="1" destOrd="0" presId="urn:microsoft.com/office/officeart/2005/8/layout/list1"/>
    <dgm:cxn modelId="{B208158D-3203-4AB4-8852-CF5EBBFAA741}" type="presParOf" srcId="{490089EA-A1BD-41CF-B656-A6E259A50AB2}" destId="{DFACFC7B-5C50-4673-98A6-1D421901D538}" srcOrd="0" destOrd="0" presId="urn:microsoft.com/office/officeart/2005/8/layout/list1"/>
    <dgm:cxn modelId="{68B6F67E-56C1-417C-9013-E48DC5D9A476}" type="presParOf" srcId="{DFACFC7B-5C50-4673-98A6-1D421901D538}" destId="{F44C9F98-C1C6-4803-897D-2E1FC96640A5}" srcOrd="0" destOrd="0" presId="urn:microsoft.com/office/officeart/2005/8/layout/list1"/>
    <dgm:cxn modelId="{9C3D4E3D-5A32-40D8-8FD5-07BE2082932D}" type="presParOf" srcId="{DFACFC7B-5C50-4673-98A6-1D421901D538}" destId="{3968515E-3003-4103-B1EB-1DBEF12177FB}" srcOrd="1" destOrd="0" presId="urn:microsoft.com/office/officeart/2005/8/layout/list1"/>
    <dgm:cxn modelId="{27042588-AC72-4065-8BDD-5925D4EA94EC}" type="presParOf" srcId="{490089EA-A1BD-41CF-B656-A6E259A50AB2}" destId="{FBF71532-1AA1-489B-9A77-6186DC72BB56}" srcOrd="1" destOrd="0" presId="urn:microsoft.com/office/officeart/2005/8/layout/list1"/>
    <dgm:cxn modelId="{7D1830CD-7C03-42D9-8F56-2DA52C240076}" type="presParOf" srcId="{490089EA-A1BD-41CF-B656-A6E259A50AB2}" destId="{2EC4E6C8-72F0-46DA-A9F8-0FADA057571E}" srcOrd="2" destOrd="0" presId="urn:microsoft.com/office/officeart/2005/8/layout/list1"/>
    <dgm:cxn modelId="{F55C31A2-DE45-4DD7-A332-5F64B6B65F49}" type="presParOf" srcId="{490089EA-A1BD-41CF-B656-A6E259A50AB2}" destId="{ACB78E9F-3FED-4C81-923C-51E19EFB5865}" srcOrd="3" destOrd="0" presId="urn:microsoft.com/office/officeart/2005/8/layout/list1"/>
    <dgm:cxn modelId="{B831D9F7-E7E4-4561-B508-1AD5A6CEA605}" type="presParOf" srcId="{490089EA-A1BD-41CF-B656-A6E259A50AB2}" destId="{A7E494F9-7A7E-4DF9-BC93-AC99E7791F9D}" srcOrd="4" destOrd="0" presId="urn:microsoft.com/office/officeart/2005/8/layout/list1"/>
    <dgm:cxn modelId="{17C6486A-3E74-4448-8646-57002B8C54EF}" type="presParOf" srcId="{A7E494F9-7A7E-4DF9-BC93-AC99E7791F9D}" destId="{4309A9E1-F600-42EE-90FD-90DC47A8FF32}" srcOrd="0" destOrd="0" presId="urn:microsoft.com/office/officeart/2005/8/layout/list1"/>
    <dgm:cxn modelId="{44DB9954-2878-46D7-B907-CD14654CD8C4}" type="presParOf" srcId="{A7E494F9-7A7E-4DF9-BC93-AC99E7791F9D}" destId="{A5D07917-6F23-41ED-8562-E7C7C2668050}" srcOrd="1" destOrd="0" presId="urn:microsoft.com/office/officeart/2005/8/layout/list1"/>
    <dgm:cxn modelId="{6E54CABB-59FD-494F-B420-140200B2BB99}" type="presParOf" srcId="{490089EA-A1BD-41CF-B656-A6E259A50AB2}" destId="{168A7C96-0433-47BE-864D-7A9FEB2D7434}" srcOrd="5" destOrd="0" presId="urn:microsoft.com/office/officeart/2005/8/layout/list1"/>
    <dgm:cxn modelId="{09D00FCD-C7F6-462D-8763-06185D2AA3CC}" type="presParOf" srcId="{490089EA-A1BD-41CF-B656-A6E259A50AB2}" destId="{CCA28988-FCE7-416D-90A4-0304544F6C31}" srcOrd="6" destOrd="0" presId="urn:microsoft.com/office/officeart/2005/8/layout/list1"/>
    <dgm:cxn modelId="{83A920E1-43F4-4A3A-BDB0-49A37FC7D182}" type="presParOf" srcId="{490089EA-A1BD-41CF-B656-A6E259A50AB2}" destId="{C4B018E4-2022-4754-8342-6712DD4EAC00}" srcOrd="7" destOrd="0" presId="urn:microsoft.com/office/officeart/2005/8/layout/list1"/>
    <dgm:cxn modelId="{940208B4-9B27-44F8-85E4-71B5AA33D79B}" type="presParOf" srcId="{490089EA-A1BD-41CF-B656-A6E259A50AB2}" destId="{81736C14-389A-416F-BBDA-7A6F5BD22B58}" srcOrd="8" destOrd="0" presId="urn:microsoft.com/office/officeart/2005/8/layout/list1"/>
    <dgm:cxn modelId="{2C2AB60A-CCF0-4F0D-806B-C6D6B3FABD9E}" type="presParOf" srcId="{81736C14-389A-416F-BBDA-7A6F5BD22B58}" destId="{BBF06BFF-B051-435F-8915-7B4FDB04697C}" srcOrd="0" destOrd="0" presId="urn:microsoft.com/office/officeart/2005/8/layout/list1"/>
    <dgm:cxn modelId="{6D9BFA19-74B2-4112-B27D-05EABC201179}" type="presParOf" srcId="{81736C14-389A-416F-BBDA-7A6F5BD22B58}" destId="{252A6447-B9BB-43A5-ACD3-7DEE43D5CEA5}" srcOrd="1" destOrd="0" presId="urn:microsoft.com/office/officeart/2005/8/layout/list1"/>
    <dgm:cxn modelId="{F0150688-AEFF-4AC5-A26D-E7B22F83B668}" type="presParOf" srcId="{490089EA-A1BD-41CF-B656-A6E259A50AB2}" destId="{8087C924-1C11-47BD-A654-775007F7B32A}" srcOrd="9" destOrd="0" presId="urn:microsoft.com/office/officeart/2005/8/layout/list1"/>
    <dgm:cxn modelId="{E178B25A-F4A0-4DC8-9FFE-35FBF0B5E03A}" type="presParOf" srcId="{490089EA-A1BD-41CF-B656-A6E259A50AB2}" destId="{F94B24FE-24D9-428E-B37C-31059EAF81D1}" srcOrd="10" destOrd="0" presId="urn:microsoft.com/office/officeart/2005/8/layout/list1"/>
    <dgm:cxn modelId="{FAE79EA6-8B66-41C8-B7B2-2E7C712E098B}" type="presParOf" srcId="{490089EA-A1BD-41CF-B656-A6E259A50AB2}" destId="{094E4B86-B074-4DA9-BF2A-E7AE474044D1}" srcOrd="11" destOrd="0" presId="urn:microsoft.com/office/officeart/2005/8/layout/list1"/>
    <dgm:cxn modelId="{7268E4C2-29C6-4DF4-A9C4-79DCF82ECB69}" type="presParOf" srcId="{490089EA-A1BD-41CF-B656-A6E259A50AB2}" destId="{4DE63E95-71E8-48C8-AE22-F77036561677}" srcOrd="12" destOrd="0" presId="urn:microsoft.com/office/officeart/2005/8/layout/list1"/>
    <dgm:cxn modelId="{24222BA3-59B3-4DFB-B9F9-091163BE56F2}" type="presParOf" srcId="{4DE63E95-71E8-48C8-AE22-F77036561677}" destId="{02F09F76-64B1-4BFD-AA54-17011E8B23BC}" srcOrd="0" destOrd="0" presId="urn:microsoft.com/office/officeart/2005/8/layout/list1"/>
    <dgm:cxn modelId="{2DC5546F-CE3A-430C-B51E-BF4E30E2B8AA}" type="presParOf" srcId="{4DE63E95-71E8-48C8-AE22-F77036561677}" destId="{C4C223AC-6249-4B16-9173-A462E766D8F6}" srcOrd="1" destOrd="0" presId="urn:microsoft.com/office/officeart/2005/8/layout/list1"/>
    <dgm:cxn modelId="{61CBDA6B-4680-4FC3-BF93-01B5886FFDF9}" type="presParOf" srcId="{490089EA-A1BD-41CF-B656-A6E259A50AB2}" destId="{5D65115C-85F2-443E-8716-82352F03639E}" srcOrd="13" destOrd="0" presId="urn:microsoft.com/office/officeart/2005/8/layout/list1"/>
    <dgm:cxn modelId="{10024298-37C1-4B74-8919-B413697DBC12}" type="presParOf" srcId="{490089EA-A1BD-41CF-B656-A6E259A50AB2}" destId="{0D85A068-9913-4FC1-955C-06172EB32D87}" srcOrd="14" destOrd="0" presId="urn:microsoft.com/office/officeart/2005/8/layout/list1"/>
    <dgm:cxn modelId="{5A8B15B4-9EA0-4DE0-AC80-899E7653D5E8}" type="presParOf" srcId="{490089EA-A1BD-41CF-B656-A6E259A50AB2}" destId="{37675B5C-E98D-4C21-BD20-5E9568B4DFC8}" srcOrd="15" destOrd="0" presId="urn:microsoft.com/office/officeart/2005/8/layout/list1"/>
    <dgm:cxn modelId="{0606A92D-8853-438A-8EF0-CE8E338CC46A}" type="presParOf" srcId="{490089EA-A1BD-41CF-B656-A6E259A50AB2}" destId="{9AE18396-C8A2-4BE8-81C4-260AFBC6F7A2}" srcOrd="16" destOrd="0" presId="urn:microsoft.com/office/officeart/2005/8/layout/list1"/>
    <dgm:cxn modelId="{C142900A-BABC-4693-973A-65B02E84CE69}" type="presParOf" srcId="{9AE18396-C8A2-4BE8-81C4-260AFBC6F7A2}" destId="{65622D5A-C6C2-4F52-A763-E5102390FD64}" srcOrd="0" destOrd="0" presId="urn:microsoft.com/office/officeart/2005/8/layout/list1"/>
    <dgm:cxn modelId="{C43133CE-2737-4FB1-9B84-73D5A471C121}" type="presParOf" srcId="{9AE18396-C8A2-4BE8-81C4-260AFBC6F7A2}" destId="{EB718EE5-9D1E-46FA-9DF5-EE32CDEB8E75}" srcOrd="1" destOrd="0" presId="urn:microsoft.com/office/officeart/2005/8/layout/list1"/>
    <dgm:cxn modelId="{69EE74C9-36CD-4025-A95F-85DF98E57192}" type="presParOf" srcId="{490089EA-A1BD-41CF-B656-A6E259A50AB2}" destId="{5AE5C1D6-7ACB-440E-B270-79222A877ADB}" srcOrd="17" destOrd="0" presId="urn:microsoft.com/office/officeart/2005/8/layout/list1"/>
    <dgm:cxn modelId="{14DD5E1B-8050-43D2-9E7B-7B620DDED293}" type="presParOf" srcId="{490089EA-A1BD-41CF-B656-A6E259A50AB2}" destId="{870A4EA2-2C8B-41E0-90AC-9FDA2B0F0CBC}" srcOrd="18" destOrd="0" presId="urn:microsoft.com/office/officeart/2005/8/layout/list1"/>
    <dgm:cxn modelId="{AC82C7F4-97D4-4FFF-9FF2-F3C7A561234A}" type="presParOf" srcId="{490089EA-A1BD-41CF-B656-A6E259A50AB2}" destId="{6247531A-D069-401D-917E-B14B6C91633F}" srcOrd="19" destOrd="0" presId="urn:microsoft.com/office/officeart/2005/8/layout/list1"/>
    <dgm:cxn modelId="{D5AB9F1D-6F6E-4369-87BD-1CE439A2834E}" type="presParOf" srcId="{490089EA-A1BD-41CF-B656-A6E259A50AB2}" destId="{16137F52-3191-498E-B9E8-B3EE34469B66}" srcOrd="20" destOrd="0" presId="urn:microsoft.com/office/officeart/2005/8/layout/list1"/>
    <dgm:cxn modelId="{FED4B44C-F441-41B4-AC43-7FA9D720C1E0}" type="presParOf" srcId="{16137F52-3191-498E-B9E8-B3EE34469B66}" destId="{4B41AE43-E00F-46C3-B092-2C1A3CB27023}" srcOrd="0" destOrd="0" presId="urn:microsoft.com/office/officeart/2005/8/layout/list1"/>
    <dgm:cxn modelId="{D6EB02F9-CE0F-4C0F-AFDD-6904B9628532}" type="presParOf" srcId="{16137F52-3191-498E-B9E8-B3EE34469B66}" destId="{6C7EC7CD-3C0C-4ABA-AD05-69CEEB738436}" srcOrd="1" destOrd="0" presId="urn:microsoft.com/office/officeart/2005/8/layout/list1"/>
    <dgm:cxn modelId="{26083DEE-5C76-4D77-9678-2ADC72155986}" type="presParOf" srcId="{490089EA-A1BD-41CF-B656-A6E259A50AB2}" destId="{D74C36F2-681A-4810-BBE1-1AD752ADF114}" srcOrd="21" destOrd="0" presId="urn:microsoft.com/office/officeart/2005/8/layout/list1"/>
    <dgm:cxn modelId="{FB1C098D-02D7-4182-9C39-199AD86D1639}" type="presParOf" srcId="{490089EA-A1BD-41CF-B656-A6E259A50AB2}" destId="{EBE33587-430C-41B0-BB11-85C6C352387D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4E6C8-72F0-46DA-A9F8-0FADA057571E}">
      <dsp:nvSpPr>
        <dsp:cNvPr id="0" name=""/>
        <dsp:cNvSpPr/>
      </dsp:nvSpPr>
      <dsp:spPr>
        <a:xfrm>
          <a:off x="0" y="246376"/>
          <a:ext cx="8712968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68515E-3003-4103-B1EB-1DBEF12177FB}">
      <dsp:nvSpPr>
        <dsp:cNvPr id="0" name=""/>
        <dsp:cNvSpPr/>
      </dsp:nvSpPr>
      <dsp:spPr>
        <a:xfrm flipH="1">
          <a:off x="1728217" y="0"/>
          <a:ext cx="4067413" cy="442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Задачи проекта:</a:t>
          </a:r>
          <a:endParaRPr lang="ru-RU" sz="3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49833" y="21616"/>
        <a:ext cx="4024181" cy="399568"/>
      </dsp:txXfrm>
    </dsp:sp>
    <dsp:sp modelId="{CCA28988-FCE7-416D-90A4-0304544F6C31}">
      <dsp:nvSpPr>
        <dsp:cNvPr id="0" name=""/>
        <dsp:cNvSpPr/>
      </dsp:nvSpPr>
      <dsp:spPr>
        <a:xfrm>
          <a:off x="0" y="1452468"/>
          <a:ext cx="8712968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D07917-6F23-41ED-8562-E7C7C2668050}">
      <dsp:nvSpPr>
        <dsp:cNvPr id="0" name=""/>
        <dsp:cNvSpPr/>
      </dsp:nvSpPr>
      <dsp:spPr>
        <a:xfrm>
          <a:off x="435648" y="705376"/>
          <a:ext cx="6855180" cy="968492"/>
        </a:xfrm>
        <a:prstGeom prst="roundRect">
          <a:avLst/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1. развитие у школьников черты толерантной личности, открытой к восприятию других культур; способных ценить свободу, уважать человеческое достоинство и индивидуальность;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2926" y="752654"/>
        <a:ext cx="6760624" cy="873936"/>
      </dsp:txXfrm>
    </dsp:sp>
    <dsp:sp modelId="{F94B24FE-24D9-428E-B37C-31059EAF81D1}">
      <dsp:nvSpPr>
        <dsp:cNvPr id="0" name=""/>
        <dsp:cNvSpPr/>
      </dsp:nvSpPr>
      <dsp:spPr>
        <a:xfrm>
          <a:off x="0" y="2240655"/>
          <a:ext cx="8712968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2A6447-B9BB-43A5-ACD3-7DEE43D5CEA5}">
      <dsp:nvSpPr>
        <dsp:cNvPr id="0" name=""/>
        <dsp:cNvSpPr/>
      </dsp:nvSpPr>
      <dsp:spPr>
        <a:xfrm>
          <a:off x="504058" y="1921994"/>
          <a:ext cx="6783150" cy="550586"/>
        </a:xfrm>
        <a:prstGeom prst="roundRect">
          <a:avLst/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2. воспитание у детей неприятия к проявлению жестокости, насилия к природе,  людям, ко всему окружающему миру;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30935" y="1948871"/>
        <a:ext cx="6729396" cy="496832"/>
      </dsp:txXfrm>
    </dsp:sp>
    <dsp:sp modelId="{0D85A068-9913-4FC1-955C-06172EB32D87}">
      <dsp:nvSpPr>
        <dsp:cNvPr id="0" name=""/>
        <dsp:cNvSpPr/>
      </dsp:nvSpPr>
      <dsp:spPr>
        <a:xfrm>
          <a:off x="0" y="3000413"/>
          <a:ext cx="8712968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C223AC-6249-4B16-9173-A462E766D8F6}">
      <dsp:nvSpPr>
        <dsp:cNvPr id="0" name=""/>
        <dsp:cNvSpPr/>
      </dsp:nvSpPr>
      <dsp:spPr>
        <a:xfrm>
          <a:off x="504058" y="2687048"/>
          <a:ext cx="6718316" cy="522158"/>
        </a:xfrm>
        <a:prstGeom prst="roundRect">
          <a:avLst/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3. развитие коммуникативных способностей как основного признака личности, обладающей толерантным сознанием;</a:t>
          </a:r>
          <a:endParaRPr lang="ru-RU" sz="1800" b="1" kern="120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9548" y="2712538"/>
        <a:ext cx="6667336" cy="471178"/>
      </dsp:txXfrm>
    </dsp:sp>
    <dsp:sp modelId="{870A4EA2-2C8B-41E0-90AC-9FDA2B0F0CBC}">
      <dsp:nvSpPr>
        <dsp:cNvPr id="0" name=""/>
        <dsp:cNvSpPr/>
      </dsp:nvSpPr>
      <dsp:spPr>
        <a:xfrm>
          <a:off x="0" y="3791943"/>
          <a:ext cx="8712968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718EE5-9D1E-46FA-9DF5-EE32CDEB8E75}">
      <dsp:nvSpPr>
        <dsp:cNvPr id="0" name=""/>
        <dsp:cNvSpPr/>
      </dsp:nvSpPr>
      <dsp:spPr>
        <a:xfrm>
          <a:off x="504058" y="3441515"/>
          <a:ext cx="6807607" cy="553929"/>
        </a:xfrm>
        <a:prstGeom prst="roundRect">
          <a:avLst/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4. вовлечение  детей «группы риска» и детей мигрантов в коллективную  творческую деятельность;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31099" y="3468556"/>
        <a:ext cx="6753525" cy="499847"/>
      </dsp:txXfrm>
    </dsp:sp>
    <dsp:sp modelId="{EBE33587-430C-41B0-BB11-85C6C352387D}">
      <dsp:nvSpPr>
        <dsp:cNvPr id="0" name=""/>
        <dsp:cNvSpPr/>
      </dsp:nvSpPr>
      <dsp:spPr>
        <a:xfrm>
          <a:off x="0" y="4695346"/>
          <a:ext cx="8712968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7EC7CD-3C0C-4ABA-AD05-69CEEB738436}">
      <dsp:nvSpPr>
        <dsp:cNvPr id="0" name=""/>
        <dsp:cNvSpPr/>
      </dsp:nvSpPr>
      <dsp:spPr>
        <a:xfrm>
          <a:off x="528123" y="4216498"/>
          <a:ext cx="6675196" cy="680047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5. консолидация деятельности школы, семьи и общественности.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61320" y="4249695"/>
        <a:ext cx="6608802" cy="6136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AA03-2E84-4DC4-A0B2-4F23D270E1B0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11B8E-7418-4C7F-A895-2E9E2F115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438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AA03-2E84-4DC4-A0B2-4F23D270E1B0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11B8E-7418-4C7F-A895-2E9E2F115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734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AA03-2E84-4DC4-A0B2-4F23D270E1B0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11B8E-7418-4C7F-A895-2E9E2F115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85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AA03-2E84-4DC4-A0B2-4F23D270E1B0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11B8E-7418-4C7F-A895-2E9E2F115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89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AA03-2E84-4DC4-A0B2-4F23D270E1B0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11B8E-7418-4C7F-A895-2E9E2F115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15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AA03-2E84-4DC4-A0B2-4F23D270E1B0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11B8E-7418-4C7F-A895-2E9E2F115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404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AA03-2E84-4DC4-A0B2-4F23D270E1B0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11B8E-7418-4C7F-A895-2E9E2F115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184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AA03-2E84-4DC4-A0B2-4F23D270E1B0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11B8E-7418-4C7F-A895-2E9E2F115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322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AA03-2E84-4DC4-A0B2-4F23D270E1B0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11B8E-7418-4C7F-A895-2E9E2F115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60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AA03-2E84-4DC4-A0B2-4F23D270E1B0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11B8E-7418-4C7F-A895-2E9E2F115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84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AA03-2E84-4DC4-A0B2-4F23D270E1B0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11B8E-7418-4C7F-A895-2E9E2F115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275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9AA03-2E84-4DC4-A0B2-4F23D270E1B0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11B8E-7418-4C7F-A895-2E9E2F115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295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microsoft.com/office/2007/relationships/hdphoto" Target="../media/hdphoto1.wdp"/><Relationship Id="rId7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microsoft.com/office/2007/relationships/hdphoto" Target="../media/hdphoto1.wdp"/><Relationship Id="rId7" Type="http://schemas.openxmlformats.org/officeDocument/2006/relationships/image" Target="../media/image2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10.png"/><Relationship Id="rId10" Type="http://schemas.openxmlformats.org/officeDocument/2006/relationships/image" Target="../media/image31.jpeg"/><Relationship Id="rId4" Type="http://schemas.openxmlformats.org/officeDocument/2006/relationships/image" Target="../media/image9.png"/><Relationship Id="rId9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microsoft.com/office/2007/relationships/hdphoto" Target="../media/hdphoto1.wdp"/><Relationship Id="rId7" Type="http://schemas.microsoft.com/office/2007/relationships/hdphoto" Target="../media/hdphoto6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microsoft.com/office/2007/relationships/hdphoto" Target="../media/hdphoto7.wdp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microsoft.com/office/2007/relationships/hdphoto" Target="../media/hdphoto1.wdp"/><Relationship Id="rId7" Type="http://schemas.openxmlformats.org/officeDocument/2006/relationships/image" Target="../media/image3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microsoft.com/office/2007/relationships/hdphoto" Target="../media/hdphoto1.wdp"/><Relationship Id="rId7" Type="http://schemas.openxmlformats.org/officeDocument/2006/relationships/image" Target="../media/image4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microsoft.com/office/2007/relationships/hdphoto" Target="../media/hdphoto1.wdp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pn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hdphoto" Target="../media/hdphoto1.wdp"/><Relationship Id="rId7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1.wdp"/><Relationship Id="rId7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hdphoto" Target="../media/hdphoto1.wdp"/><Relationship Id="rId7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ytimg.com/vi/hpHlTzuAnpk/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apenik.ru/dizain/toler2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2348880"/>
            <a:ext cx="8065200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9511" y="75982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НРМОБУ «Сингапайская СОШ»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234" y="623967"/>
            <a:ext cx="86418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ПРОЕКТ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«ОСТРОВ ТОЛЕРАНТНОСТИ»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574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pcera.com/star/u1/2006/06/27/20060627144330475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80" y="40466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40591"/>
            <a:ext cx="669674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ru-RU" sz="2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этап работы над Проектом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«ОСТРОВ ТОЛЕРАНТНОСТИ» </a:t>
            </a:r>
            <a:endParaRPr lang="ru-RU" sz="2400" b="1" cap="all" spc="0" dirty="0">
              <a:ln w="9000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39399"/>
            <a:ext cx="834198" cy="82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tapenik.ru/dizain/toler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2550"/>
            <a:ext cx="864096" cy="85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184075" y="1110099"/>
            <a:ext cx="6786077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ctr">
              <a:spcAft>
                <a:spcPts val="0"/>
              </a:spcAft>
              <a:buFont typeface="Wingdings"/>
              <a:buChar char=""/>
            </a:pPr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ыставка </a:t>
            </a:r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«Единство непохожих».  </a:t>
            </a:r>
          </a:p>
        </p:txBody>
      </p:sp>
      <p:pic>
        <p:nvPicPr>
          <p:cNvPr id="5122" name="Picture 2" descr="http://gov.cap.ru/UserFiles/news/201411/17/dsc0705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8683" y="3645023"/>
            <a:ext cx="4903795" cy="2755159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http://www.sounb.ru/upload/novosti_img/2012-11-28%20fragm%20kni%20vyst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72815"/>
            <a:ext cx="3960440" cy="280831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94042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pcera.com/star/u1/2006/06/27/20060627144330475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25" y="-23433"/>
            <a:ext cx="9144000" cy="685800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40591"/>
            <a:ext cx="669674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3 этап работы над Проектом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«ОСТРОВ ТОЛЕРАНТНОСТИ» </a:t>
            </a:r>
            <a:endParaRPr lang="ru-RU" sz="2400" b="1" cap="all" spc="0" dirty="0">
              <a:ln w="9000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39399"/>
            <a:ext cx="834198" cy="82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tapenik.ru/dizain/toler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2550"/>
            <a:ext cx="864096" cy="85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184075" y="1110099"/>
            <a:ext cx="6786077" cy="67710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ФЕСТИВАЛЬ  «Школа наш общий дом».</a:t>
            </a:r>
          </a:p>
          <a:p>
            <a:pPr lvl="0" algn="ctr">
              <a:spcAft>
                <a:spcPts val="0"/>
              </a:spcAft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Книга «В каждом блюде попробуйте аромат культуры».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6146" name="Picture 2" descr="http://fs1.ppt4web.ru/images/95377/147709/640/img4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114" y="1916832"/>
            <a:ext cx="3168352" cy="2172605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bookin.org.ru/book/2422974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1988840"/>
            <a:ext cx="3153513" cy="3035117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uglybaby.org/data_images/57ae27a907f6f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221350"/>
            <a:ext cx="3257814" cy="2443361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3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pcera.com/star/u1/2006/06/27/20060627144330475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25" y="0"/>
            <a:ext cx="9144000" cy="685800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40591"/>
            <a:ext cx="669674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3 этап работы над Проектом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«ОСТРОВ ТОЛЕРАНТНОСТИ» </a:t>
            </a:r>
            <a:endParaRPr lang="ru-RU" sz="2400" b="1" cap="all" spc="0" dirty="0">
              <a:ln w="9000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39399"/>
            <a:ext cx="834198" cy="82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tapenik.ru/dizain/toler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2550"/>
            <a:ext cx="864096" cy="85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985663" y="1083856"/>
            <a:ext cx="505433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ФЕСТИВАЛЬ  «Школа наш общий дом».</a:t>
            </a:r>
          </a:p>
          <a:p>
            <a:pPr lvl="0" algn="ctr">
              <a:spcAft>
                <a:spcPts val="0"/>
              </a:spcAft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Выставки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«Культура и традиция народа». </a:t>
            </a:r>
            <a:endParaRPr lang="ru-RU" b="1" dirty="0" smtClean="0">
              <a:ln>
                <a:solidFill>
                  <a:srgbClr val="002060"/>
                </a:solidFill>
              </a:ln>
              <a:solidFill>
                <a:srgbClr val="7030A0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13868" y="1988341"/>
            <a:ext cx="2467992" cy="165124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8784" y="3853375"/>
            <a:ext cx="2125680" cy="248091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 descr="http://www.tatarlar.kirov.ru/old/photo/raduga2007/photo00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9879" y="3793370"/>
            <a:ext cx="3387891" cy="2540919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https://fs00.infourok.ru/images/doc/11/14988/hello_html_m25a29cc8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8224" y="3853375"/>
            <a:ext cx="2160240" cy="2497432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http://www.finnougoria.ru/upload/iblock/d5f/DSC01234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39062" y="1988341"/>
            <a:ext cx="2236828" cy="1633495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2675468"/>
            <a:ext cx="1806151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Культура азербайджанцев.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64288" y="2543478"/>
            <a:ext cx="1796253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Культура русского народа.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3512" y="6453336"/>
            <a:ext cx="2016224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Культура казахов.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75712" y="6453335"/>
            <a:ext cx="2016224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Культура татар.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98526" y="6453336"/>
            <a:ext cx="2016224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Культура башкир.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22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pcera.com/star/u1/2006/06/27/20060627144330475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19" y="34420"/>
            <a:ext cx="9144000" cy="685800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40591"/>
            <a:ext cx="669674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3 этап работы над Проектом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«ОСТРОВ ТОЛЕРАНТНОСТИ» </a:t>
            </a:r>
            <a:endParaRPr lang="ru-RU" sz="2400" b="1" cap="all" spc="0" dirty="0">
              <a:ln w="9000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39399"/>
            <a:ext cx="834198" cy="82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tapenik.ru/dizain/toler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2550"/>
            <a:ext cx="864096" cy="85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184075" y="1110099"/>
            <a:ext cx="6786077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ФЕСТИВАЛЬ  «Школа наш общий дом».</a:t>
            </a:r>
            <a:endParaRPr lang="ru-RU" sz="1600" b="1" dirty="0">
              <a:ln>
                <a:solidFill>
                  <a:srgbClr val="002060"/>
                </a:solidFill>
              </a:ln>
              <a:solidFill>
                <a:srgbClr val="7030A0"/>
              </a:solidFill>
              <a:ea typeface="Calibri"/>
              <a:cs typeface="Times New Roman"/>
            </a:endParaRPr>
          </a:p>
        </p:txBody>
      </p:sp>
      <p:pic>
        <p:nvPicPr>
          <p:cNvPr id="9" name="Рисунок 8" descr="C:\ФОТО\фото фестиваль национ\DSC05424.JPG"/>
          <p:cNvPicPr/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824251"/>
            <a:ext cx="4016811" cy="28066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ФОТО\фото фестиваль национ\DSC05509.JPG"/>
          <p:cNvPicPr/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06118" y="3149818"/>
            <a:ext cx="3942259" cy="29597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6085" y="4793310"/>
            <a:ext cx="3287843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Стихотворения «О дружбе народов».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Учащиеся 3 класса.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33323" y="2552334"/>
            <a:ext cx="3287843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Общее фото.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59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pcera.com/star/u1/2006/06/27/20060627144330475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19" y="34420"/>
            <a:ext cx="9144000" cy="685800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40591"/>
            <a:ext cx="669674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3 этап работы над Проектом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«ОСТРОВ ТОЛЕРАНТНОСТИ» </a:t>
            </a:r>
            <a:endParaRPr lang="ru-RU" sz="2400" b="1" cap="all" spc="0" dirty="0">
              <a:ln w="9000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39399"/>
            <a:ext cx="834198" cy="82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tapenik.ru/dizain/toler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2550"/>
            <a:ext cx="864096" cy="85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184075" y="1110099"/>
            <a:ext cx="6786077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ФЕСТИВАЛЬ  «Школа наш общий дом».</a:t>
            </a:r>
            <a:endParaRPr lang="ru-RU" sz="1600" b="1" dirty="0">
              <a:ln>
                <a:solidFill>
                  <a:srgbClr val="002060"/>
                </a:solidFill>
              </a:ln>
              <a:solidFill>
                <a:srgbClr val="7030A0"/>
              </a:solidFill>
              <a:ea typeface="Calibri"/>
              <a:cs typeface="Times New Roman"/>
            </a:endParaRPr>
          </a:p>
        </p:txBody>
      </p:sp>
      <p:pic>
        <p:nvPicPr>
          <p:cNvPr id="8194" name="Picture 2" descr="J:\фото фестиваль национ\DSC05366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772816"/>
            <a:ext cx="3226926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5" name="Picture 3" descr="J:\фото фестиваль национ\DSC05519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25771" y="2104008"/>
            <a:ext cx="4421079" cy="3381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3" name="TextBox 12"/>
          <p:cNvSpPr txBox="1"/>
          <p:nvPr/>
        </p:nvSpPr>
        <p:spPr>
          <a:xfrm>
            <a:off x="334619" y="4531700"/>
            <a:ext cx="3287843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Танец «Дружба народов».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Учащиеся 11 класса.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92388" y="5722660"/>
            <a:ext cx="3287843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Учащиеся 3 класса пели украинскую песню и русские народные частушки.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21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pcera.com/star/u1/2006/06/27/20060627144330475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19" y="34420"/>
            <a:ext cx="9144000" cy="685800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40591"/>
            <a:ext cx="669674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3 этап работы над Проектом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«ОСТРОВ ТОЛЕРАНТНОСТИ» </a:t>
            </a:r>
            <a:endParaRPr lang="ru-RU" sz="2400" b="1" cap="all" spc="0" dirty="0">
              <a:ln w="9000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39399"/>
            <a:ext cx="834198" cy="82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tapenik.ru/dizain/toler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2550"/>
            <a:ext cx="864096" cy="85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184075" y="1110099"/>
            <a:ext cx="6786077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ФЕСТИВАЛЬ  «Школа наш общий дом».</a:t>
            </a:r>
            <a:endParaRPr lang="ru-RU" sz="1600" b="1" dirty="0">
              <a:ln>
                <a:solidFill>
                  <a:srgbClr val="002060"/>
                </a:solidFill>
              </a:ln>
              <a:solidFill>
                <a:srgbClr val="7030A0"/>
              </a:solidFill>
              <a:ea typeface="Calibri"/>
              <a:cs typeface="Times New Roman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257" y="1758880"/>
            <a:ext cx="2940305" cy="375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19" name="Picture 3" descr="C:\Users\Сергей\Desktop\DSC_0284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912" y="1776042"/>
            <a:ext cx="5196726" cy="37411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1" name="TextBox 10"/>
          <p:cNvSpPr txBox="1"/>
          <p:nvPr/>
        </p:nvSpPr>
        <p:spPr>
          <a:xfrm>
            <a:off x="251519" y="5805264"/>
            <a:ext cx="3287843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Семья Атаевых представили национальный дагестанский танец.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32040" y="5805264"/>
            <a:ext cx="3287843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Семьи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Рудомаха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Сущенко пели русскую народную песню.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07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pcera.com/star/u1/2006/06/27/20060627144330475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19" y="34420"/>
            <a:ext cx="9144000" cy="685800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332656"/>
            <a:ext cx="669674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«День национальной культуры»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В детском саду </a:t>
            </a:r>
            <a:endParaRPr lang="ru-RU" sz="2400" b="1" cap="all" spc="0" dirty="0">
              <a:ln w="9000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834198" cy="82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tapenik.ru/dizain/toler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5764" y="332656"/>
            <a:ext cx="864096" cy="85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J:\фест сад\DSC_0857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5" y="1510333"/>
            <a:ext cx="4195685" cy="24947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3" name="Picture 3" descr="J:\фест сад\DSC_0859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1510333"/>
            <a:ext cx="3622945" cy="24947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6" name="Picture 6" descr="J:\фест сад\DSC_0920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4206666"/>
            <a:ext cx="4079955" cy="2590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4992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pcera.com/star/u1/2006/06/27/20060627144330475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19" y="34420"/>
            <a:ext cx="9144000" cy="685800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332656"/>
            <a:ext cx="669674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«День национальной культуры»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В детском саду </a:t>
            </a:r>
            <a:endParaRPr lang="ru-RU" sz="2400" b="1" cap="all" spc="0" dirty="0">
              <a:ln w="9000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834198" cy="82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tapenik.ru/dizain/toler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5764" y="332656"/>
            <a:ext cx="864096" cy="85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J:\фест сад\DSC_0879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0472" y="1525474"/>
            <a:ext cx="2355303" cy="33319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5" name="Picture 5" descr="J:\фест сад\DSC_0905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3848" y="3829474"/>
            <a:ext cx="2304256" cy="29511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7" descr="J:\фест сад\DSC_0939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47534" y="1525474"/>
            <a:ext cx="2388093" cy="33632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66" name="Picture 2" descr="J:\фест сад\DSC_0936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5976" y="1495141"/>
            <a:ext cx="32400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1020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pcera.com/star/u1/2006/06/27/20060627144330475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97737">
            <a:off x="348580" y="1715473"/>
            <a:ext cx="4133850" cy="310515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40591"/>
            <a:ext cx="6696744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ПРОЕКТ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«ОСТРОВ ТОЛЕРАНТНОСТИ»</a:t>
            </a:r>
            <a:endParaRPr lang="ru-RU" sz="2800" b="1" cap="all" spc="0" dirty="0">
              <a:ln w="9000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://tapenik.ru/dizain/toler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8366" y="139399"/>
            <a:ext cx="936104" cy="9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tapenik.ru/dizain/toler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2550"/>
            <a:ext cx="936104" cy="9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161881">
            <a:off x="4692334" y="2950581"/>
            <a:ext cx="4221945" cy="3108543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Comic Sans MS" pitchFamily="66" charset="0"/>
              </a:rPr>
              <a:t>Сингапайская школа </a:t>
            </a:r>
          </a:p>
          <a:p>
            <a:pPr algn="ctr"/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Comic Sans MS" pitchFamily="66" charset="0"/>
              </a:rPr>
              <a:t>является одной из самых </a:t>
            </a:r>
          </a:p>
          <a:p>
            <a:pPr algn="ctr"/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Comic Sans MS" pitchFamily="66" charset="0"/>
              </a:rPr>
              <a:t>многонациональных школ </a:t>
            </a:r>
          </a:p>
          <a:p>
            <a:pPr algn="ctr"/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Comic Sans MS" pitchFamily="66" charset="0"/>
              </a:rPr>
              <a:t>Нефтеюганского района.</a:t>
            </a:r>
            <a:endParaRPr lang="ru-RU" sz="2800" b="1" dirty="0">
              <a:ln>
                <a:solidFill>
                  <a:srgbClr val="002060"/>
                </a:solidFill>
              </a:ln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52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pcera.com/star/u1/2006/06/27/20060627144330475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40591"/>
            <a:ext cx="6696744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ПРОЕКТ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«ОСТРОВ ТОЛЕРАНТНОСТИ»</a:t>
            </a:r>
            <a:endParaRPr lang="ru-RU" sz="2800" b="1" cap="all" spc="0" dirty="0">
              <a:ln w="9000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8366" y="139399"/>
            <a:ext cx="936104" cy="9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2550"/>
            <a:ext cx="936104" cy="9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2852938"/>
            <a:ext cx="7560840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540385" algn="ctr">
              <a:spcAft>
                <a:spcPts val="0"/>
              </a:spcAft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Цель проекта:</a:t>
            </a:r>
          </a:p>
          <a:p>
            <a:pPr indent="540385">
              <a:spcAft>
                <a:spcPts val="0"/>
              </a:spcAft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 формирование культуры толерантности </a:t>
            </a:r>
          </a:p>
          <a:p>
            <a:pPr indent="540385" algn="ctr">
              <a:spcAft>
                <a:spcPts val="0"/>
              </a:spcAft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у учащихся школы.</a:t>
            </a:r>
            <a:endParaRPr lang="ru-RU" sz="2000" b="1" dirty="0">
              <a:ln>
                <a:solidFill>
                  <a:srgbClr val="002060"/>
                </a:solidFill>
              </a:ln>
              <a:solidFill>
                <a:srgbClr val="7030A0"/>
              </a:solidFill>
              <a:ea typeface="Calibri"/>
              <a:cs typeface="Times New Roman"/>
            </a:endParaRPr>
          </a:p>
        </p:txBody>
      </p:sp>
      <p:pic>
        <p:nvPicPr>
          <p:cNvPr id="4100" name="Picture 4" descr="https://www.avon-org.ru/wp-content/uploads/2015/09/%D1%81%D1%82%D1%80%D0%B5%D0%BB%D0%BA%D0%B0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634280" y="1207225"/>
            <a:ext cx="1803431" cy="148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1" name="Picture 15" descr="http://1.bp.blogspot.com/-4fIdMM0wiKE/T_qfX8RORLI/AAAAAAAAAlU/5JRn-j1yZL4/s1600/55-29-06-2010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91" y="4221088"/>
            <a:ext cx="9023448" cy="260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56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pcera.com/star/u1/2006/06/27/20060627144330475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40591"/>
            <a:ext cx="6696744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ПРОЕКТ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«ОСТРОВ ТОЛЕРАНТНОСТИ»</a:t>
            </a:r>
            <a:endParaRPr lang="ru-RU" sz="2800" b="1" cap="all" spc="0" dirty="0">
              <a:ln w="9000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8366" y="139399"/>
            <a:ext cx="936104" cy="9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2550"/>
            <a:ext cx="936104" cy="9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253780760"/>
              </p:ext>
            </p:extLst>
          </p:nvPr>
        </p:nvGraphicFramePr>
        <p:xfrm>
          <a:off x="179512" y="1484784"/>
          <a:ext cx="871296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60322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pcera.com/star/u1/2006/06/27/20060627144330475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004" y="1637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40591"/>
            <a:ext cx="6696744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ПРОЕКТ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«ОСТРОВ ТОЛЕРАНТНОСТИ».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Механизм реализации.</a:t>
            </a:r>
            <a:endParaRPr lang="ru-RU" sz="2000" b="1" cap="all" spc="0" dirty="0">
              <a:ln w="9000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8366" y="139399"/>
            <a:ext cx="936104" cy="9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2550"/>
            <a:ext cx="936104" cy="9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67744" y="1268760"/>
            <a:ext cx="4824536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Проект реализовывался  в  3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этапа:</a:t>
            </a:r>
            <a:endParaRPr lang="ru-RU" sz="1600" b="1" dirty="0">
              <a:ln>
                <a:solidFill>
                  <a:srgbClr val="002060"/>
                </a:solidFill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-36004" y="1772071"/>
            <a:ext cx="3383868" cy="4179750"/>
          </a:xfrm>
          <a:prstGeom prst="verticalScroll">
            <a:avLst/>
          </a:prstGeom>
          <a:gradFill>
            <a:gsLst>
              <a:gs pos="0">
                <a:srgbClr val="FFFF00"/>
              </a:gs>
              <a:gs pos="35000">
                <a:srgbClr val="FFFF66"/>
              </a:gs>
              <a:gs pos="100000">
                <a:srgbClr val="FFFF99"/>
              </a:gs>
            </a:gsLst>
            <a:lin ang="16200000" scaled="1"/>
          </a:gradFill>
          <a:ln w="28575"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</a:t>
            </a:r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первом этапе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происходило знакомство учащихся  с понятием «толерантность» и расширение информационного поля относительно данного понятия. Проводились вводные опросы учащихся, родителей и педагогов о проблеме толерантности. </a:t>
            </a:r>
          </a:p>
          <a:p>
            <a:pPr lvl="0" algn="just"/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Основные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формы: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классные часы, социологический опрос.</a:t>
            </a:r>
          </a:p>
        </p:txBody>
      </p:sp>
      <p:sp>
        <p:nvSpPr>
          <p:cNvPr id="11" name="Вертикальный свиток 10"/>
          <p:cNvSpPr/>
          <p:nvPr/>
        </p:nvSpPr>
        <p:spPr>
          <a:xfrm>
            <a:off x="2771800" y="2204864"/>
            <a:ext cx="3384376" cy="4320480"/>
          </a:xfrm>
          <a:prstGeom prst="verticalScroll">
            <a:avLst/>
          </a:prstGeom>
          <a:gradFill>
            <a:gsLst>
              <a:gs pos="0">
                <a:srgbClr val="0070C0"/>
              </a:gs>
              <a:gs pos="35000">
                <a:srgbClr val="33CCFF"/>
              </a:gs>
              <a:gs pos="100000">
                <a:srgbClr val="99FFCC"/>
              </a:gs>
            </a:gsLst>
          </a:gradFill>
          <a:ln w="28575"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      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На </a:t>
            </a:r>
            <a:r>
              <a:rPr lang="ru-RU" sz="1600" b="1" u="sng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втором этапе</a:t>
            </a:r>
            <a:r>
              <a:rPr lang="ru-RU" sz="1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создавались условия для выражения учащимися, педагогами, родителями своего отношения к проблеме толерантности. </a:t>
            </a:r>
            <a:endParaRPr lang="ru-RU" sz="1200" dirty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lvl="0" algn="just"/>
            <a:r>
              <a:rPr lang="ru-RU" sz="1600" b="1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       Основные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формы: </a:t>
            </a:r>
            <a:r>
              <a:rPr lang="ru-RU" sz="1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конкурс рисунков, акции, уроки толерантности, экскурсии, </a:t>
            </a:r>
            <a:r>
              <a:rPr lang="ru-RU" sz="1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спортивные </a:t>
            </a:r>
            <a:r>
              <a:rPr lang="ru-RU" sz="1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соревнования, создание и просмотр презентаций, видеоматериалов, конкурс сочинений и т.д.</a:t>
            </a:r>
            <a:endParaRPr lang="ru-RU" sz="1200" dirty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5924071" y="1856047"/>
            <a:ext cx="3168352" cy="4157304"/>
          </a:xfrm>
          <a:prstGeom prst="verticalScroll">
            <a:avLst/>
          </a:prstGeom>
          <a:gradFill>
            <a:gsLst>
              <a:gs pos="0">
                <a:srgbClr val="FF3300"/>
              </a:gs>
              <a:gs pos="35000">
                <a:srgbClr val="FF6699">
                  <a:lumMod val="77000"/>
                  <a:lumOff val="23000"/>
                </a:srgbClr>
              </a:gs>
              <a:gs pos="100000">
                <a:srgbClr val="FFCCFF"/>
              </a:gs>
            </a:gsLst>
          </a:gradFill>
          <a:ln w="28575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450215" algn="just"/>
            <a:r>
              <a:rPr lang="ru-RU" sz="1600" b="1" u="sng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На третьем этапе</a:t>
            </a:r>
            <a:r>
              <a:rPr lang="ru-RU" sz="1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создавались </a:t>
            </a:r>
            <a:r>
              <a:rPr lang="ru-RU" sz="1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условия для использования полученных на первом и втором этапах знаний, в ходе чего происходит формирование толерантных установок у </a:t>
            </a:r>
            <a:r>
              <a:rPr lang="ru-RU" sz="1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учащихся.</a:t>
            </a:r>
          </a:p>
          <a:p>
            <a:pPr lvl="0" indent="450215" algn="just"/>
            <a:r>
              <a:rPr lang="ru-RU" sz="1600" b="1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Основные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формы: </a:t>
            </a:r>
            <a:r>
              <a:rPr lang="ru-RU" sz="1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фестиваль национальных культур, повторный опрос.</a:t>
            </a:r>
            <a:endParaRPr lang="ru-RU" sz="1200" dirty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6018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pcera.com/star/u1/2006/06/27/20060627144330475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40591"/>
            <a:ext cx="669674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ru-RU" sz="2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этап работы над Проектом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«ОСТРОВ ТОЛЕРАНТНОСТИ» </a:t>
            </a:r>
            <a:endParaRPr lang="ru-RU" sz="2400" b="1" cap="all" spc="0" dirty="0">
              <a:ln w="9000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39399"/>
            <a:ext cx="834198" cy="82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tapenik.ru/dizain/toler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2550"/>
            <a:ext cx="864096" cy="85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530339" y="1124743"/>
            <a:ext cx="609355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ctr">
              <a:spcAft>
                <a:spcPts val="0"/>
              </a:spcAft>
              <a:buFont typeface="Wingdings"/>
              <a:buChar char=""/>
            </a:pP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«Терроризм – угроза обществу!»</a:t>
            </a:r>
            <a:endParaRPr lang="ru-RU" sz="1600" b="1" dirty="0">
              <a:ln>
                <a:solidFill>
                  <a:srgbClr val="002060"/>
                </a:solidFill>
              </a:ln>
              <a:solidFill>
                <a:srgbClr val="7030A0"/>
              </a:solidFill>
              <a:ea typeface="Calibri"/>
              <a:cs typeface="Times New Roman"/>
            </a:endParaRPr>
          </a:p>
        </p:txBody>
      </p:sp>
      <p:pic>
        <p:nvPicPr>
          <p:cNvPr id="8194" name="Picture 2" descr="http://school135.nnov.ru/_data/containers/00001434/04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0662" y="3789040"/>
            <a:ext cx="3811566" cy="2200444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vasilevka.ru/wp-content/uploads/2016/05/IMG_2126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1778014"/>
            <a:ext cx="3694695" cy="2256122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55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pcera.com/star/u1/2006/06/27/20060627144330475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40591"/>
            <a:ext cx="669674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ru-RU" sz="2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этап работы над Проектом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«ОСТРОВ ТОЛЕРАНТНОСТИ» </a:t>
            </a:r>
            <a:endParaRPr lang="ru-RU" sz="2400" b="1" cap="all" spc="0" dirty="0">
              <a:ln w="9000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39399"/>
            <a:ext cx="834198" cy="82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tapenik.ru/dizain/toler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2550"/>
            <a:ext cx="864096" cy="85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184075" y="1110099"/>
            <a:ext cx="6786077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ctr">
              <a:spcAft>
                <a:spcPts val="0"/>
              </a:spcAft>
              <a:buFont typeface="Wingdings"/>
              <a:buChar char=""/>
            </a:pP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Виртуальные экскурсии по этнографическим музеям.</a:t>
            </a:r>
          </a:p>
          <a:p>
            <a:pPr marL="342900" lvl="0" indent="-342900" algn="ctr">
              <a:spcAft>
                <a:spcPts val="0"/>
              </a:spcAft>
              <a:buFont typeface="Wingdings"/>
              <a:buChar char=""/>
            </a:pP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Круглый стол «Толерантность и Я».</a:t>
            </a:r>
            <a:endParaRPr lang="ru-RU" sz="1600" b="1" dirty="0">
              <a:ln>
                <a:solidFill>
                  <a:srgbClr val="002060"/>
                </a:solidFill>
              </a:ln>
              <a:solidFill>
                <a:srgbClr val="7030A0"/>
              </a:solidFill>
              <a:ea typeface="Calibri"/>
              <a:cs typeface="Times New Roman"/>
            </a:endParaRPr>
          </a:p>
        </p:txBody>
      </p:sp>
      <p:pic>
        <p:nvPicPr>
          <p:cNvPr id="10" name="Рисунок 9" descr="C:\Users\класс1\Desktop\Безымянный.pn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4751" y="1916832"/>
            <a:ext cx="3816424" cy="2376264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18" name="Picture 2" descr="C:\Users\Сергей\Desktop\DSCF2668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1988840"/>
            <a:ext cx="3456384" cy="2602538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Сергей\Desktop\DSCF2671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auto">
          <a:xfrm>
            <a:off x="2856766" y="4293096"/>
            <a:ext cx="2968818" cy="2363885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81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pcera.com/star/u1/2006/06/27/20060627144330475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40591"/>
            <a:ext cx="669674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ru-RU" sz="2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этап работы над Проектом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«ОСТРОВ ТОЛЕРАНТНОСТИ» </a:t>
            </a:r>
            <a:endParaRPr lang="ru-RU" sz="2400" b="1" cap="all" spc="0" dirty="0">
              <a:ln w="9000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39399"/>
            <a:ext cx="834198" cy="82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tapenik.ru/dizain/toler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2550"/>
            <a:ext cx="864096" cy="85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184075" y="1110099"/>
            <a:ext cx="6786077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ctr">
              <a:spcAft>
                <a:spcPts val="0"/>
              </a:spcAft>
              <a:buFont typeface="Wingdings"/>
              <a:buChar char=""/>
            </a:pP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Акция «Голубь мира».</a:t>
            </a:r>
            <a:endParaRPr lang="ru-RU" sz="1600" b="1" dirty="0">
              <a:ln>
                <a:solidFill>
                  <a:srgbClr val="002060"/>
                </a:solidFill>
              </a:ln>
              <a:solidFill>
                <a:srgbClr val="7030A0"/>
              </a:solidFill>
              <a:ea typeface="Calibri"/>
              <a:cs typeface="Times New Roman"/>
            </a:endParaRPr>
          </a:p>
        </p:txBody>
      </p:sp>
      <p:pic>
        <p:nvPicPr>
          <p:cNvPr id="10242" name="Picture 2" descr="C:\Users\Сергей\Desktop\IMG_20160921_094829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852366"/>
            <a:ext cx="3881229" cy="3899239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http://sav-scholl.ucoz.ru/01666/413812366.jpg"/>
          <p:cNvPicPr/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1852366"/>
            <a:ext cx="3672408" cy="3899239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4696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pcera.com/star/u1/2006/06/27/20060627144330475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40591"/>
            <a:ext cx="669674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ru-RU" sz="2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этап работы над Проектом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«ОСТРОВ ТОЛЕРАНТНОСТИ» </a:t>
            </a:r>
            <a:endParaRPr lang="ru-RU" sz="2400" b="1" cap="all" spc="0" dirty="0">
              <a:ln w="9000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http://tapenik.ru/dizain/toler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39399"/>
            <a:ext cx="834198" cy="82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tapenik.ru/dizain/toler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2550"/>
            <a:ext cx="864096" cy="85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184075" y="1110099"/>
            <a:ext cx="6786077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ctr">
              <a:spcAft>
                <a:spcPts val="0"/>
              </a:spcAft>
              <a:buFont typeface="Wingdings"/>
              <a:buChar char=""/>
            </a:pP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«МУЛЬТИГРАД».</a:t>
            </a:r>
            <a:endParaRPr lang="ru-RU" sz="1600" b="1" dirty="0">
              <a:ln>
                <a:solidFill>
                  <a:srgbClr val="002060"/>
                </a:solidFill>
              </a:ln>
              <a:solidFill>
                <a:srgbClr val="7030A0"/>
              </a:solidFill>
              <a:ea typeface="Calibri"/>
              <a:cs typeface="Times New Roman"/>
            </a:endParaRPr>
          </a:p>
        </p:txBody>
      </p:sp>
      <p:pic>
        <p:nvPicPr>
          <p:cNvPr id="4098" name="Picture 2" descr="http://xn--h1aafce1bf7e.xn--80asehdb/uploads/18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740759"/>
            <a:ext cx="3238659" cy="2428994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fs133.rover.info/show/19736871/19736871.jpg?160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916093"/>
            <a:ext cx="2690923" cy="4081987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multmir.net/multimages/6667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8091" y="4365104"/>
            <a:ext cx="3312368" cy="2023213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50969" y="5970509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ДРУГИЕ УШИ.</a:t>
            </a:r>
            <a:endParaRPr lang="ru-RU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104" name="Picture 8" descr="http://multbaby.ru/wp-content/uploads/2016/04/wpid-a-chto-ty-umeesh-1984_i_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012" y="1916092"/>
            <a:ext cx="2496770" cy="3745155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28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532</Words>
  <Application>Microsoft Office PowerPoint</Application>
  <PresentationFormat>Экран (4:3)</PresentationFormat>
  <Paragraphs>83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49</cp:revision>
  <dcterms:created xsi:type="dcterms:W3CDTF">2016-11-01T17:14:59Z</dcterms:created>
  <dcterms:modified xsi:type="dcterms:W3CDTF">2017-01-06T07:09:07Z</dcterms:modified>
</cp:coreProperties>
</file>