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1" r:id="rId1"/>
  </p:sldMasterIdLst>
  <p:sldIdLst>
    <p:sldId id="277" r:id="rId2"/>
    <p:sldId id="279" r:id="rId3"/>
    <p:sldId id="280" r:id="rId4"/>
    <p:sldId id="282" r:id="rId5"/>
    <p:sldId id="257" r:id="rId6"/>
    <p:sldId id="283" r:id="rId7"/>
    <p:sldId id="284" r:id="rId8"/>
    <p:sldId id="285" r:id="rId9"/>
    <p:sldId id="286" r:id="rId10"/>
    <p:sldId id="287" r:id="rId11"/>
    <p:sldId id="258" r:id="rId12"/>
    <p:sldId id="288" r:id="rId13"/>
    <p:sldId id="259" r:id="rId14"/>
    <p:sldId id="260" r:id="rId15"/>
    <p:sldId id="261" r:id="rId16"/>
    <p:sldId id="262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274" r:id="rId28"/>
    <p:sldId id="289" r:id="rId29"/>
    <p:sldId id="290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EBB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986" autoAdjust="0"/>
    <p:restoredTop sz="94656" autoAdjust="0"/>
  </p:normalViewPr>
  <p:slideViewPr>
    <p:cSldViewPr>
      <p:cViewPr varScale="1">
        <p:scale>
          <a:sx n="69" d="100"/>
          <a:sy n="69" d="100"/>
        </p:scale>
        <p:origin x="-11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38" y="7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76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image" Target="../media/image1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E1382-595E-48D1-9D9D-D5A4FC9B7F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5491F-34DE-452C-A1C6-405436A4D5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4172D-E018-48CA-A5FB-B32D8A57DE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1B0F9-B556-44BA-93A2-A63ED6B30D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69DF4-DB75-4F7D-BC05-16CC63C8FD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DEDA4-28E9-430D-8F7C-A805208430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CD32B-1920-4820-AA68-E698141E8B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3C168-7DC2-409F-A78E-AA9B9A1669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6FDD4-BC6E-4710-86EF-0A86E24EA2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935A0-01ED-4383-AE57-748A52C9C2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BD6EB-E817-4A48-B5B9-076FAF8E3B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15F12-D19E-4D09-8717-E548CAF1AC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26DE8A07-AB14-499E-AA52-EB2115113E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  <p:sldLayoutId id="214748383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>
          <a:xfrm>
            <a:off x="-357222" y="263367"/>
            <a:ext cx="6500858" cy="98635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/>
              <a:t>Кожевников Константин Иннокентьевич</a:t>
            </a:r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566738" y="1285875"/>
            <a:ext cx="3927475" cy="4276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smtClean="0"/>
              <a:t>Учитель истории МБОУ СОШ№21 Московского района г.Н.Новгорода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Образование: историко-филологический факультет Горьковского государственного университета                      им. Н.И. Лобачевского     1983 год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Педагогический стаж </a:t>
            </a:r>
            <a:r>
              <a:rPr lang="ru-RU" sz="2000" smtClean="0">
                <a:latin typeface="Arial" charset="0"/>
              </a:rPr>
              <a:t>28</a:t>
            </a:r>
            <a:r>
              <a:rPr lang="ru-RU" sz="2000" smtClean="0"/>
              <a:t> лет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Квалификационная категория высшая</a:t>
            </a:r>
          </a:p>
          <a:p>
            <a:pPr eaLnBrk="1" hangingPunct="1">
              <a:lnSpc>
                <a:spcPct val="80000"/>
              </a:lnSpc>
            </a:pPr>
            <a:endParaRPr lang="ru-RU" sz="2200" smtClean="0"/>
          </a:p>
        </p:txBody>
      </p:sp>
      <p:pic>
        <p:nvPicPr>
          <p:cNvPr id="3076" name="Picture 14" descr="DSC00109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6215063" y="142875"/>
            <a:ext cx="2547937" cy="3362325"/>
          </a:xfrm>
        </p:spPr>
      </p:pic>
      <p:sp>
        <p:nvSpPr>
          <p:cNvPr id="15366" name="Rectangle 7"/>
          <p:cNvSpPr>
            <a:spLocks noChangeArrowheads="1"/>
          </p:cNvSpPr>
          <p:nvPr/>
        </p:nvSpPr>
        <p:spPr bwMode="auto">
          <a:xfrm>
            <a:off x="381000" y="5181600"/>
            <a:ext cx="8763000" cy="18923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b="1" i="1" u="sng" dirty="0">
                <a:solidFill>
                  <a:srgbClr val="008000"/>
                </a:solidFill>
              </a:rPr>
              <a:t>Миссия школы</a:t>
            </a:r>
            <a:r>
              <a:rPr lang="ru-RU" dirty="0">
                <a:solidFill>
                  <a:srgbClr val="008000"/>
                </a:solidFill>
              </a:rPr>
              <a:t>:</a:t>
            </a:r>
            <a:r>
              <a:rPr lang="ru-RU" b="1" dirty="0">
                <a:solidFill>
                  <a:srgbClr val="008000"/>
                </a:solidFill>
              </a:rPr>
              <a:t> «</a:t>
            </a:r>
            <a:r>
              <a:rPr lang="ru-RU" dirty="0">
                <a:solidFill>
                  <a:srgbClr val="008000"/>
                </a:solidFill>
              </a:rPr>
              <a:t>Создание благоприятных условий для развития личности учащихся как субъектов творческой деятельности в учебной, проектно-исследовательской, культурно-этической, гражданско-правовой сферах, посредством формирования потребностей в саморазвитии и самореализации в социально значимых областях жизни»</a:t>
            </a:r>
          </a:p>
          <a:p>
            <a:pPr>
              <a:spcBef>
                <a:spcPct val="50000"/>
              </a:spcBef>
              <a:defRPr/>
            </a:pPr>
            <a:endParaRPr lang="ru-RU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800" dirty="0" smtClean="0"/>
              <a:t>Теоретические основы применения технологий УУД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457200" y="1357313"/>
            <a:ext cx="8229600" cy="4951412"/>
          </a:xfrm>
        </p:spPr>
        <p:txBody>
          <a:bodyPr/>
          <a:lstStyle/>
          <a:p>
            <a:pPr eaLnBrk="1" hangingPunct="1"/>
            <a:r>
              <a:rPr lang="ru-RU" sz="2000" smtClean="0"/>
              <a:t>Абакумова И.В. Обучение и смысл: смыслообразование в учебном процессе / И.В. Абакумова. — Ростов н/Д., 2003. </a:t>
            </a:r>
          </a:p>
          <a:p>
            <a:pPr eaLnBrk="1" hangingPunct="1"/>
            <a:endParaRPr lang="ru-RU" sz="2000" smtClean="0"/>
          </a:p>
          <a:p>
            <a:pPr eaLnBrk="1" hangingPunct="1"/>
            <a:r>
              <a:rPr lang="ru-RU" sz="2000" smtClean="0"/>
              <a:t> Асмолов А.Г., Бурменская Г.В., Володарская И.А., Карабанова О.А., Салмина Н.Г. Молчанов С.В. Как проектировать универсальные учебные действия: от действия к мысли / Под ред. А.Г. Асмолова - М., 2010.</a:t>
            </a:r>
          </a:p>
          <a:p>
            <a:pPr eaLnBrk="1" hangingPunct="1"/>
            <a:endParaRPr lang="ru-RU" sz="2000" smtClean="0"/>
          </a:p>
          <a:p>
            <a:pPr eaLnBrk="1" hangingPunct="1"/>
            <a:r>
              <a:rPr lang="ru-RU" sz="2000" smtClean="0"/>
              <a:t>Доблаев Л.П. Анализ и понимание текста. – Саратов, 1987.</a:t>
            </a:r>
          </a:p>
          <a:p>
            <a:pPr eaLnBrk="1" hangingPunct="1"/>
            <a:endParaRPr lang="ru-RU" sz="2000" smtClean="0"/>
          </a:p>
          <a:p>
            <a:pPr eaLnBrk="1" hangingPunct="1"/>
            <a:r>
              <a:rPr lang="ru-RU" sz="2000" smtClean="0"/>
              <a:t>Материалы к семинару «Развивающие возможности УМК: дидактика и психология» под рук. профессора МГППУ Битяновой М.Р;</a:t>
            </a:r>
          </a:p>
          <a:p>
            <a:pPr eaLnBrk="1" hangingPunct="1"/>
            <a:endParaRPr lang="ru-RU" sz="2000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Информационные умения и навыки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mtClean="0"/>
              <a:t>Задачи, решаемые при работе с текстом: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mtClean="0"/>
              <a:t>1. Анализ текста;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mtClean="0"/>
              <a:t>2. Умение осуществлять перевод текста из словесной формы  в различные таблицы и схемы;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mtClean="0"/>
              <a:t>3. Умение создавать собственное устное и письменное высказывание с учетом предметной логики;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mtClean="0"/>
              <a:t>4. Использование различных источников при поиске необходимой учебной информации.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-214313" y="0"/>
            <a:ext cx="9358313" cy="8501063"/>
          </a:xfrm>
        </p:spPr>
        <p:txBody>
          <a:bodyPr/>
          <a:lstStyle/>
          <a:p>
            <a:pPr eaLnBrk="1" hangingPunct="1"/>
            <a:r>
              <a:rPr lang="ru-RU" sz="1400" b="1" i="1" smtClean="0"/>
              <a:t>Задания на письменное высказывание (вывод) на основе текста учебника</a:t>
            </a:r>
            <a:r>
              <a:rPr lang="ru-RU" sz="1400" i="1" smtClean="0"/>
              <a:t>.</a:t>
            </a:r>
            <a:endParaRPr lang="ru-RU" sz="1400" smtClean="0"/>
          </a:p>
          <a:p>
            <a:pPr eaLnBrk="1" hangingPunct="1"/>
            <a:endParaRPr lang="ru-RU" sz="1400" smtClean="0"/>
          </a:p>
          <a:p>
            <a:pPr eaLnBrk="1" hangingPunct="1"/>
            <a:r>
              <a:rPr lang="ru-RU" sz="1400" b="1" i="1" smtClean="0"/>
              <a:t>Осмысленное чтение текста</a:t>
            </a:r>
            <a:endParaRPr lang="ru-RU" sz="1400" smtClean="0"/>
          </a:p>
          <a:p>
            <a:pPr eaLnBrk="1" hangingPunct="1"/>
            <a:r>
              <a:rPr lang="ru-RU" sz="1400" i="1" smtClean="0"/>
              <a:t>Задание 1.</a:t>
            </a:r>
            <a:r>
              <a:rPr lang="ru-RU" sz="1400" smtClean="0"/>
              <a:t> Прочитайте текст, определите и запишите основную его тему и главную мысль.</a:t>
            </a:r>
          </a:p>
          <a:p>
            <a:pPr eaLnBrk="1" hangingPunct="1"/>
            <a:r>
              <a:rPr lang="ru-RU" sz="1400" i="1" smtClean="0"/>
              <a:t>Основная тема (о чём текст)</a:t>
            </a:r>
            <a:r>
              <a:rPr lang="ru-RU" sz="1400" smtClean="0"/>
              <a:t>____________________________________________________</a:t>
            </a:r>
          </a:p>
          <a:p>
            <a:pPr eaLnBrk="1" hangingPunct="1"/>
            <a:r>
              <a:rPr lang="ru-RU" sz="1400" i="1" smtClean="0"/>
              <a:t>Главная мысль (что об этом говорит автор)</a:t>
            </a:r>
            <a:r>
              <a:rPr lang="ru-RU" sz="1400" smtClean="0"/>
              <a:t>__________________________________________________________</a:t>
            </a:r>
          </a:p>
          <a:p>
            <a:pPr eaLnBrk="1" hangingPunct="1"/>
            <a:r>
              <a:rPr lang="ru-RU" sz="1400" smtClean="0"/>
              <a:t> … Будь искусным в речах, и ты будешь силен; мощь царя – в его языке, речь сильнее любого оружия. С умудренным хитрить не решаются. Мудрый царь – это оплот для вельможи.</a:t>
            </a:r>
          </a:p>
          <a:p>
            <a:pPr eaLnBrk="1" hangingPunct="1"/>
            <a:r>
              <a:rPr lang="ru-RU" sz="1400" smtClean="0"/>
              <a:t> Почитай твоих вельмож, даруй благополучие твоим людям; укрепляй свою границу и людское расположение к тебе… Обогащай твоих вельмож и они будут исполнять твои законы. Богатый собственным домохозяйством не бывает пристрастным, владыка имущества не бывает нечестным. Царь, обладающий свитой, – это победоносный царь. </a:t>
            </a:r>
          </a:p>
          <a:p>
            <a:pPr eaLnBrk="1" hangingPunct="1"/>
            <a:r>
              <a:rPr lang="ru-RU" sz="1400" smtClean="0"/>
              <a:t> Твори справедливость, и ты будешь долго пребывать на земле. Утешь рыдающего, не притесняй вдову, не прогоняй сына от имущества его отца и не смещай вельмож с их постов. Остерегайся карать опрометчиво! Не убивай – нет тебе в этом пользы, наказывай побоями и заключением.</a:t>
            </a:r>
          </a:p>
          <a:p>
            <a:pPr eaLnBrk="1" hangingPunct="1"/>
            <a:r>
              <a:rPr lang="ru-RU" sz="1400" smtClean="0"/>
              <a:t> Не делай различия между сыном знатного человека и простолюдином. Приближай к себе человека за дела его рук, и будет исполняться всякое ремесло. Защищай свою границу, возводи памятники всюду. Создавай памятники для бога. Бог знает, кто творит для него; твои статуи будут доставлены даже в далекую страну, откуда нынче не дают дани.</a:t>
            </a:r>
          </a:p>
          <a:p>
            <a:pPr eaLnBrk="1" hangingPunct="1"/>
            <a:r>
              <a:rPr lang="ru-RU" sz="1400" b="1" i="1" smtClean="0"/>
              <a:t>Критерии оценивания</a:t>
            </a:r>
            <a:endParaRPr lang="ru-RU" sz="1400" smtClean="0"/>
          </a:p>
          <a:p>
            <a:pPr eaLnBrk="1" hangingPunct="1"/>
            <a:r>
              <a:rPr lang="ru-RU" sz="1400" smtClean="0"/>
              <a:t>2 балла – определены тема и главная мысль</a:t>
            </a:r>
          </a:p>
          <a:p>
            <a:pPr eaLnBrk="1" hangingPunct="1"/>
            <a:r>
              <a:rPr lang="ru-RU" sz="1400" smtClean="0"/>
              <a:t>1 балл –  определены тема или главная мысль</a:t>
            </a:r>
          </a:p>
          <a:p>
            <a:pPr eaLnBrk="1" hangingPunct="1"/>
            <a:r>
              <a:rPr lang="ru-RU" sz="1400" smtClean="0"/>
              <a:t>0 баллов – задание не выполнено</a:t>
            </a:r>
          </a:p>
          <a:p>
            <a:pPr eaLnBrk="1" hangingPunct="1"/>
            <a:endParaRPr lang="ru-RU" sz="1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Анализ текста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Цель: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 1. Структурирование исторической информации в учебнике и хрестоматии;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 2. Выделение в ней главной мысли;     опорных слов, понятий,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 3.  Закрепление представлений об исторических событиях;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Осмысленное чтение текста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buFont typeface="Wingdings" pitchFamily="2" charset="2"/>
              <a:buNone/>
            </a:pPr>
            <a:r>
              <a:rPr lang="ru-RU" smtClean="0"/>
              <a:t>Примеры заданий: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ru-RU" smtClean="0"/>
              <a:t>1.   Прочитайте текст, определите и запишите основную его тему и главную мысль.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ru-RU" smtClean="0"/>
              <a:t>2.   Соотнесите данный план с текстом и пронумеруйте пункты плана в соответствии с содержанием текста.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Другие информационные умения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b="1" dirty="0" smtClean="0"/>
              <a:t>Умение осуществлять перевод текста в опорную схему.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b="1" dirty="0" smtClean="0"/>
              <a:t>Пример задания: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1800" i="1" dirty="0" smtClean="0"/>
              <a:t>Задание.</a:t>
            </a:r>
            <a:r>
              <a:rPr lang="ru-RU" sz="1800" dirty="0" smtClean="0"/>
              <a:t> Прочитайте документ о природных условиях Египта (фрагмент из книги Геродота «История»).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1800" dirty="0" smtClean="0"/>
              <a:t>   На основании прочитанного документа заполните  схему.</a:t>
            </a:r>
          </a:p>
        </p:txBody>
      </p:sp>
      <p:sp>
        <p:nvSpPr>
          <p:cNvPr id="17412" name="Rectangle 5"/>
          <p:cNvSpPr>
            <a:spLocks noChangeArrowheads="1"/>
          </p:cNvSpPr>
          <p:nvPr/>
        </p:nvSpPr>
        <p:spPr bwMode="auto">
          <a:xfrm>
            <a:off x="611188" y="4581525"/>
            <a:ext cx="1512887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3" name="Rectangle 6"/>
          <p:cNvSpPr>
            <a:spLocks noChangeArrowheads="1"/>
          </p:cNvSpPr>
          <p:nvPr/>
        </p:nvSpPr>
        <p:spPr bwMode="auto">
          <a:xfrm>
            <a:off x="2843213" y="4292600"/>
            <a:ext cx="2808287" cy="12239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Природные условия Еги-</a:t>
            </a:r>
          </a:p>
          <a:p>
            <a:pPr algn="ctr"/>
            <a:r>
              <a:rPr lang="ru-RU"/>
              <a:t>пта, влияющие на зем –</a:t>
            </a:r>
          </a:p>
          <a:p>
            <a:pPr algn="ctr"/>
            <a:r>
              <a:rPr lang="ru-RU"/>
              <a:t>леделие</a:t>
            </a:r>
          </a:p>
        </p:txBody>
      </p:sp>
      <p:sp>
        <p:nvSpPr>
          <p:cNvPr id="17414" name="Rectangle 7"/>
          <p:cNvSpPr>
            <a:spLocks noChangeArrowheads="1"/>
          </p:cNvSpPr>
          <p:nvPr/>
        </p:nvSpPr>
        <p:spPr bwMode="auto">
          <a:xfrm>
            <a:off x="6300788" y="4652963"/>
            <a:ext cx="1512887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5" name="Rectangle 11"/>
          <p:cNvSpPr>
            <a:spLocks noChangeArrowheads="1"/>
          </p:cNvSpPr>
          <p:nvPr/>
        </p:nvSpPr>
        <p:spPr bwMode="auto">
          <a:xfrm>
            <a:off x="3563938" y="5805488"/>
            <a:ext cx="1512887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6" name="Line 12"/>
          <p:cNvSpPr>
            <a:spLocks noChangeShapeType="1"/>
          </p:cNvSpPr>
          <p:nvPr/>
        </p:nvSpPr>
        <p:spPr bwMode="auto">
          <a:xfrm>
            <a:off x="2124075" y="5013325"/>
            <a:ext cx="7191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7" name="Line 13"/>
          <p:cNvSpPr>
            <a:spLocks noChangeShapeType="1"/>
          </p:cNvSpPr>
          <p:nvPr/>
        </p:nvSpPr>
        <p:spPr bwMode="auto">
          <a:xfrm>
            <a:off x="5651500" y="5084763"/>
            <a:ext cx="6492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8" name="Line 16"/>
          <p:cNvSpPr>
            <a:spLocks noChangeShapeType="1"/>
          </p:cNvSpPr>
          <p:nvPr/>
        </p:nvSpPr>
        <p:spPr bwMode="auto">
          <a:xfrm>
            <a:off x="4284663" y="5516563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smtClean="0"/>
              <a:t>Использование различных источников при поиске информации.</a:t>
            </a:r>
            <a:r>
              <a:rPr lang="ru-RU" sz="4000" smtClean="0"/>
              <a:t>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Виды заданий: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000" i="1" smtClean="0"/>
              <a:t>Задание.</a:t>
            </a:r>
            <a:r>
              <a:rPr lang="ru-RU" sz="2000" smtClean="0"/>
              <a:t>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    </a:t>
            </a:r>
            <a:r>
              <a:rPr lang="ru-RU" sz="2400" smtClean="0"/>
              <a:t>1.</a:t>
            </a:r>
            <a:r>
              <a:rPr lang="ru-RU" smtClean="0"/>
              <a:t> </a:t>
            </a:r>
            <a:r>
              <a:rPr lang="ru-RU" sz="2000" smtClean="0"/>
              <a:t>Прочитайте  информацию о религиозных верованиях первобытного человека в учебнике и хрестоматии. На основании этих источников определите  причины появления религии.</a:t>
            </a:r>
            <a:r>
              <a:rPr lang="ru-RU" sz="3600" smtClean="0"/>
              <a:t>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000" smtClean="0"/>
              <a:t>      2. Прочитайте тексты античных авторов. Найдите и запишите высшие ценности  античного гражданина.  Постарайтесь использовать все 3 источника.</a:t>
            </a:r>
            <a:r>
              <a:rPr lang="ru-RU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smtClean="0"/>
              <a:t>Навыки коммуникации и учебного сотрудничества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mtClean="0"/>
              <a:t>    1. Умение координировать точки зрения и приходить к общему мнению;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mtClean="0"/>
              <a:t>    2. Распределять роли в группе и принимать к исполнению свою роль;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mtClean="0"/>
              <a:t>    3. Умение оценивать свое место в группе, умение принимать оценку своих действии от сверстников и взрослых, умение принимать другие позиции и точки зрения;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mtClean="0"/>
              <a:t>    4. Умение четко формулировать и аргументировать свою позицию, умение слушать и слышать, формулировать и задавать вопрос.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Умение аргументировать свою позицию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4000" i="1" smtClean="0"/>
              <a:t>   </a:t>
            </a:r>
            <a:r>
              <a:rPr lang="ru-RU" sz="2000" i="1" smtClean="0"/>
              <a:t>Задание.</a:t>
            </a:r>
            <a:r>
              <a:rPr lang="ru-RU" sz="2000" smtClean="0"/>
              <a:t> Существует мнение, что появлению земледелия в Египте способствовали благоприятные природные условия. Приведите 2 аргумента в защиту своего мнения</a:t>
            </a:r>
          </a:p>
          <a:p>
            <a:pPr eaLnBrk="1" hangingPunct="1"/>
            <a:r>
              <a:rPr lang="ru-RU" sz="2000" smtClean="0"/>
              <a:t>1._________________________________________________</a:t>
            </a:r>
          </a:p>
          <a:p>
            <a:pPr eaLnBrk="1" hangingPunct="1"/>
            <a:r>
              <a:rPr lang="ru-RU" sz="2000" smtClean="0"/>
              <a:t>2._________________________________________________</a:t>
            </a:r>
          </a:p>
          <a:p>
            <a:pPr eaLnBrk="1" hangingPunct="1"/>
            <a:r>
              <a:rPr lang="ru-RU" sz="2000" i="1" smtClean="0"/>
              <a:t>Критерии оценивания</a:t>
            </a:r>
            <a:endParaRPr lang="ru-RU" sz="2000" smtClean="0"/>
          </a:p>
          <a:p>
            <a:pPr eaLnBrk="1" hangingPunct="1"/>
            <a:r>
              <a:rPr lang="ru-RU" sz="2000" smtClean="0"/>
              <a:t>2 балла - называет два или более аргумента.</a:t>
            </a:r>
          </a:p>
          <a:p>
            <a:pPr eaLnBrk="1" hangingPunct="1"/>
            <a:r>
              <a:rPr lang="ru-RU" sz="2000" smtClean="0"/>
              <a:t>1 балл </a:t>
            </a:r>
            <a:r>
              <a:rPr lang="ru-RU" sz="2000" b="1" smtClean="0"/>
              <a:t>– </a:t>
            </a:r>
            <a:r>
              <a:rPr lang="ru-RU" sz="2000" smtClean="0"/>
              <a:t>называет один аргумент.</a:t>
            </a:r>
          </a:p>
          <a:p>
            <a:pPr eaLnBrk="1" hangingPunct="1"/>
            <a:r>
              <a:rPr lang="ru-RU" sz="2000" smtClean="0"/>
              <a:t>0 баллов – не называет аргументов.</a:t>
            </a:r>
          </a:p>
          <a:p>
            <a:pPr eaLnBrk="1" hangingPunct="1">
              <a:buFont typeface="Wingdings" pitchFamily="2" charset="2"/>
              <a:buNone/>
            </a:pPr>
            <a:endParaRPr 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smtClean="0"/>
              <a:t>Умение формулировать и задавать вопрос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i="1" smtClean="0"/>
              <a:t>   </a:t>
            </a:r>
            <a:r>
              <a:rPr lang="ru-RU" sz="3600" i="1" smtClean="0"/>
              <a:t>Задание. </a:t>
            </a:r>
            <a:r>
              <a:rPr lang="ru-RU" sz="3600" smtClean="0"/>
              <a:t>Представьте, что вы попали в Древний Египет и совершаете прогулку по Нилу. Какие вопросы вы можете задать кормчему? Составьте и запишите  4 вопроса,  которые начинаются со слов: Кто? Где? По какой причине? Почему?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54626"/>
          </a:xfrm>
          <a:solidFill>
            <a:schemeClr val="tx2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600" i="1" dirty="0" smtClean="0">
                <a:solidFill>
                  <a:srgbClr val="009900"/>
                </a:solidFill>
              </a:rPr>
              <a:t>Методическая разработка раздела образовательной программы </a:t>
            </a:r>
            <a:br>
              <a:rPr lang="ru-RU" sz="3600" i="1" dirty="0" smtClean="0">
                <a:solidFill>
                  <a:srgbClr val="009900"/>
                </a:solidFill>
              </a:rPr>
            </a:br>
            <a:r>
              <a:rPr lang="ru-RU" sz="3600" i="1" dirty="0" smtClean="0">
                <a:solidFill>
                  <a:srgbClr val="009900"/>
                </a:solidFill>
              </a:rPr>
              <a:t>по всеобщей истории в 5 классе</a:t>
            </a:r>
            <a:br>
              <a:rPr lang="ru-RU" sz="3600" i="1" dirty="0" smtClean="0">
                <a:solidFill>
                  <a:srgbClr val="009900"/>
                </a:solidFill>
              </a:rPr>
            </a:br>
            <a:r>
              <a:rPr lang="ru-RU" sz="3600" i="1" dirty="0" smtClean="0">
                <a:solidFill>
                  <a:srgbClr val="009900"/>
                </a:solidFill>
              </a:rPr>
              <a:t> «Эпоха первобытных людей» и «Древний Восток»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smtClean="0"/>
              <a:t>Организация собственной учебной деятельности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060575"/>
            <a:ext cx="8229600" cy="40703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400" smtClean="0"/>
              <a:t>       </a:t>
            </a:r>
            <a:r>
              <a:rPr lang="ru-RU" sz="2400" smtClean="0"/>
              <a:t>1. Умение работать по алгоритмам различной сложности.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/>
              <a:t>    2. Планировать свои учебные действия, умение;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/>
              <a:t>    3. Сравнивать свой результат с поставленной целью на основе критериев, предложенных учителем;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/>
              <a:t>    4. Умение определять границы своего знания, осуществлять оценку и контроль своих действий и результата на основе критериев данных учителем;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/>
              <a:t>    5. Рефлексировать собственные учебные действия и действия учебной группы по решению конкретной учебной задачи.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smtClean="0"/>
              <a:t>Развитие логического мышления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smtClean="0"/>
              <a:t>1.Логические операции - обобщение, конкретизация, классификация, систематизация.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smtClean="0"/>
              <a:t>2.Умение делать вывод на основе предположений и несложных умозаключений.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smtClean="0"/>
              <a:t>3.  Умение осуществлять рациональный способ решения учебной задачи в ситуации нескольких альтернатив и возможностей.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smtClean="0"/>
              <a:t>4. Видеть проблему в учебном материале и планировать пути ее решения.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000" smtClean="0"/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000" i="1" smtClean="0"/>
              <a:t>Задание.</a:t>
            </a:r>
            <a:r>
              <a:rPr lang="ru-RU" sz="2000" smtClean="0"/>
              <a:t> Прочитайте два утверждения.                                                                                 1. Жрецы в Египте были служителями богов                                                                  2. В гробнице Хирхуфа сохранилась надпись о том, что он был хранителем печати, начальником каравана, приносящим дары для царя. Сделайте вывод, можно ли считать, что Хирхуф был жрецом фараона?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Классификация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i="1" smtClean="0"/>
              <a:t>    Задание</a:t>
            </a:r>
            <a:r>
              <a:rPr lang="ru-RU" smtClean="0"/>
              <a:t>. Определите и занесите в левую часть таблицы номер характеристики, относящийся к эпохе первобытности, а в правую  характеристики, относящиеся к эпохе цивилизации. Подчеркните по два номера самых существенных характеристик, относящихся к каждой эпохе. Одна из них должна относиться к устройству общества, другая к занятиям людей.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smtClean="0"/>
              <a:t>Конкретизация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400" i="1" smtClean="0"/>
              <a:t>     Задание</a:t>
            </a:r>
            <a:r>
              <a:rPr lang="ru-RU" sz="2400" smtClean="0"/>
              <a:t>. Вам предстоит раскрыть понятие «государство» на примере Древнего Египта.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     Вам дан перечень признаков понятия «государства». Вам нужно привести примеры, как эти признаки проявились в Древнем Египте.</a:t>
            </a:r>
            <a:r>
              <a:rPr lang="ru-RU" smtClean="0"/>
              <a:t> </a:t>
            </a:r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00188" y="4000500"/>
          <a:ext cx="6102350" cy="2427288"/>
        </p:xfrm>
        <a:graphic>
          <a:graphicData uri="http://schemas.openxmlformats.org/drawingml/2006/table">
            <a:tbl>
              <a:tblPr/>
              <a:tblGrid>
                <a:gridCol w="1811352"/>
                <a:gridCol w="4290998"/>
              </a:tblGrid>
              <a:tr h="676275">
                <a:tc>
                  <a:txBody>
                    <a:bodyPr/>
                    <a:lstStyle/>
                    <a:p>
                      <a:pPr marL="76200" marR="0" lvl="0" indent="0" algn="l" defTabSz="914400" rtl="0" eaLnBrk="1" fontAlgn="base" latinLnBrk="0" hangingPunct="1">
                        <a:lnSpc>
                          <a:spcPts val="1375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Признаки понятия «государства»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Примеры, как эти признаки проявились в Древнем Египте.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762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Наличие правителя.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Египте - фараон.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76200" marR="0" lvl="0" indent="0" algn="l" defTabSz="914400" rtl="0" eaLnBrk="1" fontAlgn="base" latinLnBrk="0" hangingPunct="1">
                        <a:lnSpc>
                          <a:spcPts val="135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Государство занимает единую территорию.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Объединение Верхнего и Нижнего Египта.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76200" marR="0" lvl="0" indent="0" algn="l" defTabSz="914400" rtl="0" eaLnBrk="1" fontAlgn="base" latinLnBrk="0" hangingPunct="1">
                        <a:lnSpc>
                          <a:spcPts val="135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Наличие системы управления.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Египте появились вельможи, надсмотрщики, судьи, войско.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Систематизация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68413"/>
            <a:ext cx="8229600" cy="486251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mtClean="0"/>
              <a:t>    </a:t>
            </a:r>
            <a:r>
              <a:rPr lang="ru-RU" sz="1600" b="1" smtClean="0"/>
              <a:t>Вспомните всё, что вы знаете о занятиях первобытного человека. С помощью опорных слов дополните схему. (Напоминаем, что одни занятия появились раньше, а другие позже). Слова: рыболовство, охота, земледелие, обмен.</a:t>
            </a:r>
          </a:p>
        </p:txBody>
      </p:sp>
      <p:sp>
        <p:nvSpPr>
          <p:cNvPr id="26628" name="Rectangle 27"/>
          <p:cNvSpPr>
            <a:spLocks noChangeArrowheads="1"/>
          </p:cNvSpPr>
          <p:nvPr/>
        </p:nvSpPr>
        <p:spPr bwMode="auto">
          <a:xfrm>
            <a:off x="3348038" y="2781300"/>
            <a:ext cx="2663825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Занятия первобытного</a:t>
            </a:r>
          </a:p>
          <a:p>
            <a:pPr algn="ctr"/>
            <a:r>
              <a:rPr lang="ru-RU"/>
              <a:t>человека</a:t>
            </a:r>
          </a:p>
        </p:txBody>
      </p:sp>
      <p:sp>
        <p:nvSpPr>
          <p:cNvPr id="26629" name="Rectangle 28"/>
          <p:cNvSpPr>
            <a:spLocks noChangeArrowheads="1"/>
          </p:cNvSpPr>
          <p:nvPr/>
        </p:nvSpPr>
        <p:spPr bwMode="auto">
          <a:xfrm>
            <a:off x="1187450" y="2924175"/>
            <a:ext cx="15128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200"/>
              <a:t>Собирательство</a:t>
            </a:r>
          </a:p>
        </p:txBody>
      </p:sp>
      <p:sp>
        <p:nvSpPr>
          <p:cNvPr id="26630" name="Rectangle 29"/>
          <p:cNvSpPr>
            <a:spLocks noChangeArrowheads="1"/>
          </p:cNvSpPr>
          <p:nvPr/>
        </p:nvSpPr>
        <p:spPr bwMode="auto">
          <a:xfrm>
            <a:off x="6443663" y="2924175"/>
            <a:ext cx="15128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31" name="Rectangle 30"/>
          <p:cNvSpPr>
            <a:spLocks noChangeArrowheads="1"/>
          </p:cNvSpPr>
          <p:nvPr/>
        </p:nvSpPr>
        <p:spPr bwMode="auto">
          <a:xfrm>
            <a:off x="4140200" y="3644900"/>
            <a:ext cx="136842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32" name="Rectangle 31"/>
          <p:cNvSpPr>
            <a:spLocks noChangeArrowheads="1"/>
          </p:cNvSpPr>
          <p:nvPr/>
        </p:nvSpPr>
        <p:spPr bwMode="auto">
          <a:xfrm>
            <a:off x="4140200" y="4365625"/>
            <a:ext cx="136842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/>
              <a:t>Ремесло</a:t>
            </a:r>
          </a:p>
        </p:txBody>
      </p:sp>
      <p:sp>
        <p:nvSpPr>
          <p:cNvPr id="26633" name="Rectangle 32"/>
          <p:cNvSpPr>
            <a:spLocks noChangeArrowheads="1"/>
          </p:cNvSpPr>
          <p:nvPr/>
        </p:nvSpPr>
        <p:spPr bwMode="auto">
          <a:xfrm>
            <a:off x="4140200" y="5084763"/>
            <a:ext cx="136842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/>
              <a:t>Обмен</a:t>
            </a:r>
          </a:p>
        </p:txBody>
      </p:sp>
      <p:sp>
        <p:nvSpPr>
          <p:cNvPr id="26634" name="Rectangle 33"/>
          <p:cNvSpPr>
            <a:spLocks noChangeArrowheads="1"/>
          </p:cNvSpPr>
          <p:nvPr/>
        </p:nvSpPr>
        <p:spPr bwMode="auto">
          <a:xfrm>
            <a:off x="4140200" y="5876925"/>
            <a:ext cx="136842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35" name="Rectangle 34"/>
          <p:cNvSpPr>
            <a:spLocks noChangeArrowheads="1"/>
          </p:cNvSpPr>
          <p:nvPr/>
        </p:nvSpPr>
        <p:spPr bwMode="auto">
          <a:xfrm>
            <a:off x="1116013" y="3933825"/>
            <a:ext cx="1655762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36" name="Rectangle 35"/>
          <p:cNvSpPr>
            <a:spLocks noChangeArrowheads="1"/>
          </p:cNvSpPr>
          <p:nvPr/>
        </p:nvSpPr>
        <p:spPr bwMode="auto">
          <a:xfrm>
            <a:off x="6372225" y="3860800"/>
            <a:ext cx="1655763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200"/>
              <a:t>Скотоводство</a:t>
            </a:r>
          </a:p>
        </p:txBody>
      </p:sp>
      <p:sp>
        <p:nvSpPr>
          <p:cNvPr id="26637" name="Line 37"/>
          <p:cNvSpPr>
            <a:spLocks noChangeShapeType="1"/>
          </p:cNvSpPr>
          <p:nvPr/>
        </p:nvSpPr>
        <p:spPr bwMode="auto">
          <a:xfrm>
            <a:off x="1979613" y="3429000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8" name="Line 38"/>
          <p:cNvSpPr>
            <a:spLocks noChangeShapeType="1"/>
          </p:cNvSpPr>
          <p:nvPr/>
        </p:nvSpPr>
        <p:spPr bwMode="auto">
          <a:xfrm>
            <a:off x="7092950" y="3429000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9" name="Line 40"/>
          <p:cNvSpPr>
            <a:spLocks noChangeShapeType="1"/>
          </p:cNvSpPr>
          <p:nvPr/>
        </p:nvSpPr>
        <p:spPr bwMode="auto">
          <a:xfrm>
            <a:off x="3924300" y="3429000"/>
            <a:ext cx="215900" cy="1223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40" name="Line 42"/>
          <p:cNvSpPr>
            <a:spLocks noChangeShapeType="1"/>
          </p:cNvSpPr>
          <p:nvPr/>
        </p:nvSpPr>
        <p:spPr bwMode="auto">
          <a:xfrm>
            <a:off x="4787900" y="342900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41" name="Line 43"/>
          <p:cNvSpPr>
            <a:spLocks noChangeShapeType="1"/>
          </p:cNvSpPr>
          <p:nvPr/>
        </p:nvSpPr>
        <p:spPr bwMode="auto">
          <a:xfrm>
            <a:off x="1979613" y="4437063"/>
            <a:ext cx="2160587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42" name="Line 44"/>
          <p:cNvSpPr>
            <a:spLocks noChangeShapeType="1"/>
          </p:cNvSpPr>
          <p:nvPr/>
        </p:nvSpPr>
        <p:spPr bwMode="auto">
          <a:xfrm flipH="1">
            <a:off x="5508625" y="4365625"/>
            <a:ext cx="1584325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43" name="Line 46"/>
          <p:cNvSpPr>
            <a:spLocks noChangeShapeType="1"/>
          </p:cNvSpPr>
          <p:nvPr/>
        </p:nvSpPr>
        <p:spPr bwMode="auto">
          <a:xfrm>
            <a:off x="4787900" y="5589588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44" name="Line 47"/>
          <p:cNvSpPr>
            <a:spLocks noChangeShapeType="1"/>
          </p:cNvSpPr>
          <p:nvPr/>
        </p:nvSpPr>
        <p:spPr bwMode="auto">
          <a:xfrm>
            <a:off x="4787900" y="486886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smtClean="0"/>
              <a:t>Умение делать вывод на основе предположений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0" y="1214438"/>
            <a:ext cx="7072313" cy="53101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i="1" smtClean="0"/>
              <a:t>   </a:t>
            </a:r>
            <a:r>
              <a:rPr lang="ru-RU" sz="2000" i="1" smtClean="0"/>
              <a:t>Задание</a:t>
            </a:r>
            <a:r>
              <a:rPr lang="ru-RU" sz="2000" smtClean="0"/>
              <a:t>. Прочитайте текст и выберите из перечня то  утверждение, которое могло бы быть выводом из данного текста.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mtClean="0"/>
              <a:t>     </a:t>
            </a:r>
            <a:r>
              <a:rPr lang="ru-RU" sz="1800" smtClean="0"/>
              <a:t>Ожо был голоден, а его братья были еще голодней: Ведь они долго шли на холодном ветру. Старейший всю дорогу шепотом и знаками объяснял им, как узнавать росшие по берегу водяные растения. В зимнее время, когда нет мяса, их мясистыми корнями можно с грехом пополам наполнить голодный желудок. Он говорил, а его маленьких спутников томило желание сорвать и проглотить дикие ягоды и плоды, которые каким-то чудом уцелели от морозов. Но есть в одиночку строго воспрещалось. Все, что находили, приносили в пещеру. Дети привыкли, что только в пещере, после осмотра старшими, добыча делилась между всеми. Поэтому они пересиливали искушения голода и опускали в мешки все, что собирали по пути...</a:t>
            </a:r>
          </a:p>
        </p:txBody>
      </p:sp>
      <p:pic>
        <p:nvPicPr>
          <p:cNvPr id="27652" name="Рисунок 3" descr="1304011624_0012-012-kromanontsy1-300x259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750" y="2714625"/>
            <a:ext cx="2000250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smtClean="0"/>
              <a:t>Умение делать вывод на основе предположений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9138"/>
            <a:ext cx="8229600" cy="41417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/>
              <a:t>Выводы.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/>
              <a:t>1. В первобытном обществе старейшины учат молодёжь узнавать растения.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/>
              <a:t>2. В первобытном обществе добыча еды – это тяжёлое дело.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/>
              <a:t>3. Первобытный человек мог выжить только в коллективе.</a:t>
            </a:r>
            <a:endParaRPr lang="ru-RU" sz="2000" b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smtClean="0"/>
              <a:t>Критерии оценивания</a:t>
            </a:r>
            <a:endParaRPr lang="ru-RU" sz="20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/>
              <a:t>2 балла  -  справились с заданием.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/>
              <a:t>0 баллов – не справились с заданием. </a:t>
            </a:r>
            <a:endParaRPr lang="ru-RU" sz="2000" b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smtClean="0"/>
              <a:t>Ключ</a:t>
            </a:r>
            <a:endParaRPr lang="ru-RU" sz="20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/>
              <a:t>Вывод.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/>
              <a:t>Первобытный человек мог выжить только в коллективе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Развитие образного мышления</a:t>
            </a:r>
          </a:p>
        </p:txBody>
      </p:sp>
      <p:sp>
        <p:nvSpPr>
          <p:cNvPr id="29699" name="Прямоугольник 4"/>
          <p:cNvSpPr>
            <a:spLocks noChangeArrowheads="1"/>
          </p:cNvSpPr>
          <p:nvPr/>
        </p:nvSpPr>
        <p:spPr bwMode="auto">
          <a:xfrm>
            <a:off x="428625" y="1643063"/>
            <a:ext cx="6429375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14300" eaLnBrk="0" hangingPunct="0">
              <a:defRPr/>
            </a:pPr>
            <a:r>
              <a:rPr lang="ru-RU" sz="2000" dirty="0">
                <a:latin typeface="+mn-lt"/>
                <a:cs typeface="Times New Roman" pitchFamily="18" charset="0"/>
              </a:rPr>
              <a:t>О чем нам могут поведать персидские пословицы:                             </a:t>
            </a:r>
            <a:endParaRPr lang="ru-RU" sz="2000" dirty="0">
              <a:latin typeface="+mn-lt"/>
            </a:endParaRPr>
          </a:p>
          <a:p>
            <a:pPr indent="114300" eaLnBrk="0" hangingPunct="0">
              <a:defRPr/>
            </a:pPr>
            <a:r>
              <a:rPr lang="ru-RU" sz="2000" dirty="0">
                <a:latin typeface="+mn-lt"/>
                <a:cs typeface="Times New Roman" pitchFamily="18" charset="0"/>
              </a:rPr>
              <a:t>«Друзья - зеркало друг друга»                                                                 </a:t>
            </a:r>
            <a:endParaRPr lang="ru-RU" sz="2000" dirty="0">
              <a:latin typeface="+mn-lt"/>
            </a:endParaRPr>
          </a:p>
          <a:p>
            <a:pPr indent="114300" eaLnBrk="0" hangingPunct="0">
              <a:defRPr/>
            </a:pPr>
            <a:r>
              <a:rPr lang="ru-RU" sz="2000" dirty="0">
                <a:latin typeface="+mn-lt"/>
                <a:cs typeface="Times New Roman" pitchFamily="18" charset="0"/>
              </a:rPr>
              <a:t>«Иголка всем шьет, а сама голая»</a:t>
            </a:r>
          </a:p>
          <a:p>
            <a:pPr indent="114300" eaLnBrk="0" hangingPunct="0">
              <a:defRPr/>
            </a:pPr>
            <a:endParaRPr lang="en-US" sz="2000" dirty="0">
              <a:latin typeface="+mn-lt"/>
              <a:cs typeface="Times New Roman" pitchFamily="18" charset="0"/>
            </a:endParaRPr>
          </a:p>
          <a:p>
            <a:pPr indent="114300" eaLnBrk="0" hangingPunct="0">
              <a:defRPr/>
            </a:pPr>
            <a:r>
              <a:rPr lang="ru-RU" sz="2000" dirty="0">
                <a:latin typeface="+mn-lt"/>
                <a:cs typeface="Times New Roman" pitchFamily="18" charset="0"/>
              </a:rPr>
              <a:t>Задание №8  пункт 4</a:t>
            </a:r>
          </a:p>
          <a:p>
            <a:pPr indent="114300" eaLnBrk="0" hangingPunct="0">
              <a:defRPr/>
            </a:pPr>
            <a:r>
              <a:rPr lang="ru-RU" sz="2000" dirty="0">
                <a:latin typeface="+mn-lt"/>
                <a:cs typeface="Times New Roman" pitchFamily="18" charset="0"/>
              </a:rPr>
              <a:t>Какой представляется вам  жизнь египетского</a:t>
            </a:r>
          </a:p>
          <a:p>
            <a:pPr indent="114300" eaLnBrk="0" hangingPunct="0">
              <a:defRPr/>
            </a:pPr>
            <a:r>
              <a:rPr lang="ru-RU" sz="2000" dirty="0">
                <a:latin typeface="+mn-lt"/>
                <a:cs typeface="Times New Roman" pitchFamily="18" charset="0"/>
              </a:rPr>
              <a:t>Воина?</a:t>
            </a:r>
          </a:p>
          <a:p>
            <a:pPr indent="114300" eaLnBrk="0" hangingPunct="0">
              <a:defRPr/>
            </a:pPr>
            <a:r>
              <a:rPr lang="ru-RU" sz="2000" dirty="0">
                <a:latin typeface="+mn-lt"/>
                <a:cs typeface="Times New Roman" pitchFamily="18" charset="0"/>
              </a:rPr>
              <a:t>Запишите кратко ее характеристики и оценки.</a:t>
            </a:r>
          </a:p>
          <a:p>
            <a:pPr indent="114300" eaLnBrk="0" hangingPunct="0">
              <a:defRPr/>
            </a:pPr>
            <a:r>
              <a:rPr lang="ru-RU" sz="2000" dirty="0">
                <a:latin typeface="+mn-lt"/>
                <a:cs typeface="Times New Roman" pitchFamily="18" charset="0"/>
              </a:rPr>
              <a:t>Ознакомьтесь с текстом документа №6 с. 29</a:t>
            </a:r>
          </a:p>
          <a:p>
            <a:pPr indent="114300" eaLnBrk="0" hangingPunct="0">
              <a:defRPr/>
            </a:pPr>
            <a:r>
              <a:rPr lang="ru-RU" sz="2000" dirty="0">
                <a:latin typeface="+mn-lt"/>
                <a:cs typeface="Times New Roman" pitchFamily="18" charset="0"/>
              </a:rPr>
              <a:t>«Доля воина».На обобщающем уроке  к этому материалу можно возвратиться и скорректировать сделанные ранее </a:t>
            </a:r>
            <a:r>
              <a:rPr lang="ru-RU" sz="1600" dirty="0">
                <a:latin typeface="+mn-lt"/>
                <a:cs typeface="Times New Roman" pitchFamily="18" charset="0"/>
              </a:rPr>
              <a:t>записи.</a:t>
            </a:r>
            <a:endParaRPr lang="ru-RU" sz="1600" dirty="0">
              <a:latin typeface="+mn-lt"/>
            </a:endParaRPr>
          </a:p>
        </p:txBody>
      </p:sp>
      <p:pic>
        <p:nvPicPr>
          <p:cNvPr id="29700" name="Рисунок 4" descr="314e82c6afe0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43625" y="4071938"/>
            <a:ext cx="21431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0" y="1214438"/>
          <a:ext cx="4429125" cy="6099175"/>
        </p:xfrm>
        <a:graphic>
          <a:graphicData uri="http://schemas.openxmlformats.org/drawingml/2006/table">
            <a:tbl>
              <a:tblPr/>
              <a:tblGrid>
                <a:gridCol w="1065213"/>
                <a:gridCol w="1065212"/>
                <a:gridCol w="1063625"/>
                <a:gridCol w="1235075"/>
              </a:tblGrid>
              <a:tr h="4206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Умения 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261" marR="66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Балла 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261" marR="66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Балл 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261" marR="66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Баллов 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261" marR="66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</a:tr>
              <a:tr h="14722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Умение использовать разные источники при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поиске информации 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261" marR="66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261" marR="66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261" marR="66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261" marR="66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</a:tr>
              <a:tr h="12618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Умение определять тему и главную мысль в тексте 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261" marR="66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261" marR="66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261" marR="66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261" marR="66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</a:tr>
              <a:tr h="8412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Умение структурировать информацию 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261" marR="66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261" marR="66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261" marR="66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261" marR="66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</a:tr>
              <a:tr h="8412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Умение формулировать вопросы к тексту 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261" marR="66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261" marR="66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261" marR="66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261" marR="66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</a:tr>
              <a:tr h="12618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Умение осуществлять перевод текстовой 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информации  в схему  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261" marR="66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261" marR="66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261" marR="66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261" marR="66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786313" y="3302000"/>
          <a:ext cx="4071937" cy="3154363"/>
        </p:xfrm>
        <a:graphic>
          <a:graphicData uri="http://schemas.openxmlformats.org/drawingml/2006/table">
            <a:tbl>
              <a:tblPr/>
              <a:tblGrid>
                <a:gridCol w="1017587"/>
                <a:gridCol w="1019175"/>
                <a:gridCol w="1017588"/>
                <a:gridCol w="1017587"/>
              </a:tblGrid>
              <a:tr h="2102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балла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балл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 баллов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</a:tr>
              <a:tr h="841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Умение аргументировать свою позицию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51%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33%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15%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</a:tr>
              <a:tr h="21029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Умение формулировать и задавать вопросы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 в соответствии с учебно-коммуникативной ситуацией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  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53%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42%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5%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928813" y="0"/>
            <a:ext cx="6000750" cy="4619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/>
              <a:t>Мониторинг формирования УУД</a:t>
            </a:r>
          </a:p>
        </p:txBody>
      </p:sp>
      <p:sp>
        <p:nvSpPr>
          <p:cNvPr id="30782" name="Прямоугольник 10"/>
          <p:cNvSpPr>
            <a:spLocks noChangeArrowheads="1"/>
          </p:cNvSpPr>
          <p:nvPr/>
        </p:nvSpPr>
        <p:spPr bwMode="auto">
          <a:xfrm>
            <a:off x="4500563" y="2714625"/>
            <a:ext cx="50339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/>
              <a:t>Умение аргументировать и задавать вопросы</a:t>
            </a:r>
          </a:p>
        </p:txBody>
      </p:sp>
      <p:sp>
        <p:nvSpPr>
          <p:cNvPr id="30783" name="Прямоугольник 11"/>
          <p:cNvSpPr>
            <a:spLocks noChangeArrowheads="1"/>
          </p:cNvSpPr>
          <p:nvPr/>
        </p:nvSpPr>
        <p:spPr bwMode="auto">
          <a:xfrm>
            <a:off x="500063" y="571500"/>
            <a:ext cx="3508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/>
              <a:t>Учебно-информационные умения</a:t>
            </a:r>
          </a:p>
        </p:txBody>
      </p:sp>
      <p:pic>
        <p:nvPicPr>
          <p:cNvPr id="30784" name="Рисунок 12" descr="DSC0292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86438" y="571500"/>
            <a:ext cx="2928937" cy="212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b="1">
                <a:cs typeface="Times New Roman" pitchFamily="18" charset="0"/>
              </a:rPr>
              <a:t>Сравнительный  уровень динамики развития учебно-логических умений учащихся 5 классов 1 полугодие 2010-2011 уч.  года и 6 классов на начало 2011-2012  учебного года</a:t>
            </a:r>
            <a:endParaRPr lang="ru-RU"/>
          </a:p>
          <a:p>
            <a:pPr algn="ctr" eaLnBrk="0" hangingPunct="0"/>
            <a:r>
              <a:rPr lang="ru-RU" b="1">
                <a:cs typeface="Times New Roman" pitchFamily="18" charset="0"/>
              </a:rPr>
              <a:t>Умение классифицировать</a:t>
            </a:r>
            <a:endParaRPr lang="ru-RU"/>
          </a:p>
          <a:p>
            <a:pPr eaLnBrk="0" hangingPunct="0"/>
            <a:endParaRPr lang="ru-RU"/>
          </a:p>
        </p:txBody>
      </p:sp>
      <p:graphicFrame>
        <p:nvGraphicFramePr>
          <p:cNvPr id="31747" name="Object 1"/>
          <p:cNvGraphicFramePr>
            <a:graphicFrameLocks noChangeAspect="1"/>
          </p:cNvGraphicFramePr>
          <p:nvPr/>
        </p:nvGraphicFramePr>
        <p:xfrm>
          <a:off x="214313" y="928688"/>
          <a:ext cx="8572500" cy="2643187"/>
        </p:xfrm>
        <a:graphic>
          <a:graphicData uri="http://schemas.openxmlformats.org/presentationml/2006/ole">
            <p:oleObj spid="_x0000_s31747" name="Диаграмма" r:id="rId3" imgW="5505365" imgH="1371735" progId="MSGraph.Chart.8">
              <p:embed/>
            </p:oleObj>
          </a:graphicData>
        </a:graphic>
      </p:graphicFrame>
      <p:graphicFrame>
        <p:nvGraphicFramePr>
          <p:cNvPr id="31748" name="Object 3"/>
          <p:cNvGraphicFramePr>
            <a:graphicFrameLocks noChangeAspect="1"/>
          </p:cNvGraphicFramePr>
          <p:nvPr/>
        </p:nvGraphicFramePr>
        <p:xfrm>
          <a:off x="0" y="3714750"/>
          <a:ext cx="9144000" cy="2686050"/>
        </p:xfrm>
        <a:graphic>
          <a:graphicData uri="http://schemas.openxmlformats.org/presentationml/2006/ole">
            <p:oleObj spid="_x0000_s31748" name="Диаграмма" r:id="rId4" imgW="6096000" imgH="1828800" progId="MSGraph.Chart.8">
              <p:embed/>
            </p:oleObj>
          </a:graphicData>
        </a:graphic>
      </p:graphicFrame>
      <p:sp>
        <p:nvSpPr>
          <p:cNvPr id="31749" name="Прямоугольник 5"/>
          <p:cNvSpPr>
            <a:spLocks noChangeArrowheads="1"/>
          </p:cNvSpPr>
          <p:nvPr/>
        </p:nvSpPr>
        <p:spPr bwMode="auto">
          <a:xfrm rot="10800000" flipV="1">
            <a:off x="3098800" y="3613150"/>
            <a:ext cx="2946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b="1">
                <a:cs typeface="Times New Roman" pitchFamily="18" charset="0"/>
              </a:rPr>
              <a:t>Умение конкретизировать</a:t>
            </a:r>
            <a:endParaRPr lang="ru-RU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Содержимое 2"/>
          <p:cNvSpPr>
            <a:spLocks noGrp="1"/>
          </p:cNvSpPr>
          <p:nvPr>
            <p:ph idx="1"/>
          </p:nvPr>
        </p:nvSpPr>
        <p:spPr>
          <a:xfrm>
            <a:off x="0" y="285750"/>
            <a:ext cx="5000625" cy="6022975"/>
          </a:xfrm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r>
              <a:rPr lang="ru-RU" sz="2000" b="1" smtClean="0"/>
              <a:t>Одна из важнейших задач процесса обучения</a:t>
            </a:r>
          </a:p>
          <a:p>
            <a:pPr eaLnBrk="1" hangingPunct="1"/>
            <a:r>
              <a:rPr lang="ru-RU" sz="2000" smtClean="0"/>
              <a:t>подготовить успешного ученика, который: </a:t>
            </a:r>
          </a:p>
          <a:p>
            <a:pPr eaLnBrk="1" hangingPunct="1"/>
            <a:r>
              <a:rPr lang="ru-RU" sz="2000" smtClean="0"/>
              <a:t>является </a:t>
            </a:r>
            <a:r>
              <a:rPr lang="ru-RU" sz="2000" i="1" smtClean="0"/>
              <a:t>субъектом. </a:t>
            </a:r>
          </a:p>
          <a:p>
            <a:pPr eaLnBrk="1" hangingPunct="1"/>
            <a:r>
              <a:rPr lang="ru-RU" sz="2000" b="1" smtClean="0"/>
              <a:t>Субъект —</a:t>
            </a:r>
            <a:r>
              <a:rPr lang="ru-RU" sz="2000" smtClean="0"/>
              <a:t> носитель предметно-практической активности и познания, осуществляющий изменение в других людях и себе самом. Субъект активен, самостоятелен, умеет творчески решать проблемы, понимает ценность и смысл своих действий, ответственен за их последствия.</a:t>
            </a:r>
          </a:p>
          <a:p>
            <a:pPr eaLnBrk="1" hangingPunct="1"/>
            <a:endParaRPr lang="ru-RU" smtClean="0"/>
          </a:p>
        </p:txBody>
      </p:sp>
      <p:pic>
        <p:nvPicPr>
          <p:cNvPr id="5123" name="Рисунок 3" descr="папа мальчики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72063" y="500063"/>
            <a:ext cx="3929062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Image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79613" y="-7938"/>
            <a:ext cx="4286250" cy="3571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Рисунок 5" descr="Папа и 5 кл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2063" y="3571875"/>
            <a:ext cx="4071937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Содержимое 7"/>
          <p:cNvSpPr>
            <a:spLocks noGrp="1"/>
          </p:cNvSpPr>
          <p:nvPr>
            <p:ph sz="half" idx="1"/>
          </p:nvPr>
        </p:nvSpPr>
        <p:spPr>
          <a:xfrm>
            <a:off x="6143625" y="273050"/>
            <a:ext cx="3000375" cy="2941638"/>
          </a:xfrm>
        </p:spPr>
        <p:txBody>
          <a:bodyPr/>
          <a:lstStyle/>
          <a:p>
            <a:pPr eaLnBrk="1" hangingPunct="1"/>
            <a:r>
              <a:rPr lang="ru-RU" smtClean="0"/>
              <a:t>Урок в 5А классе 1985 г.</a:t>
            </a:r>
          </a:p>
        </p:txBody>
      </p:sp>
      <p:sp>
        <p:nvSpPr>
          <p:cNvPr id="6149" name="Текст 8"/>
          <p:cNvSpPr>
            <a:spLocks noGrp="1"/>
          </p:cNvSpPr>
          <p:nvPr>
            <p:ph type="body" idx="2"/>
          </p:nvPr>
        </p:nvSpPr>
        <p:spPr>
          <a:xfrm>
            <a:off x="0" y="3714750"/>
            <a:ext cx="5000625" cy="3143250"/>
          </a:xfrm>
        </p:spPr>
        <p:txBody>
          <a:bodyPr/>
          <a:lstStyle/>
          <a:p>
            <a:pPr eaLnBrk="1" hangingPunct="1"/>
            <a:r>
              <a:rPr lang="ru-RU" sz="2400" smtClean="0"/>
              <a:t>                 Урок в 5 В классе 2013 год</a:t>
            </a:r>
          </a:p>
          <a:p>
            <a:pPr algn="ctr" eaLnBrk="1" hangingPunct="1"/>
            <a:r>
              <a:rPr lang="ru-RU" sz="2400" smtClean="0"/>
              <a:t>Формирование умений и навыков в 5-ом классе имеет решающее значение. Закладывается фундамент</a:t>
            </a:r>
          </a:p>
          <a:p>
            <a:pPr algn="ctr" eaLnBrk="1" hangingPunct="1"/>
            <a:r>
              <a:rPr lang="ru-RU" sz="2400" smtClean="0"/>
              <a:t>учебного и личностного потенциала</a:t>
            </a:r>
          </a:p>
          <a:p>
            <a:pPr algn="ctr" eaLnBrk="1" hangingPunct="1"/>
            <a:r>
              <a:rPr lang="ru-RU" sz="2400" smtClean="0"/>
              <a:t>учащихся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3100" dirty="0" smtClean="0"/>
              <a:t>Активный субъект образовательной деятельности требует неординарных подходов. Практический выход может выражается в формировании универсальных учебных действий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786063"/>
            <a:ext cx="8229600" cy="4357687"/>
          </a:xfrm>
        </p:spPr>
        <p:txBody>
          <a:bodyPr/>
          <a:lstStyle/>
          <a:p>
            <a:pPr marL="609600" indent="-609600" eaLnBrk="1" hangingPunct="1"/>
            <a:r>
              <a:rPr lang="ru-RU" smtClean="0"/>
              <a:t>Различные информационные умения;</a:t>
            </a:r>
          </a:p>
          <a:p>
            <a:pPr marL="609600" indent="-609600" eaLnBrk="1" hangingPunct="1"/>
            <a:r>
              <a:rPr lang="ru-RU" smtClean="0"/>
              <a:t>Навыки коммуникации и учебного сотрудничества;</a:t>
            </a:r>
          </a:p>
          <a:p>
            <a:pPr marL="609600" indent="-609600" eaLnBrk="1" hangingPunct="1"/>
            <a:r>
              <a:rPr lang="ru-RU" smtClean="0"/>
              <a:t>Организация собственной учебной деятельности;</a:t>
            </a:r>
          </a:p>
          <a:p>
            <a:pPr marL="609600" indent="-609600" eaLnBrk="1" hangingPunct="1"/>
            <a:r>
              <a:rPr lang="ru-RU" smtClean="0"/>
              <a:t>Развитие логического мышления;</a:t>
            </a:r>
          </a:p>
          <a:p>
            <a:pPr marL="609600" indent="-609600" eaLnBrk="1" hangingPunct="1"/>
            <a:r>
              <a:rPr lang="ru-RU" smtClean="0"/>
              <a:t>Развитие образного мышления и воображения.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800" dirty="0" smtClean="0"/>
              <a:t>Как позволяет материал  курса всеобщей истории 5 класс предлагаемых разделов использовать технологии УУД</a:t>
            </a:r>
            <a:endParaRPr lang="ru-RU" sz="2800" dirty="0"/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757863" cy="4708525"/>
          </a:xfrm>
        </p:spPr>
        <p:txBody>
          <a:bodyPr/>
          <a:lstStyle/>
          <a:p>
            <a:pPr eaLnBrk="1" hangingPunct="1"/>
            <a:r>
              <a:rPr lang="ru-RU" sz="2000" b="1" smtClean="0"/>
              <a:t>Программа курса определяет следующие цели и задачи:</a:t>
            </a:r>
          </a:p>
          <a:p>
            <a:pPr eaLnBrk="1" hangingPunct="1"/>
            <a:r>
              <a:rPr lang="ru-RU" sz="2000" b="1" smtClean="0"/>
              <a:t>Цели:</a:t>
            </a:r>
            <a:r>
              <a:rPr lang="ru-RU" sz="2000" smtClean="0"/>
              <a:t> </a:t>
            </a:r>
          </a:p>
          <a:p>
            <a:pPr eaLnBrk="1" hangingPunct="1"/>
            <a:r>
              <a:rPr lang="ru-RU" sz="2000" smtClean="0"/>
              <a:t>осветить взаимодействие человека с окружающей природной средой, экономическое развитие древних обществ, различные формы социального и политического строя;</a:t>
            </a:r>
          </a:p>
          <a:p>
            <a:pPr eaLnBrk="1" hangingPunct="1"/>
            <a:endParaRPr lang="ru-RU" sz="2000" smtClean="0"/>
          </a:p>
          <a:p>
            <a:pPr eaLnBrk="1" hangingPunct="1"/>
            <a:r>
              <a:rPr lang="ru-RU" sz="2000" smtClean="0"/>
              <a:t>показать наиболее яркие личности Древнего мира и их роль в истории и культуре;</a:t>
            </a:r>
          </a:p>
          <a:p>
            <a:pPr eaLnBrk="1" hangingPunct="1"/>
            <a:endParaRPr lang="ru-RU" sz="2000" smtClean="0"/>
          </a:p>
          <a:p>
            <a:pPr eaLnBrk="1" hangingPunct="1"/>
            <a:r>
              <a:rPr lang="ru-RU" sz="2000" smtClean="0"/>
              <a:t>охарактеризовать становление идей и институтов, понимание которых необходимо современному человеку и гражданину</a:t>
            </a:r>
          </a:p>
        </p:txBody>
      </p:sp>
      <p:pic>
        <p:nvPicPr>
          <p:cNvPr id="8196" name="Рисунок 5" descr="irr00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-283726">
            <a:off x="6357938" y="1785938"/>
            <a:ext cx="17145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Учебно-познавательные задачи   для  5 класса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400675" cy="4708525"/>
          </a:xfrm>
        </p:spPr>
        <p:txBody>
          <a:bodyPr/>
          <a:lstStyle/>
          <a:p>
            <a:pPr eaLnBrk="1" hangingPunct="1"/>
            <a:r>
              <a:rPr lang="ru-RU" b="1" smtClean="0"/>
              <a:t>Умение работать с текстом</a:t>
            </a:r>
          </a:p>
          <a:p>
            <a:pPr eaLnBrk="1" hangingPunct="1"/>
            <a:r>
              <a:rPr lang="ru-RU" b="1" smtClean="0"/>
              <a:t>Навыки коммуникации и учебного сотрудничества</a:t>
            </a:r>
            <a:endParaRPr lang="ru-RU" smtClean="0"/>
          </a:p>
          <a:p>
            <a:pPr eaLnBrk="1" hangingPunct="1"/>
            <a:r>
              <a:rPr lang="ru-RU" b="1" smtClean="0"/>
              <a:t>Организация своей учебной деятельности</a:t>
            </a:r>
            <a:endParaRPr lang="ru-RU" smtClean="0"/>
          </a:p>
          <a:p>
            <a:pPr eaLnBrk="1" hangingPunct="1"/>
            <a:r>
              <a:rPr lang="ru-RU" b="1" smtClean="0"/>
              <a:t>Развитие мышления:</a:t>
            </a:r>
          </a:p>
          <a:p>
            <a:pPr eaLnBrk="1" hangingPunct="1"/>
            <a:r>
              <a:rPr lang="ru-RU" b="1" smtClean="0"/>
              <a:t>Развитие воображения и образного мышления:</a:t>
            </a:r>
            <a:endParaRPr lang="ru-RU" smtClean="0"/>
          </a:p>
          <a:p>
            <a:pPr eaLnBrk="1" hangingPunct="1"/>
            <a:endParaRPr lang="ru-RU" b="1" smtClean="0"/>
          </a:p>
          <a:p>
            <a:pPr eaLnBrk="1" hangingPunct="1"/>
            <a:endParaRPr lang="ru-RU" smtClean="0"/>
          </a:p>
        </p:txBody>
      </p:sp>
      <p:pic>
        <p:nvPicPr>
          <p:cNvPr id="9220" name="Рисунок 4" descr="папа интер доск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43563" y="1643063"/>
            <a:ext cx="3500437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Воспитательные задачи: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457200" y="500063"/>
            <a:ext cx="5614988" cy="580866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b="1" smtClean="0"/>
              <a:t> 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/>
            <a:r>
              <a:rPr lang="ru-RU" sz="2000" smtClean="0"/>
              <a:t>1.Раскрыть на конкретном материале положение о том, что каждый из народов древности оставил </a:t>
            </a:r>
            <a:r>
              <a:rPr lang="ru-RU" sz="2000" i="1" smtClean="0"/>
              <a:t>позитивный след</a:t>
            </a:r>
            <a:r>
              <a:rPr lang="ru-RU" sz="2000" smtClean="0"/>
              <a:t> в истории человечества. Последнее дает возможность формировать у учащихся </a:t>
            </a:r>
            <a:r>
              <a:rPr lang="ru-RU" sz="2000" i="1" smtClean="0"/>
              <a:t>терпимость,</a:t>
            </a:r>
            <a:r>
              <a:rPr lang="ru-RU" sz="2000" smtClean="0"/>
              <a:t> широту мировоззрения, </a:t>
            </a:r>
            <a:r>
              <a:rPr lang="ru-RU" sz="2000" i="1" smtClean="0"/>
              <a:t>гуманизм.</a:t>
            </a:r>
            <a:endParaRPr lang="ru-RU" sz="2000" smtClean="0"/>
          </a:p>
          <a:p>
            <a:pPr eaLnBrk="1" hangingPunct="1"/>
            <a:r>
              <a:rPr lang="ru-RU" sz="2000" smtClean="0"/>
              <a:t>2.Прививать у учащихся чувство уважения к </a:t>
            </a:r>
            <a:r>
              <a:rPr lang="ru-RU" sz="2000" i="1" smtClean="0"/>
              <a:t>культурным </a:t>
            </a:r>
            <a:r>
              <a:rPr lang="ru-RU" sz="2000" smtClean="0"/>
              <a:t>достижениям других народов и общечеловеческим ценностям, сформированным в ходе истории.</a:t>
            </a:r>
          </a:p>
          <a:p>
            <a:pPr eaLnBrk="1" hangingPunct="1"/>
            <a:r>
              <a:rPr lang="ru-RU" sz="2000" smtClean="0"/>
              <a:t> </a:t>
            </a:r>
          </a:p>
          <a:p>
            <a:pPr eaLnBrk="1" hangingPunct="1"/>
            <a:endParaRPr lang="ru-RU" smtClean="0"/>
          </a:p>
        </p:txBody>
      </p:sp>
      <p:pic>
        <p:nvPicPr>
          <p:cNvPr id="10244" name="Рисунок 4" descr="160px-Confucius_Laozi_Buddha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375" y="4143375"/>
            <a:ext cx="21431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800" dirty="0" smtClean="0"/>
              <a:t>Применение технологий УУД Базируется на УМК  в комплект которого входят 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0" y="1000125"/>
            <a:ext cx="6572250" cy="5308600"/>
          </a:xfrm>
        </p:spPr>
        <p:txBody>
          <a:bodyPr/>
          <a:lstStyle/>
          <a:p>
            <a:pPr eaLnBrk="1" hangingPunct="1"/>
            <a:r>
              <a:rPr lang="ru-RU" sz="2000" smtClean="0"/>
              <a:t>Программа. История Древнего мира Авторы: А.А.Вигасин, Г.И.Годер, И.С.Свенцицкая Программы общеобразовательных учреждений. История. Обществознание. М., Просвещение, 2008 (Использование данной Программы разрешено и к данному УМК – см. стр. 2 этой Программы) </a:t>
            </a:r>
          </a:p>
          <a:p>
            <a:pPr eaLnBrk="1" hangingPunct="1"/>
            <a:r>
              <a:rPr lang="ru-RU" sz="2000" smtClean="0"/>
              <a:t>Саплина Е.В., Ляпустин Б.С., Саплин А.И. История древнего мира. Учебник для общеобразовательных учреждений. М., 2009.</a:t>
            </a:r>
          </a:p>
          <a:p>
            <a:pPr eaLnBrk="1" hangingPunct="1"/>
            <a:r>
              <a:rPr lang="ru-RU" sz="2000" smtClean="0"/>
              <a:t>Ляпустин Б.С., Артамонова Л.М. Путешествие в страну музы истории Клио. Рабочая тетрадь по истории древнего мира. Часть </a:t>
            </a:r>
            <a:r>
              <a:rPr lang="en-US" sz="2000" smtClean="0"/>
              <a:t>I</a:t>
            </a:r>
            <a:r>
              <a:rPr lang="ru-RU" sz="2000" smtClean="0"/>
              <a:t>. Древний Восток, Н.Новгород, 2009.</a:t>
            </a:r>
          </a:p>
          <a:p>
            <a:pPr eaLnBrk="1" hangingPunct="1"/>
            <a:r>
              <a:rPr lang="ru-RU" sz="2000" smtClean="0"/>
              <a:t>Хрестоматия по истории древнего мира. 5 класс. Часть </a:t>
            </a:r>
            <a:r>
              <a:rPr lang="en-US" sz="2000" smtClean="0"/>
              <a:t>I </a:t>
            </a:r>
            <a:r>
              <a:rPr lang="ru-RU" sz="2000" smtClean="0"/>
              <a:t>-</a:t>
            </a:r>
            <a:r>
              <a:rPr lang="en-US" sz="2000" smtClean="0"/>
              <a:t>II</a:t>
            </a:r>
            <a:r>
              <a:rPr lang="ru-RU" sz="2000" smtClean="0"/>
              <a:t>./ Сост. Ляпустин Б.С. Н.Новгород, 2007.</a:t>
            </a:r>
          </a:p>
          <a:p>
            <a:pPr eaLnBrk="1" hangingPunct="1"/>
            <a:r>
              <a:rPr lang="ru-RU" sz="2000" smtClean="0"/>
              <a:t>История древнего мира 5 класс.</a:t>
            </a:r>
            <a:r>
              <a:rPr lang="en-US" sz="2000" smtClean="0"/>
              <a:t>DWD </a:t>
            </a:r>
            <a:r>
              <a:rPr lang="ru-RU" sz="2000" smtClean="0"/>
              <a:t>из серии «Образовательная коллекция»</a:t>
            </a:r>
          </a:p>
          <a:p>
            <a:pPr eaLnBrk="1" hangingPunct="1"/>
            <a:r>
              <a:rPr lang="ru-RU" sz="2000" smtClean="0"/>
              <a:t> </a:t>
            </a:r>
          </a:p>
          <a:p>
            <a:pPr eaLnBrk="1" hangingPunct="1"/>
            <a:endParaRPr lang="ru-RU" smtClean="0"/>
          </a:p>
        </p:txBody>
      </p:sp>
      <p:pic>
        <p:nvPicPr>
          <p:cNvPr id="11268" name="Рисунок 4" descr="img00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688138" y="3887788"/>
            <a:ext cx="2027237" cy="268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771</TotalTime>
  <Words>1964</Words>
  <Application>Microsoft Office PowerPoint</Application>
  <PresentationFormat>Экран (4:3)</PresentationFormat>
  <Paragraphs>222</Paragraphs>
  <Slides>29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8" baseType="lpstr">
      <vt:lpstr>Times New Roman</vt:lpstr>
      <vt:lpstr>Arial</vt:lpstr>
      <vt:lpstr>Wingdings 2</vt:lpstr>
      <vt:lpstr>Wingdings</vt:lpstr>
      <vt:lpstr>Wingdings 3</vt:lpstr>
      <vt:lpstr>Calibri</vt:lpstr>
      <vt:lpstr>Book Antiqua</vt:lpstr>
      <vt:lpstr>Апекс</vt:lpstr>
      <vt:lpstr>Диаграмма Microsoft Graph</vt:lpstr>
      <vt:lpstr>Кожевников Константин Иннокентьевич</vt:lpstr>
      <vt:lpstr>Методическая разработка раздела образовательной программы  по всеобщей истории в 5 классе  «Эпоха первобытных людей» и «Древний Восток» </vt:lpstr>
      <vt:lpstr>Слайд 3</vt:lpstr>
      <vt:lpstr>Слайд 4</vt:lpstr>
      <vt:lpstr> Активный субъект образовательной деятельности требует неординарных подходов. Практический выход может выражается в формировании универсальных учебных действий </vt:lpstr>
      <vt:lpstr>Как позволяет материал  курса всеобщей истории 5 класс предлагаемых разделов использовать технологии УУД</vt:lpstr>
      <vt:lpstr>Учебно-познавательные задачи   для  5 класса </vt:lpstr>
      <vt:lpstr>Воспитательные задачи: </vt:lpstr>
      <vt:lpstr>Применение технологий УУД Базируется на УМК  в комплект которого входят  </vt:lpstr>
      <vt:lpstr>Теоретические основы применения технологий УУД </vt:lpstr>
      <vt:lpstr>Информационные умения и навыки</vt:lpstr>
      <vt:lpstr>Слайд 12</vt:lpstr>
      <vt:lpstr>Анализ текста</vt:lpstr>
      <vt:lpstr>Осмысленное чтение текста</vt:lpstr>
      <vt:lpstr>Другие информационные умения</vt:lpstr>
      <vt:lpstr>Использование различных источников при поиске информации. </vt:lpstr>
      <vt:lpstr>Навыки коммуникации и учебного сотрудничества</vt:lpstr>
      <vt:lpstr>Умение аргументировать свою позицию</vt:lpstr>
      <vt:lpstr>Умение формулировать и задавать вопрос</vt:lpstr>
      <vt:lpstr>Организация собственной учебной деятельности</vt:lpstr>
      <vt:lpstr>Развитие логического мышления</vt:lpstr>
      <vt:lpstr>Классификация</vt:lpstr>
      <vt:lpstr>Конкретизация</vt:lpstr>
      <vt:lpstr>Систематизация</vt:lpstr>
      <vt:lpstr>Умение делать вывод на основе предположений</vt:lpstr>
      <vt:lpstr>Умение делать вывод на основе предположений</vt:lpstr>
      <vt:lpstr>Развитие образного мышления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Новые подходы к формированию УУД на уроках общественных дисциплин.  Мониторинг  как инструмент формирования  УУД.</dc:title>
  <dc:creator>Максим</dc:creator>
  <cp:lastModifiedBy>Катя Ракова</cp:lastModifiedBy>
  <cp:revision>75</cp:revision>
  <dcterms:created xsi:type="dcterms:W3CDTF">2011-10-26T16:02:57Z</dcterms:created>
  <dcterms:modified xsi:type="dcterms:W3CDTF">2017-01-06T14:04:06Z</dcterms:modified>
</cp:coreProperties>
</file>