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4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Род имён</a:t>
            </a:r>
            <a:br>
              <a:rPr lang="ru-RU" dirty="0" smtClean="0"/>
            </a:br>
            <a:r>
              <a:rPr lang="ru-RU" dirty="0" smtClean="0"/>
              <a:t>существительных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МБОУ «</a:t>
            </a:r>
            <a:r>
              <a:rPr lang="ru-RU" dirty="0" err="1" smtClean="0">
                <a:solidFill>
                  <a:schemeClr val="tx1"/>
                </a:solidFill>
              </a:rPr>
              <a:t>ЗолотополенскаяОШ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Учитель: </a:t>
            </a:r>
            <a:r>
              <a:rPr lang="ru-RU" dirty="0" err="1" smtClean="0">
                <a:solidFill>
                  <a:schemeClr val="tx1"/>
                </a:solidFill>
              </a:rPr>
              <a:t>Беркетова</a:t>
            </a:r>
            <a:r>
              <a:rPr lang="ru-RU" dirty="0" smtClean="0">
                <a:solidFill>
                  <a:schemeClr val="tx1"/>
                </a:solidFill>
              </a:rPr>
              <a:t> Т.В.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457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xQTEhUUEhQUFBQUFBQUFBQUFRcUFBQUFBQXFxcUFRQYHCggGBwlHBQUITEhJSkrLi4uFx8zODMsNygtLisBCgoKDQ0NFA8PFCwcFBwrNyw3LCwrLCwsLCwsLissLCwsLCwrLCwsLCwsLCwsLCwsLCwsLCwsLCwsLCwsLCwsLP/AABEIALcBEwMBEQACEQEDEQH/xAAaAAADAQEBAQAAAAAAAAAAAAAAAQIDBQQG/8QAPxAAAgEBAwcIBwcDBQAAAAAAAAECEQMEkRIhMVFSYXEFExRBc4GhsgYiI7HR4fAyM0JiksHxJKKzNFNjcoL/xAAaAQEBAQEBAQEAAAAAAAAAAAAAAQUEAwYC/8QAKBEBAAEBBwQDAQADAAAAAAAAAAECAxETMlJxkQQSMbEFITNRIkGB/9oADAMBAAIRAxEAPwDdXlPrWNP3MfufQ9jTpMdaxLel0GrytaxfxF5dC1eY6/f8ReXQuN5jrF5dDSN5jrWIvLoV0uO7H5i9Lo/pq9R1rFA+jjeUuuOPzB9NOkrWsQfS1e1rWIS6Ar0taxC/R9KW7EJ9KV6WtfXeC6CleFrWIPoO8pL7SxC3QIXvf/cgXQpXpa1+r5Auj+jpa1rEF0Jd6WtfqRFugdKWtYopdBdIWtYg+jV5WtfqB9Dpkd2ILo/pq9x1rFfAJdAd8jrj4Aug1fY614FLoHS4a4+AQK9QfXHhmAh3qO7GKBdH9DvUd2KKn1/SleI/l8AfX9T0qO7w+JU/6nnIvfwC3M3T6XzItzG9Z7C0/wCkvLItlnp3efU/lXtPpyoWEaL1VgbL49Su8dlYAVzEdlYBT5iOysAHzEdlYAUrvHZWAD6NDZWAUndo7KwAfR47KwAFdI7KwAOjR2VgA+jR2VgAdGhsrABO7Q2VgAO7Q2VgAdFjsrACldo7KwAFd4bKwAfRobKwAI3WGysAG7pDZWAE9FjsrBAPo0NmOAD5iGysEFZu7R2VgBPRobKwATu0dlYAS7COysAE7vHZWACdhHZWAEyu8dlYASrCGysAN7GCSdFTOv5M7rvNLf8Ahsle7fIOFsvVe17G07OflZ7WWendydT+Ve0+nNstC4Gy+PapAXGKCrcUFTkhDCmkBQCqBSkAAJxAVAEBpGIVWTuAppEEyiUIBpADAloCGghAJhQBLAlgDQE0AloCWgKs16r4ozuu80t/4bLXu3ZwNl6r3H2Np2cvLL5HvZZ6d3J1P5V7T6c6zWZcDZfHroFNIC4gWgoaAmgFIBpAPJAdACoCYEoC4hVOTXWQTUodAKUQBsCWAqAJgFQEyCGiiGAAFAChFS0BFANLFZnxRn9b5pb3w+WvdrKOc4Wy9d8XsbTs5+RntZZ6d3H1P5V7T6cmzeZGy+QbIKqIVaQFUAEgKSAeSAJhQmAwJaAQQwpgFABICgFUAYBQAZBLRRLAVSBNFE5ICAdCKKAJoCHEDSwWZ8UZ/W+aW78Plr3eiTznC2Hovi9ha9lPys9rLPTu5ep/KvafTjWehGy+QaIC0FXEKtAWgppANANkUskqE0AgHQBUAaiAwBkBJlCqAADmBOUAAKhFKgQmgooAqAOoEIBhUNVA1sVmfFGf1vmlu/EZa93q5tHC113xewtezn5Ge1lnp3cvU/lXtPpx7NZlwNl8gtAXEKtBWkQLQU2A4xIqpAQEACyShoAICpQJAFACgEyYEVCEBSQVSiRToAmgIyQHkgJgJoAAnSFAF2KzS7jP63zS3fiMte71xWZcDiayr59xa9nPys9bLPTu5up/KvafTj2ehcDZfIrApIDSKCrQGkQpxVSK0cQIaARQskiGkFOiAKoBUKgRAMBMBNFE0ASQFxRFNgJsBAICQJkwJqAcQEmFGUBtdX9ruM/rfNLc+IyV7nKbOFsPbfV7C17Kflke1lnp3cvU/lXtPpxoLMuBsvkVoCkBaYVcc7A1oRVoKtMKYENZghIBgQyiWgikiAe4CSgIKoFJxATQCAVQEAJgAEsDOTAQAA2FTIDa6r7Xd+xn9b5pbnxGSvdUY7zhbL2X5+wtOzn5Ge1lnp3cnU/lXtPpx7PQuBsvkWiApICqBWkArYiqAaAdQptVATiBDWcIMlgS0EACAAKigqqBUtBCyQqaBCYEVzgNAAEtgZsAqA6BUsBUA9F10S+uoz+t80tz4jLXvB2Uc2nX7zhbEvXfXWxtH/x2nkZ7WWendzdT+Ve0+nHs9C4Gy+QaJgUmBcQrWIVbkFNMgYGiCrigFNAZ1CCoENgAAAJAVQKGANgQ2AUAiSAhhE5QEuQBUB0AKBRkgKgCaA3uazTM/rfNLc+JyV7w89naOmPvOBsy6d6j7C17O08jPeyz07uXqfyr2n048FmXA2XyCkwKTA1iFbRCqIqqAUkA0wpuQCcwM6hDTAU2BKYQ0gqkFOoCqBMmA0gBsCGBmwiZAQgGA4hV5IA0FZSCJYHouTzSM/rfNLc+JyV7sYQfi+rezgbLqXz7i17Of+NnvZZ6d3L1P5V7T6caCzLgbL5BUUBcUFbQQFpBTIKQUVAaYDTATAlAFQCgFKOIAAVChADAhoAbATYGcpBE5QCATQDAqIVSQU3qAynD+AM2gje6aJ9xn9b5pbnxGWveFq008X72cLYuey9/cWvZ2n+NntZZ6d3N1P5V7T6cizjm7kbL5FokBaQGkEFUiBRKLIoAAGgFJgCQDAdmgq2gIkwJqARApAJgQwIYEtAJxCEBaQVNAKigq2gpMIzkBNANLp+Lu9xn9b5pbnxGWvcq7ut+84Wy9t8fsbXs7TyfM9bPPTu5ep/KvafTmx0LgbL5FUUUWgNEQADqFDYA2A4gNsBJgOoABYUOQEOQA0AgHUBAQwFQAYEyATQDQBQKEwGgG2BLmuoKxmwjW6P7T4e4z+t80tz4jJXuUVrOBsuhe/ubXsrTyHtZZ6d3L1P5V7T6c2yebuNl8kZUUgKyiBpgMKAGmAAAFAFagUmFDYEgCAYCoBIDYEMBVAEgGAtIHY5B5E6Rl+vkZKSTpWsnurozeKJM3PWzs+69lynyFbWFXKOVHbh60Ut60x71TeLyqzqpcjK/kryVGQUTlUCGBlJhGl1eaX11Gf1vmlu/EZa94WmjgbL333NY2nZz8j+J7Weendy9R+Ve0+nLs3mXA2nyLSIA2A0wG2AsoBqYFZYCcgHlkDygqlIB1CmAkwGAqgFQJkwFUCJSASA0YCqAOQUozlF5UJShJdcXR9+tcSXLTVNPh3+TPTC1s81tHnI7cM0lxjofdgTtdFNtH+3W6Ncr6nKDUZ9bh6s0/wA8Hp71XeS+YfuaKK/twuU/Ra3ss8Fz0NcF61N9npwqfq94VWNUePtw0+rr69zWsryTJgZsDW6fi4r3Mz+t80tz4jJXu0isxwNl7799za9nPyHtZ56d3L1P5V7T6cezlmXA2nyK8oBJgXFgDkAVAaAdQJqA0wLiQUmFIBqQFxCiTAVQFUCWwiagTIAU2AZYUqgNTAMvWBVkpTajCLlJ6IxVX3JBYvnwzvd2lZ2jjNOFpGmh0kqqqo0x5X/Kif5Lscl+l14sqKftob/VtF36H4H5ml7U2+p5OX+Wek22XGGRCMVFVSUpPS3L3Lv1liH5ta4qn6c5sryAG106+K9zM/rfNLc+IyV7w0i8xwth7b5/p7Xs5+Q9rPPTu5ep/KvafTh2TzLgbL5FrUKEwh5QDygppgUmANgSmBVQLRFFQBMBgaJhSqBLYCygE2EJgS2AqgFAFIK0ul2naSybOMpy1RVacdS3sERMz9PqeTfQx/avM8lbEHV/+p6F3V4n57nRTYanovfpJc7mnZ2EVKfXGz9aVfzzf7sn3L1vooh8ZynyjaXi1draRjBuKioxdcybpV9bzn6iLnNaV90sUV5gBsKSYG10/F3eKM/rfNLc+IyV7w2ilTScLYe2/L+nteytPIe1nnp3cvU/lXtPp8/ZvMjZfJNEwigEA0BaYAmANgCCrTAaAdSBoKakAnIBpgJsAqAmwCoCYCAaCu96MclWNtlytpOlm16ieSmmnnctNMz0U0EmXtZWdNXl0r76X3a7rm7rBWjXVZpKCeuU9D8Wfm6Ze810UfT5TlPla8Xj720yYf7dnWK4SlpkfqIeFVtM+His7FRVEkluK8VUAaQAwqWAkB6LstPcZ/W+aW58Rlr3UnrOFsOhfX/T23ZT8h7Weendy9T+Ve0+nz9noRsvklphFKQBUBpgNMB1AaYVQDQFEU0AOQEuQABQCYAAAIKEAMATAm2ipKj0PTvWphYmYKMUsyVAhVAKgFQFUBhSYEtAbXPRLu+vEz+t80tz4nJXuuManC2HTvq/prXsrTyntZ56d3L1P5V7T6fM2cs3cbL5JeWEUpgNSApSAdQCoFJhVZQFVAdd5FLKCHUKKgOoBlAABUBOQCygE2A6gLKCllALKAKgS5AGUAVQUOYC5zeBm7RAenk6dcrijg6zzS2/icle7eCzHC2XKjV9bo81Kt18SRes3TF0w15rX7vmfvvr1Ty8sKy0RxClDhh8xiV6p5MGy0RxCo2aeauCHfXqnkwbLRHEKVmO+vVPJg2WiOIXGHDAYleqeTBstEcQfNPdgMSvVPJg2WiOIVGy3rAd9eqeUwbLRHELVnwwHfXqnkwbLRHELovy/pGJXqlMGy0RxBqK3YfIYleqeVwbLRHEGox3YDEq1TyYNnojiB6r0UwGJVqnkwbPRHEKVitXgh316p5TBstEcQaukX1PwL316p5TCstEcQfQ47/rvHfXqnkwrLRHEDmILq8EO+vVPJg2eiOIJ2cfqKGJXqnlcGz0RxBZENSwJiV6p5MGy0RxCOag9AxK9U8rg2eiOIS7KK+vkMSvVPJg2WiOIChH6r8BiV6p5MGz0RxBqyWrQMSvVPJg2WiOIS1HdhUYleqeTBs9EcQMmO7AvfXqnkwbPRHEDJjp/Yd9eqeTBs9EcQIxi9CTGJVqnlMGz0RxBqxWovfXqnkwrLRHEK5lLqWA76/7PKYVlojiFRjDZHfV/Z5MGz0RxB5K0KMcPmXvr1SmFZaI4hnKC1LBDvr1SYVlojiGcpR1LBfAvfVqkwbPRHEFZyj9IkzM+ZfqKaacsXLTjvJc/V7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2" name="Picture 4" descr="https://i.ytimg.com/vi/Xut-YTlZ5Zk/h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768" y="-247427"/>
            <a:ext cx="9154757" cy="827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cs10830.vk.me/u143938026/a_870886f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4" y="-247427"/>
            <a:ext cx="1905000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7877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        Физкультминутка</a:t>
            </a:r>
            <a:endParaRPr lang="ru-RU" sz="48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«Обезьянки»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198" name="Picture 6" descr="http://odub.tomsk.ru/Portals/0/EasyDNNnews/2530/25301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43" b="10043"/>
          <a:stretch>
            <a:fillRect/>
          </a:stretch>
        </p:blipFill>
        <p:spPr bwMode="auto">
          <a:xfrm>
            <a:off x="677689" y="672306"/>
            <a:ext cx="8596312" cy="384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4687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g0.liveinternet.ru/images/attach/c/9/106/953/106953588_4330839_1382888302_00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474" y="0"/>
            <a:ext cx="5524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6736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артинки по запросу картинки дети читают в па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769" y="602428"/>
            <a:ext cx="7207623" cy="5228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Ты- мне, я- тебе</a:t>
            </a:r>
            <a:endParaRPr lang="ru-RU" sz="5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0716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799" y="609600"/>
            <a:ext cx="8694869" cy="58665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Женский род запомню я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скажу: она моя.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запомню род мужской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опять скажу: он мой.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Средний род: оно моё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Это правило моё.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784000" y="5094185"/>
            <a:ext cx="8596668" cy="151391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://cs10830.vk.me/u143938026/a_870886f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40" y="-285751"/>
            <a:ext cx="1905000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2178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      </a:t>
            </a:r>
            <a:r>
              <a:rPr lang="ru-RU" sz="6000" dirty="0" smtClean="0"/>
              <a:t>Родовые окончания</a:t>
            </a:r>
            <a:endParaRPr lang="ru-RU" sz="60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Мужской род  - нулевое, -я, -а</a:t>
            </a:r>
          </a:p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Женский род  -  -а, -я, нулевое</a:t>
            </a:r>
          </a:p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Средний род  -  -о,  -е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9218" name="Picture 2" descr="http://cs10830.vk.me/u143938026/a_870886f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17" y="4332697"/>
            <a:ext cx="1905000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2308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Завершаем  исследование</a:t>
            </a:r>
            <a:br>
              <a:rPr lang="ru-RU" dirty="0" smtClean="0"/>
            </a:br>
            <a:r>
              <a:rPr lang="ru-RU" dirty="0" smtClean="0"/>
              <a:t>         </a:t>
            </a:r>
            <a:r>
              <a:rPr lang="ru-RU" dirty="0" smtClean="0">
                <a:solidFill>
                  <a:srgbClr val="002060"/>
                </a:solidFill>
              </a:rPr>
              <a:t>Играем «Да» или «Нет»</a:t>
            </a:r>
            <a:endParaRPr lang="ru-RU" dirty="0"/>
          </a:p>
        </p:txBody>
      </p:sp>
      <p:pic>
        <p:nvPicPr>
          <p:cNvPr id="1026" name="Picture 2" descr="http://www.shko.ru/upload/images/190815/pravila-povedeniya-detej-na-uroke-nelzya-rvatsya-otvetit-pervym-podnimat-vverh-obe-ruki-podprygivat-na-meste-ili-vykrikivat-1-92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151" y="2042253"/>
            <a:ext cx="5822155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12018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   Оцените свою работу</a:t>
            </a:r>
            <a:endParaRPr lang="ru-RU" sz="5400" dirty="0"/>
          </a:p>
        </p:txBody>
      </p:sp>
      <p:pic>
        <p:nvPicPr>
          <p:cNvPr id="2050" name="Picture 2" descr="http://cs307905.vk.me/v307905683/7bf0/GE9P4mTZtlQ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071" y="1753496"/>
            <a:ext cx="6820347" cy="4668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46600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    Спасибо за урок!</a:t>
            </a:r>
            <a:endParaRPr lang="ru-RU" sz="6000" dirty="0"/>
          </a:p>
        </p:txBody>
      </p:sp>
      <p:pic>
        <p:nvPicPr>
          <p:cNvPr id="3074" name="Picture 2" descr="http://img-fotki.yandex.ru/get/6507/47407354.6eb/0_e9e52_c19511f2_L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109" y="1645920"/>
            <a:ext cx="4496696" cy="4991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2833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Девиз урока:</a:t>
            </a:r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1591733" y="5722340"/>
            <a:ext cx="8596667" cy="674024"/>
          </a:xfrm>
        </p:spPr>
        <p:txBody>
          <a:bodyPr>
            <a:normAutofit fontScale="77500" lnSpcReduction="20000"/>
          </a:bodyPr>
          <a:lstStyle/>
          <a:p>
            <a:r>
              <a:rPr lang="ru-RU" sz="4800" i="1" dirty="0" smtClean="0"/>
              <a:t>Интересно всё  то, что неизвестно.</a:t>
            </a:r>
          </a:p>
          <a:p>
            <a:pPr marL="0" indent="0">
              <a:buNone/>
            </a:pPr>
            <a:endParaRPr lang="ru-RU" sz="4800" i="1" dirty="0"/>
          </a:p>
        </p:txBody>
      </p:sp>
      <p:pic>
        <p:nvPicPr>
          <p:cNvPr id="1026" name="Picture 2" descr="Картинки по запросу картинки дети думаю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984" y="236669"/>
            <a:ext cx="6443830" cy="471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181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Напоминаем: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Сяду я за партой ровно,                        А тетрадь свою с наклоном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Спину прямо я держу.                           Я повыше положу.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2050" name="Picture 2" descr="http://www.stendi-viveski-tablichki.ru/CTEND/shcul/nachalyot/PRAVILA/NACH04-01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1" b="18691"/>
          <a:stretch>
            <a:fillRect/>
          </a:stretch>
        </p:blipFill>
        <p:spPr bwMode="auto">
          <a:xfrm>
            <a:off x="1979009" y="415962"/>
            <a:ext cx="8596668" cy="3845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cs10830.vk.me/u143938026/a_870886f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59" y="277065"/>
            <a:ext cx="1905000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2475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oint.ru/static/stories/0026/0026699/medi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312" y="236668"/>
            <a:ext cx="7594899" cy="6228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cs10830.vk.me/u143938026/a_870886f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12" y="718129"/>
            <a:ext cx="1905000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557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41880" y="1645920"/>
            <a:ext cx="8337573" cy="2764715"/>
          </a:xfrm>
        </p:spPr>
        <p:txBody>
          <a:bodyPr>
            <a:normAutofit fontScale="90000"/>
          </a:bodyPr>
          <a:lstStyle/>
          <a:p>
            <a:r>
              <a:rPr lang="ru-RU" sz="6000" b="1" i="1" dirty="0" smtClean="0">
                <a:solidFill>
                  <a:schemeClr val="tx1"/>
                </a:solidFill>
              </a:rPr>
              <a:t>              </a:t>
            </a:r>
            <a:r>
              <a:rPr lang="ru-RU" sz="6000" b="1" i="1" dirty="0" err="1" smtClean="0">
                <a:solidFill>
                  <a:schemeClr val="tx1"/>
                </a:solidFill>
              </a:rPr>
              <a:t>Оо</a:t>
            </a:r>
            <a:r>
              <a:rPr lang="ru-RU" sz="6000" b="1" i="1" dirty="0" smtClean="0">
                <a:solidFill>
                  <a:schemeClr val="tx1"/>
                </a:solidFill>
              </a:rPr>
              <a:t/>
            </a:r>
            <a:br>
              <a:rPr lang="ru-RU" sz="6000" b="1" i="1" dirty="0" smtClean="0">
                <a:solidFill>
                  <a:schemeClr val="tx1"/>
                </a:solidFill>
              </a:rPr>
            </a:br>
            <a:r>
              <a:rPr lang="ru-RU" sz="6000" b="1" i="1" dirty="0">
                <a:solidFill>
                  <a:schemeClr val="tx1"/>
                </a:solidFill>
              </a:rPr>
              <a:t> </a:t>
            </a:r>
            <a:r>
              <a:rPr lang="ru-RU" sz="6000" b="1" i="1" dirty="0" smtClean="0">
                <a:solidFill>
                  <a:schemeClr val="tx1"/>
                </a:solidFill>
              </a:rPr>
              <a:t>           -</a:t>
            </a:r>
            <a:r>
              <a:rPr lang="ru-RU" sz="6000" b="1" i="1" dirty="0" err="1" smtClean="0">
                <a:solidFill>
                  <a:schemeClr val="tx1"/>
                </a:solidFill>
              </a:rPr>
              <a:t>оро</a:t>
            </a:r>
            <a:r>
              <a:rPr lang="ru-RU" sz="6000" b="1" i="1" dirty="0" smtClean="0">
                <a:solidFill>
                  <a:schemeClr val="tx1"/>
                </a:solidFill>
              </a:rPr>
              <a:t>-</a:t>
            </a:r>
            <a:br>
              <a:rPr lang="ru-RU" sz="6000" b="1" i="1" dirty="0" smtClean="0">
                <a:solidFill>
                  <a:schemeClr val="tx1"/>
                </a:solidFill>
              </a:rPr>
            </a:br>
            <a:r>
              <a:rPr lang="ru-RU" sz="6000" b="1" i="1" dirty="0">
                <a:solidFill>
                  <a:schemeClr val="tx1"/>
                </a:solidFill>
              </a:rPr>
              <a:t> </a:t>
            </a:r>
            <a:r>
              <a:rPr lang="ru-RU" sz="6000" b="1" i="1" dirty="0" smtClean="0">
                <a:solidFill>
                  <a:schemeClr val="tx1"/>
                </a:solidFill>
              </a:rPr>
              <a:t>           -</a:t>
            </a:r>
            <a:r>
              <a:rPr lang="ru-RU" sz="6000" b="1" i="1" dirty="0" err="1" smtClean="0">
                <a:solidFill>
                  <a:schemeClr val="tx1"/>
                </a:solidFill>
              </a:rPr>
              <a:t>оло</a:t>
            </a:r>
            <a:r>
              <a:rPr lang="ru-RU" sz="6000" b="1" i="1" dirty="0" smtClean="0">
                <a:solidFill>
                  <a:schemeClr val="tx1"/>
                </a:solidFill>
              </a:rPr>
              <a:t>-</a:t>
            </a:r>
            <a:endParaRPr lang="ru-RU" sz="6000" b="1" i="1" dirty="0">
              <a:solidFill>
                <a:schemeClr val="tx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Запишите несколько слов с данными буквосочетаниями. Определите, к каким частям речи они относятся.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146" name="Picture 2" descr="http://cs10830.vk.me/u143938026/a_870886f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20" y="126458"/>
            <a:ext cx="1905000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6588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66320" y="623944"/>
            <a:ext cx="8596668" cy="957430"/>
          </a:xfrm>
        </p:spPr>
        <p:txBody>
          <a:bodyPr>
            <a:normAutofit fontScale="90000"/>
          </a:bodyPr>
          <a:lstStyle/>
          <a:p>
            <a:r>
              <a:rPr lang="ru-RU" sz="4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</a:t>
            </a:r>
            <a:br>
              <a:rPr lang="ru-RU" sz="4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8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кр</a:t>
            </a:r>
            <a:r>
              <a:rPr lang="ru-RU" sz="4800" i="1" dirty="0" smtClean="0">
                <a:solidFill>
                  <a:srgbClr val="C00000"/>
                </a:solidFill>
              </a:rPr>
              <a:t>о</a:t>
            </a:r>
            <a:r>
              <a:rPr lang="ru-RU" sz="4800" i="1" dirty="0" smtClean="0">
                <a:solidFill>
                  <a:schemeClr val="tx1"/>
                </a:solidFill>
              </a:rPr>
              <a:t>вать</a:t>
            </a:r>
            <a:endParaRPr lang="ru-RU" sz="48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122" name="Picture 2" descr="Картинки по запросу картинки кровать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740" y="2054710"/>
            <a:ext cx="6271708" cy="429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cs10830.vk.me/u143938026/a_870886f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470" y="623944"/>
            <a:ext cx="1905000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732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        Имя существительное</a:t>
            </a:r>
            <a:endParaRPr lang="ru-RU" sz="4400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Кто?</a:t>
            </a:r>
          </a:p>
          <a:p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Собственное</a:t>
            </a:r>
          </a:p>
          <a:p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Единственное ч.</a:t>
            </a:r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Что?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Нарицательное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Множественное ч.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50" name="Picture 2" descr="http://cs10830.vk.me/u143938026/a_870886f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8941"/>
            <a:ext cx="1905000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2295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Продолжим исследование</a:t>
            </a:r>
            <a:endParaRPr lang="ru-RU" dirty="0"/>
          </a:p>
        </p:txBody>
      </p:sp>
      <p:pic>
        <p:nvPicPr>
          <p:cNvPr id="6146" name="Picture 2" descr="http://mishred.ru/uploads/posts/2012-10/1350639681_detsa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49" y="1366221"/>
            <a:ext cx="9552791" cy="5195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9929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                 Задания для групп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 группа: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Лиса, месяц, космонавт, умница, морковь, сердце.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2 группа: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Байкал, планета, город, Венера, Иваново, озеро.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3 группа: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Зверёк, шубы, море, рысь, деревья, столы.</a:t>
            </a:r>
          </a:p>
          <a:p>
            <a:pPr marL="0" indent="0">
              <a:buNone/>
            </a:pP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Разделите слова на 2 части, объясните свой выбор.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Попробуйте разделить слова на 3 группы. Используйте слова </a:t>
            </a: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он мой, она моя, оно моё.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074" name="Picture 2" descr="http://cs10830.vk.me/u143938026/a_870886f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31" y="21515"/>
            <a:ext cx="1905000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871727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96</TotalTime>
  <Words>218</Words>
  <Application>Microsoft Office PowerPoint</Application>
  <PresentationFormat>Широкоэкранный</PresentationFormat>
  <Paragraphs>40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Trebuchet MS</vt:lpstr>
      <vt:lpstr>Wingdings 3</vt:lpstr>
      <vt:lpstr>Грань</vt:lpstr>
      <vt:lpstr>Род имён существительных</vt:lpstr>
      <vt:lpstr>Девиз урока:</vt:lpstr>
      <vt:lpstr>Напоминаем:</vt:lpstr>
      <vt:lpstr>Презентация PowerPoint</vt:lpstr>
      <vt:lpstr>              Оо             -оро-             -оло-</vt:lpstr>
      <vt:lpstr>                                       кровать</vt:lpstr>
      <vt:lpstr>        Имя существительное</vt:lpstr>
      <vt:lpstr>        Продолжим исследование</vt:lpstr>
      <vt:lpstr>                 Задания для групп</vt:lpstr>
      <vt:lpstr>Презентация PowerPoint</vt:lpstr>
      <vt:lpstr>        Физкультминутка</vt:lpstr>
      <vt:lpstr>Презентация PowerPoint</vt:lpstr>
      <vt:lpstr>Презентация PowerPoint</vt:lpstr>
      <vt:lpstr>Женский род запомню я И скажу: она моя. И запомню род мужской и опять скажу: он мой. Средний род: оно моё Это правило моё.</vt:lpstr>
      <vt:lpstr>      Родовые окончания</vt:lpstr>
      <vt:lpstr>      Завершаем  исследование          Играем «Да» или «Нет»</vt:lpstr>
      <vt:lpstr>   Оцените свою работу</vt:lpstr>
      <vt:lpstr>    Спасибо за урок!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 имён существительных</dc:title>
  <dc:creator>BOSS</dc:creator>
  <cp:lastModifiedBy>Admin</cp:lastModifiedBy>
  <cp:revision>12</cp:revision>
  <dcterms:created xsi:type="dcterms:W3CDTF">2016-01-31T14:38:00Z</dcterms:created>
  <dcterms:modified xsi:type="dcterms:W3CDTF">2016-12-18T11:38:02Z</dcterms:modified>
</cp:coreProperties>
</file>