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4" r:id="rId5"/>
    <p:sldId id="267" r:id="rId6"/>
    <p:sldId id="265" r:id="rId7"/>
    <p:sldId id="268" r:id="rId8"/>
    <p:sldId id="266" r:id="rId9"/>
    <p:sldId id="258" r:id="rId10"/>
    <p:sldId id="262" r:id="rId11"/>
    <p:sldId id="269" r:id="rId12"/>
    <p:sldId id="260" r:id="rId13"/>
    <p:sldId id="261" r:id="rId14"/>
    <p:sldId id="271" r:id="rId15"/>
    <p:sldId id="270" r:id="rId16"/>
    <p:sldId id="274" r:id="rId17"/>
    <p:sldId id="272" r:id="rId18"/>
    <p:sldId id="273" r:id="rId19"/>
    <p:sldId id="275" r:id="rId20"/>
    <p:sldId id="276" r:id="rId21"/>
    <p:sldId id="278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324" autoAdjust="0"/>
  </p:normalViewPr>
  <p:slideViewPr>
    <p:cSldViewPr snapToGrid="0">
      <p:cViewPr varScale="1">
        <p:scale>
          <a:sx n="37" d="100"/>
          <a:sy n="37" d="100"/>
        </p:scale>
        <p:origin x="-72" y="-7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677E3-CA77-43AF-A891-D95A284ED6C9}" type="datetimeFigureOut">
              <a:rPr lang="ru-RU" smtClean="0"/>
              <a:pPr/>
              <a:t>06.01.2017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FC11F-B107-42B4-9DE7-1DA17CAFE2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9938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677E3-CA77-43AF-A891-D95A284ED6C9}" type="datetimeFigureOut">
              <a:rPr lang="ru-RU" smtClean="0"/>
              <a:pPr/>
              <a:t>06.01.2017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FC11F-B107-42B4-9DE7-1DA17CAFE2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8176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677E3-CA77-43AF-A891-D95A284ED6C9}" type="datetimeFigureOut">
              <a:rPr lang="ru-RU" smtClean="0"/>
              <a:pPr/>
              <a:t>06.01.2017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FC11F-B107-42B4-9DE7-1DA17CAFE2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84225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677E3-CA77-43AF-A891-D95A284ED6C9}" type="datetimeFigureOut">
              <a:rPr lang="ru-RU" smtClean="0"/>
              <a:pPr/>
              <a:t>06.01.2017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FC11F-B107-42B4-9DE7-1DA17CAFE2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42879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677E3-CA77-43AF-A891-D95A284ED6C9}" type="datetimeFigureOut">
              <a:rPr lang="ru-RU" smtClean="0"/>
              <a:pPr/>
              <a:t>06.01.2017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FC11F-B107-42B4-9DE7-1DA17CAFE2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7711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677E3-CA77-43AF-A891-D95A284ED6C9}" type="datetimeFigureOut">
              <a:rPr lang="ru-RU" smtClean="0"/>
              <a:pPr/>
              <a:t>06.01.2017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FC11F-B107-42B4-9DE7-1DA17CAFE2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54161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677E3-CA77-43AF-A891-D95A284ED6C9}" type="datetimeFigureOut">
              <a:rPr lang="ru-RU" smtClean="0"/>
              <a:pPr/>
              <a:t>06.01.2017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FC11F-B107-42B4-9DE7-1DA17CAFE2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45498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677E3-CA77-43AF-A891-D95A284ED6C9}" type="datetimeFigureOut">
              <a:rPr lang="ru-RU" smtClean="0"/>
              <a:pPr/>
              <a:t>06.01.2017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FC11F-B107-42B4-9DE7-1DA17CAFE2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2651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677E3-CA77-43AF-A891-D95A284ED6C9}" type="datetimeFigureOut">
              <a:rPr lang="ru-RU" smtClean="0"/>
              <a:pPr/>
              <a:t>06.01.2017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FC11F-B107-42B4-9DE7-1DA17CAFE2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41634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677E3-CA77-43AF-A891-D95A284ED6C9}" type="datetimeFigureOut">
              <a:rPr lang="ru-RU" smtClean="0"/>
              <a:pPr/>
              <a:t>06.01.2017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FC11F-B107-42B4-9DE7-1DA17CAFE2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5960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677E3-CA77-43AF-A891-D95A284ED6C9}" type="datetimeFigureOut">
              <a:rPr lang="ru-RU" smtClean="0"/>
              <a:pPr/>
              <a:t>06.01.2017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FC11F-B107-42B4-9DE7-1DA17CAFE2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99408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9677E3-CA77-43AF-A891-D95A284ED6C9}" type="datetimeFigureOut">
              <a:rPr lang="ru-RU" smtClean="0"/>
              <a:pPr/>
              <a:t>06.01.2017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9FC11F-B107-42B4-9DE7-1DA17CAFE2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7295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Ученые </a:t>
            </a:r>
            <a:r>
              <a:rPr lang="ru-RU" smtClean="0"/>
              <a:t>и изобретатели, </a:t>
            </a:r>
            <a:r>
              <a:rPr lang="ru-RU" dirty="0" smtClean="0"/>
              <a:t>внесшие вклад в развитие тепловых двигателей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709851"/>
            <a:ext cx="9144000" cy="2382339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dirty="0" smtClean="0"/>
              <a:t>Выполнил: </a:t>
            </a:r>
          </a:p>
          <a:p>
            <a:pPr algn="r"/>
            <a:r>
              <a:rPr lang="ru-RU" dirty="0" smtClean="0"/>
              <a:t>Ланин Георгий </a:t>
            </a:r>
          </a:p>
          <a:p>
            <a:pPr algn="r"/>
            <a:r>
              <a:rPr lang="ru-RU" dirty="0" smtClean="0"/>
              <a:t>Ученик 8Б класса</a:t>
            </a:r>
          </a:p>
          <a:p>
            <a:pPr algn="r"/>
            <a:r>
              <a:rPr lang="ru-RU" dirty="0" smtClean="0"/>
              <a:t>МНБОУ «Лицуй №76»</a:t>
            </a:r>
          </a:p>
          <a:p>
            <a:pPr algn="r"/>
            <a:r>
              <a:rPr lang="ru-RU" dirty="0" smtClean="0"/>
              <a:t>г. Новокузнецк</a:t>
            </a:r>
          </a:p>
          <a:p>
            <a:pPr algn="r"/>
            <a:r>
              <a:rPr lang="ru-RU" dirty="0" smtClean="0"/>
              <a:t>Учитель: </a:t>
            </a:r>
            <a:r>
              <a:rPr lang="ru-RU" dirty="0" err="1" smtClean="0"/>
              <a:t>Трифанюк</a:t>
            </a:r>
            <a:r>
              <a:rPr lang="ru-RU" dirty="0" smtClean="0"/>
              <a:t> В. И.</a:t>
            </a:r>
          </a:p>
          <a:p>
            <a:pPr algn="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29441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dirty="0" smtClean="0"/>
              <a:t>Карно Никола Леонард Сади</a:t>
            </a:r>
            <a:endParaRPr lang="ru-RU" dirty="0"/>
          </a:p>
        </p:txBody>
      </p:sp>
      <p:pic>
        <p:nvPicPr>
          <p:cNvPr id="4" name="Picture 4" descr="BE_05f023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70320"/>
            <a:ext cx="3720738" cy="4800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930537" y="2168433"/>
            <a:ext cx="542326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dirty="0" smtClean="0"/>
              <a:t>Карно Никола Леонард Сади (1796-1832г.) - французский физик и инженер. Свои исследования он изложил в сочинении «размышления о движущей силе огня и о машинах, способных развивать эту силу». Он предложил идеальную тепловую машину, а также вывел формулы максимального КПД.</a:t>
            </a:r>
            <a:endParaRPr lang="ru-RU" alt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13082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9630" y="0"/>
            <a:ext cx="10515600" cy="1325563"/>
          </a:xfrm>
        </p:spPr>
        <p:txBody>
          <a:bodyPr/>
          <a:lstStyle/>
          <a:p>
            <a:pPr algn="ctr"/>
            <a:r>
              <a:rPr lang="ru-RU" dirty="0" smtClean="0"/>
              <a:t>Иван Иванович Ползунов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937760" y="1821497"/>
            <a:ext cx="6747510" cy="4577207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   Первый </a:t>
            </a:r>
            <a:r>
              <a:rPr lang="ru-RU" dirty="0"/>
              <a:t>универсальный тепловой двигатель был создан в России выдающимся изобретателем, механиком </a:t>
            </a:r>
            <a:r>
              <a:rPr lang="ru-RU" dirty="0" smtClean="0"/>
              <a:t>И</a:t>
            </a:r>
            <a:r>
              <a:rPr lang="ru-RU" dirty="0"/>
              <a:t>. И. Ползуновым.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    </a:t>
            </a:r>
            <a:r>
              <a:rPr lang="ru-RU" dirty="0" smtClean="0"/>
              <a:t>Проект </a:t>
            </a:r>
            <a:r>
              <a:rPr lang="ru-RU" dirty="0"/>
              <a:t>своей машины Ползунов изложил в 1763 г. в записке, адресованной </a:t>
            </a:r>
            <a:r>
              <a:rPr lang="ru-RU" dirty="0" smtClean="0"/>
              <a:t>А</a:t>
            </a:r>
            <a:r>
              <a:rPr lang="ru-RU" dirty="0"/>
              <a:t>. И. Порошину.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    Свою машину И. И. Ползунов начал строить в 1764 г. К нему прикомандировали четырех учеников, которых он должен был обучить не только теории, но и ремеслам. Машина была изготовлена в декабре 1765 г. А в мае 1766 г. ее создатель умер от чахотки. Машина была испытана уже после его смерти в октябре 1766 г. и работала, в общем, удовлетворительно.   Как всякий первый образец, она нуждалась в доработке, к тому же в ноябре обнаружилась течь котла. Но изобретателя не было в живых, а без него устранением недостатков никто не занимался. Машина бездействовала до 1779 г., а затем была </a:t>
            </a:r>
            <a:r>
              <a:rPr lang="ru-RU" dirty="0" smtClean="0"/>
              <a:t>разобрана</a:t>
            </a:r>
            <a:endParaRPr lang="ru-RU" dirty="0"/>
          </a:p>
        </p:txBody>
      </p:sp>
      <p:pic>
        <p:nvPicPr>
          <p:cNvPr id="8" name="Picture 5" descr="polzunov_01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6690" y="1574165"/>
            <a:ext cx="3962400" cy="5071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97042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dirty="0" smtClean="0"/>
              <a:t>Николаус Отто</a:t>
            </a:r>
            <a:br>
              <a:rPr lang="ru-RU" altLang="ru-RU" dirty="0" smtClean="0"/>
            </a:br>
            <a:endParaRPr lang="ru-RU" dirty="0"/>
          </a:p>
        </p:txBody>
      </p:sp>
      <p:pic>
        <p:nvPicPr>
          <p:cNvPr id="4" name="Picture 5" descr="Николаус Август Отто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90688"/>
            <a:ext cx="3722370" cy="441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267450" y="2745132"/>
            <a:ext cx="48615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dirty="0" smtClean="0"/>
              <a:t>К  1863 году был готов первый образец атмосферного газового двигателя с поршнем от авиационного мотора и ручным стартером, работавшим на смеси бензина и воздуха. </a:t>
            </a:r>
            <a:endParaRPr lang="ru-RU" alt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740467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dirty="0" smtClean="0"/>
              <a:t>Рудольф Дизель</a:t>
            </a:r>
            <a:endParaRPr lang="ru-RU" dirty="0"/>
          </a:p>
        </p:txBody>
      </p:sp>
      <p:pic>
        <p:nvPicPr>
          <p:cNvPr id="4" name="Picture 9" descr="дизель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200" y="1865117"/>
            <a:ext cx="3825240" cy="4442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257800" y="2747397"/>
            <a:ext cx="6096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altLang="ru-RU" sz="2400" dirty="0" smtClean="0"/>
              <a:t>1878 – 1888 гг.  Рудольф Дизель работает над созданием двигателя принципиально новой конструкции. В голову ему приходит создание абсорбционного двигателя, работавшего на аммиаке, а в роли топлива должна была  выступать специальная пудра, полученная из каменного угля. </a:t>
            </a:r>
            <a:endParaRPr lang="ru-RU" alt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4137353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ru-RU" dirty="0"/>
              <a:t>Луи </a:t>
            </a:r>
            <a:r>
              <a:rPr lang="ru-RU" dirty="0" err="1" smtClean="0"/>
              <a:t>Гийом</a:t>
            </a:r>
            <a:r>
              <a:rPr lang="ru-RU" dirty="0" smtClean="0"/>
              <a:t> </a:t>
            </a:r>
            <a:r>
              <a:rPr lang="ru-RU" dirty="0"/>
              <a:t>Перро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0692" y="1417320"/>
            <a:ext cx="4030818" cy="4880451"/>
          </a:xfrm>
        </p:spPr>
      </p:pic>
      <p:sp>
        <p:nvSpPr>
          <p:cNvPr id="5" name="Прямоугольник 4"/>
          <p:cNvSpPr/>
          <p:nvPr/>
        </p:nvSpPr>
        <p:spPr>
          <a:xfrm>
            <a:off x="6361612" y="1645920"/>
            <a:ext cx="492687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 smtClean="0">
                <a:effectLst/>
                <a:latin typeface="Arial" panose="020B0604020202020204" pitchFamily="34" charset="0"/>
              </a:rPr>
              <a:t>Параллельно с развитием первых автомобилей изобретатели продолжали совершенствовать конструкции мотоциклов и установленных на них моторов. Наиболее интересными работами в этой области были аппараты французского инженера Луи </a:t>
            </a:r>
            <a:r>
              <a:rPr lang="ru-RU" b="0" i="0" dirty="0" err="1" smtClean="0">
                <a:effectLst/>
                <a:latin typeface="Arial" panose="020B0604020202020204" pitchFamily="34" charset="0"/>
              </a:rPr>
              <a:t>Гийома</a:t>
            </a:r>
            <a:r>
              <a:rPr lang="ru-RU" b="0" i="0" dirty="0" smtClean="0">
                <a:effectLst/>
                <a:latin typeface="Arial" panose="020B0604020202020204" pitchFamily="34" charset="0"/>
              </a:rPr>
              <a:t> Перро, который создал собственный паровой мотоцикл. Начал он с велосипеда, оснастив его в 1868 г. большим маховиком, благодаря чему ездок мог определенное время двигаться по инерции. Но, к сожалению, накануне франко-прусской войны его изобретение не смогло завоевать поклонников и принести прибыль.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503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/>
              <a:t>Коньо Никола Жозеф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5790" r="27474" b="15784"/>
          <a:stretch/>
        </p:blipFill>
        <p:spPr>
          <a:xfrm>
            <a:off x="422910" y="1108393"/>
            <a:ext cx="4000686" cy="5406707"/>
          </a:xfrm>
        </p:spPr>
      </p:pic>
      <p:sp>
        <p:nvSpPr>
          <p:cNvPr id="5" name="Прямоугольник 4"/>
          <p:cNvSpPr/>
          <p:nvPr/>
        </p:nvSpPr>
        <p:spPr>
          <a:xfrm>
            <a:off x="5412198" y="1965086"/>
            <a:ext cx="6096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0" i="0" dirty="0" smtClean="0">
                <a:effectLst/>
                <a:latin typeface="Arial" panose="020B0604020202020204" pitchFamily="34" charset="0"/>
              </a:rPr>
              <a:t>Инженер детально интересовался приспособлением паровой машины для привода «безлошадного экипажа», досконально знал конструкцию машины </a:t>
            </a:r>
            <a:r>
              <a:rPr lang="ru-RU" b="0" i="0" dirty="0" err="1" smtClean="0">
                <a:effectLst/>
                <a:latin typeface="Arial" panose="020B0604020202020204" pitchFamily="34" charset="0"/>
              </a:rPr>
              <a:t>Папена</a:t>
            </a:r>
            <a:r>
              <a:rPr lang="ru-RU" b="0" i="0" dirty="0" smtClean="0">
                <a:effectLst/>
                <a:latin typeface="Arial" panose="020B0604020202020204" pitchFamily="34" charset="0"/>
              </a:rPr>
              <a:t> и ряда паровых машин Уатта. К сожалению, слишком большие размеры этих конструкций не позволяли разместить их на повозке. </a:t>
            </a:r>
            <a:r>
              <a:rPr lang="ru-RU" b="0" i="0" dirty="0" err="1" smtClean="0">
                <a:effectLst/>
                <a:latin typeface="Arial" panose="020B0604020202020204" pitchFamily="34" charset="0"/>
              </a:rPr>
              <a:t>Кюньо</a:t>
            </a:r>
            <a:r>
              <a:rPr lang="ru-RU" b="0" i="0" dirty="0" smtClean="0">
                <a:effectLst/>
                <a:latin typeface="Arial" panose="020B0604020202020204" pitchFamily="34" charset="0"/>
              </a:rPr>
              <a:t> начал постройку собственной паровой машины небольших размеров. Но так как получавшиеся конструкции все равно были слишком велики, изобретатель вскоре был вынужден прекратить работы, на которые уже не хватало средств, а попытки добиться дополнительного финансирования от правительства не дали результата.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48326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ru-RU" dirty="0" err="1" smtClean="0"/>
              <a:t>Клеман</a:t>
            </a:r>
            <a:r>
              <a:rPr lang="ru-RU" dirty="0" smtClean="0"/>
              <a:t> </a:t>
            </a:r>
            <a:r>
              <a:rPr lang="ru-RU" dirty="0" err="1" smtClean="0"/>
              <a:t>Адер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00650" y="1461450"/>
            <a:ext cx="6153150" cy="486092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err="1"/>
              <a:t>Клеман</a:t>
            </a:r>
            <a:r>
              <a:rPr lang="ru-RU" dirty="0"/>
              <a:t> </a:t>
            </a:r>
            <a:r>
              <a:rPr lang="ru-RU" dirty="0" err="1"/>
              <a:t>Адер</a:t>
            </a:r>
            <a:r>
              <a:rPr lang="ru-RU" dirty="0"/>
              <a:t>, в 1890 г. построил паровой самолет «Эол»  или "</a:t>
            </a:r>
            <a:r>
              <a:rPr lang="ru-RU" dirty="0" err="1"/>
              <a:t>Авьон</a:t>
            </a:r>
            <a:r>
              <a:rPr lang="ru-RU" dirty="0"/>
              <a:t> 1". Его крылья были сделаны из бамбуковых шестов, обтянутых плотной тканью, и настолько копировали крылья летучей мыши, что даже складывались вдоль корпуса. Самолет пролетел по прямой над парижским велотреком 50 м.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    В 1897 г. усовершенствованная модель продержалась около трехсот метров, но упала и разбилась. Военное министерство, израсходовав на опыты двести тысяч франков, отказалось от планов создания "воздушной армии". Удрученный неудачей, </a:t>
            </a:r>
            <a:r>
              <a:rPr lang="ru-RU" dirty="0" err="1"/>
              <a:t>Адер</a:t>
            </a:r>
            <a:r>
              <a:rPr lang="ru-RU" dirty="0"/>
              <a:t> больше не принимался за свои опыты.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7180" y="1142998"/>
            <a:ext cx="4229100" cy="5497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24874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ru-RU" dirty="0" smtClean="0"/>
              <a:t>Создание паровоза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49290" y="1502229"/>
            <a:ext cx="6324600" cy="5355771"/>
          </a:xfrm>
        </p:spPr>
        <p:txBody>
          <a:bodyPr>
            <a:normAutofit lnSpcReduction="10000"/>
          </a:bodyPr>
          <a:lstStyle/>
          <a:p>
            <a:pPr marL="0" indent="354013">
              <a:buNone/>
            </a:pPr>
            <a:r>
              <a:rPr lang="ru-RU" dirty="0"/>
              <a:t>Паровоз — локомотив с </a:t>
            </a:r>
            <a:r>
              <a:rPr lang="ru-RU" dirty="0" smtClean="0"/>
              <a:t>паросиловой </a:t>
            </a:r>
            <a:r>
              <a:rPr lang="ru-RU" dirty="0"/>
              <a:t>установкой (паровой котел и паровая машина), движущийся по </a:t>
            </a:r>
            <a:r>
              <a:rPr lang="ru-RU" dirty="0" smtClean="0"/>
              <a:t>рельсам</a:t>
            </a:r>
            <a:r>
              <a:rPr lang="ru-RU" dirty="0"/>
              <a:t>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    Первые паровозы были созданы в Великобритании в 1803 г. Р. </a:t>
            </a:r>
            <a:r>
              <a:rPr lang="ru-RU" dirty="0" err="1"/>
              <a:t>Тревитиком</a:t>
            </a:r>
            <a:r>
              <a:rPr lang="ru-RU" dirty="0"/>
              <a:t> и в 1814 г. — Дж.Стефенсоном. </a:t>
            </a:r>
            <a:endParaRPr lang="ru-RU" dirty="0" smtClean="0"/>
          </a:p>
          <a:p>
            <a:pPr marL="0" indent="354013">
              <a:buNone/>
            </a:pPr>
            <a:r>
              <a:rPr lang="ru-RU" dirty="0" smtClean="0"/>
              <a:t>В </a:t>
            </a:r>
            <a:r>
              <a:rPr lang="ru-RU" dirty="0"/>
              <a:t>России первый паровоз построен в 1833 г. отцом и сыном Черепановыми.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        В 1804 г. </a:t>
            </a:r>
            <a:r>
              <a:rPr lang="ru-RU" dirty="0" err="1"/>
              <a:t>Тревитик</a:t>
            </a:r>
            <a:r>
              <a:rPr lang="ru-RU" dirty="0"/>
              <a:t> приделал к паровому двигателю Уатта специальные колеса. Получился первый паровоз. </a:t>
            </a:r>
            <a:r>
              <a:rPr lang="ru-RU" dirty="0" smtClean="0"/>
              <a:t>Первая </a:t>
            </a:r>
            <a:r>
              <a:rPr lang="ru-RU" dirty="0"/>
              <a:t>пассажирская железная дорога была открыта в 1825 г. на севере </a:t>
            </a:r>
            <a:r>
              <a:rPr lang="ru-RU" dirty="0" smtClean="0"/>
              <a:t>Англии.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137115"/>
            <a:ext cx="5687784" cy="3782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25181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ru-RU" dirty="0" smtClean="0"/>
              <a:t>Роберт Стирлинг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97830" y="1825624"/>
            <a:ext cx="5855970" cy="488378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Первый патент на двигатель, использующий нагретый воздух, выдан в Великобритании в 1816 г. пастору Роберту Стирлингу. Изготовление двигателей Стирлинга началось в 1818 г. их  применяли там где не годились громоздкие паровые машины. Роберт Стирлинг вместе со своим братом долгие годы испытывал затруднения с выбором конструктивных материалов и в конце своей жизни, в 1876 г., выразил надежду, что препятствия, которые возникают из-за отсутствия соответствующих материалов, будут со временем устранены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8200" y="1921192"/>
            <a:ext cx="2087880" cy="27533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47673" y="4421791"/>
            <a:ext cx="3050157" cy="2287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3600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Феликс </a:t>
            </a:r>
            <a:r>
              <a:rPr lang="ru-RU" dirty="0" err="1" smtClean="0"/>
              <a:t>Ванкель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194810" y="1690688"/>
            <a:ext cx="5641521" cy="5167312"/>
          </a:xfrm>
        </p:spPr>
        <p:txBody>
          <a:bodyPr>
            <a:normAutofit/>
          </a:bodyPr>
          <a:lstStyle/>
          <a:p>
            <a:pPr marL="0" indent="982663">
              <a:buNone/>
            </a:pPr>
            <a:r>
              <a:rPr lang="ru-RU" sz="2400" dirty="0" smtClean="0"/>
              <a:t>Пока </a:t>
            </a:r>
            <a:r>
              <a:rPr lang="ru-RU" sz="2400" dirty="0"/>
              <a:t>лучшей разработкой такого рода (роторного двигателя) является двигатель </a:t>
            </a:r>
            <a:r>
              <a:rPr lang="ru-RU" sz="2400" dirty="0" err="1"/>
              <a:t>Ванкеля</a:t>
            </a:r>
            <a:r>
              <a:rPr lang="ru-RU" sz="2400" dirty="0"/>
              <a:t>. Принцип его работы такой же, что и у четырехтактного двигателя, но здесь при сгорании горючей смеси вращается трехгранный ротор, причем всегда в одном и том же направлении.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     На данной схеме двигателя </a:t>
            </a:r>
            <a:r>
              <a:rPr lang="ru-RU" sz="2400" dirty="0" err="1"/>
              <a:t>Ванкеля</a:t>
            </a:r>
            <a:r>
              <a:rPr lang="ru-RU" sz="2400" dirty="0"/>
              <a:t> трехгранный ротор эксцентрично вращается в одном  том же направлении вокруг фиксированной </a:t>
            </a:r>
            <a:r>
              <a:rPr lang="ru-RU" sz="2400" dirty="0" smtClean="0"/>
              <a:t>шестерни</a:t>
            </a:r>
            <a:endParaRPr lang="ru-RU" sz="2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614263" y="2869391"/>
            <a:ext cx="2577737" cy="257097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543" t="2983" r="10166" b="3560"/>
          <a:stretch/>
        </p:blipFill>
        <p:spPr>
          <a:xfrm>
            <a:off x="200443" y="1783080"/>
            <a:ext cx="3902927" cy="4491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60439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03313" y="796045"/>
            <a:ext cx="9372600" cy="209955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История тепловых двигателей берет свое начало еще в </a:t>
            </a:r>
            <a:r>
              <a:rPr lang="en-US" dirty="0" smtClean="0"/>
              <a:t>III </a:t>
            </a:r>
            <a:r>
              <a:rPr lang="ru-RU" dirty="0" smtClean="0"/>
              <a:t>веке до нашей эры и продолжается по сей день. И они надолго вошли в нашу жизнь. Так давайте же узнаем кто приложил свои усилия к совершенствованию данной технологии!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48711" y="2895599"/>
            <a:ext cx="3881804" cy="3881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8806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59369" y="1222924"/>
            <a:ext cx="5873261" cy="5873261"/>
          </a:xfrm>
        </p:spPr>
      </p:pic>
    </p:spTree>
    <p:extLst>
      <p:ext uri="{BB962C8B-B14F-4D97-AF65-F5344CB8AC3E}">
        <p14:creationId xmlns:p14="http://schemas.microsoft.com/office/powerpoint/2010/main" xmlns="" val="89789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469005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Литература 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1. Энциклопедия </a:t>
            </a:r>
            <a:r>
              <a:rPr lang="ru-RU" sz="2800" dirty="0" err="1" smtClean="0"/>
              <a:t>Кругосвет</a:t>
            </a:r>
            <a:r>
              <a:rPr lang="ru-RU" sz="2800" dirty="0" smtClean="0"/>
              <a:t> </a:t>
            </a:r>
            <a:r>
              <a:rPr lang="ru-RU" sz="2400" dirty="0" smtClean="0"/>
              <a:t>Универсальная научно-популярная </a:t>
            </a:r>
            <a:r>
              <a:rPr lang="ru-RU" sz="2400" dirty="0" err="1" smtClean="0"/>
              <a:t>онлайн-энциклопедия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2.</a:t>
            </a:r>
            <a:r>
              <a:rPr lang="ru-RU" sz="2800" dirty="0" smtClean="0"/>
              <a:t>ВикипедиЯ</a:t>
            </a:r>
            <a:r>
              <a:rPr lang="ru-RU" sz="2400" dirty="0" smtClean="0"/>
              <a:t> свободная энциклопедия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3. Кириллова, И.Г. Книга для чтения по физике : </a:t>
            </a:r>
            <a:r>
              <a:rPr lang="ru-RU" sz="2400" dirty="0" err="1" smtClean="0"/>
              <a:t>учеб.пособие</a:t>
            </a:r>
            <a:r>
              <a:rPr lang="ru-RU" sz="2400" dirty="0" smtClean="0"/>
              <a:t> для учащихся 7-8 </a:t>
            </a:r>
            <a:r>
              <a:rPr lang="ru-RU" sz="2400" dirty="0" err="1" smtClean="0"/>
              <a:t>кл</a:t>
            </a:r>
            <a:r>
              <a:rPr lang="ru-RU" sz="2400" dirty="0" smtClean="0"/>
              <a:t>. сред. </a:t>
            </a:r>
            <a:r>
              <a:rPr lang="ru-RU" sz="2400" dirty="0" err="1" smtClean="0"/>
              <a:t>Шк</a:t>
            </a:r>
            <a:r>
              <a:rPr lang="ru-RU" sz="2400" dirty="0" smtClean="0"/>
              <a:t>. \ сост. И.Г. Кириллова. – 2-е изд., </a:t>
            </a:r>
            <a:r>
              <a:rPr lang="ru-RU" sz="2400" dirty="0" err="1" smtClean="0"/>
              <a:t>перераб</a:t>
            </a:r>
            <a:r>
              <a:rPr lang="ru-RU" sz="2400" dirty="0" smtClean="0"/>
              <a:t>. – М. : Просвещение, 1986.- 207 с., ил.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4.</a:t>
            </a:r>
            <a:r>
              <a:rPr lang="en-US" sz="2400" dirty="0" smtClean="0"/>
              <a:t> http://msk.edu.ua/ivk/Fizika/Konspekt/Teplovoi_dvigatel.php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5. </a:t>
            </a:r>
            <a:r>
              <a:rPr lang="en-US" sz="2400" dirty="0" smtClean="0"/>
              <a:t>http://900igr.net/prezentatsii/fizika/Fizika.html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ru-RU" dirty="0" smtClean="0"/>
              <a:t>Архимед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0035" y="1193701"/>
            <a:ext cx="4431030" cy="544573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83185" y="4411980"/>
            <a:ext cx="3408815" cy="244602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711065" y="1254302"/>
            <a:ext cx="4432935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Еще две с лишним тысячи лет назад великий греческий механик и математик Архимед построил пушку, которая стреляла с помощью пара. Описания и рисунки данной пушки были обнаружены лишь спустя 18 столетий у Леонардо-Да-Винчи.</a:t>
            </a:r>
          </a:p>
          <a:p>
            <a:r>
              <a:rPr lang="ru-RU" sz="2000" dirty="0"/>
              <a:t> Один конец ствола сильно нагревали на огне. Затем в нагретую часть ствола наливали воду. Вода мгновенно испарялась и превращалась в пар. Пар, расширяясь, с силой и грохотом выбрасывал ядро.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    Для нас интересно здесь то, что ствол пушки представлял собой цилиндр, по которому как поршень скользило ядро.</a:t>
            </a:r>
          </a:p>
        </p:txBody>
      </p:sp>
    </p:spTree>
    <p:extLst>
      <p:ext uri="{BB962C8B-B14F-4D97-AF65-F5344CB8AC3E}">
        <p14:creationId xmlns:p14="http://schemas.microsoft.com/office/powerpoint/2010/main" xmlns="" val="1342565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Герон Александрийский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9579" y="1354614"/>
            <a:ext cx="3609289" cy="506904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34103" y="1802675"/>
            <a:ext cx="3732169" cy="431074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508" t="23069" r="5151" b="42610"/>
          <a:stretch/>
        </p:blipFill>
        <p:spPr>
          <a:xfrm>
            <a:off x="3845378" y="1828800"/>
            <a:ext cx="4201341" cy="2325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03355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ru-RU" dirty="0" smtClean="0"/>
              <a:t>Леонардо да Винчи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40680" y="1858999"/>
            <a:ext cx="591312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/>
              <a:t>Об </a:t>
            </a:r>
            <a:r>
              <a:rPr lang="ru-RU" sz="2400" dirty="0"/>
              <a:t>использовании внутренней энергии пара задумывается Леонардо да Винчи. В его рукописях есть несколько рисунков с изображением цилиндра и поршня. Под поршнем в цилиндре находится вода, а сам цилиндр подогревается. Леонардо да Винчи предполагал, что образовавшийся в результате нагрева воды пар, расширяясь и увеличиваясь в объеме, будет искать выход и толкать поршень вверх. Во время своего движения вверх поршень мог бы совершать полезную работу.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8200" y="1325563"/>
            <a:ext cx="3857766" cy="541821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815681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ru-RU" dirty="0" smtClean="0"/>
              <a:t>Дени </a:t>
            </a:r>
            <a:r>
              <a:rPr lang="ru-RU" dirty="0"/>
              <a:t>П</a:t>
            </a:r>
            <a:r>
              <a:rPr lang="ru-RU" dirty="0" smtClean="0"/>
              <a:t>апен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244" r="23391"/>
          <a:stretch/>
        </p:blipFill>
        <p:spPr>
          <a:xfrm>
            <a:off x="838200" y="1509554"/>
            <a:ext cx="3808276" cy="44683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257800" y="1850896"/>
            <a:ext cx="6096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0" i="0" dirty="0" smtClean="0">
                <a:solidFill>
                  <a:srgbClr val="252525"/>
                </a:solidFill>
                <a:effectLst/>
              </a:rPr>
              <a:t>Папен изучал работу поршня в цилиндре. В </a:t>
            </a:r>
            <a:r>
              <a:rPr lang="ru-RU" sz="2400" b="0" i="0" u="none" strike="noStrike" dirty="0" smtClean="0">
                <a:effectLst/>
              </a:rPr>
              <a:t>1690 году</a:t>
            </a:r>
            <a:r>
              <a:rPr lang="ru-RU" sz="2400" b="0" i="0" dirty="0" smtClean="0">
                <a:solidFill>
                  <a:srgbClr val="252525"/>
                </a:solidFill>
                <a:effectLst/>
              </a:rPr>
              <a:t> в </a:t>
            </a:r>
            <a:r>
              <a:rPr lang="ru-RU" sz="2400" b="0" i="0" u="none" strike="noStrike" dirty="0" smtClean="0">
                <a:effectLst/>
              </a:rPr>
              <a:t>Марбурге</a:t>
            </a:r>
            <a:r>
              <a:rPr lang="ru-RU" sz="2400" b="0" i="0" dirty="0" smtClean="0">
                <a:effectLst/>
              </a:rPr>
              <a:t> он создал </a:t>
            </a:r>
            <a:r>
              <a:rPr lang="ru-RU" sz="2400" b="0" i="0" u="none" strike="noStrike" dirty="0" smtClean="0">
                <a:effectLst/>
              </a:rPr>
              <a:t>паровой двигатель</a:t>
            </a:r>
            <a:r>
              <a:rPr lang="ru-RU" sz="2400" b="0" i="0" dirty="0" smtClean="0">
                <a:effectLst/>
              </a:rPr>
              <a:t>, который совершал полезную работу за счёт нагревания и конденсации пара. Это был один из первых паровых котлов. Папен изобрел и впервые применил в конструкции парового котла </a:t>
            </a:r>
            <a:r>
              <a:rPr lang="ru-RU" sz="2400" b="0" i="0" u="none" strike="noStrike" dirty="0" smtClean="0">
                <a:effectLst/>
              </a:rPr>
              <a:t>предохранительный клапан</a:t>
            </a:r>
            <a:r>
              <a:rPr lang="ru-RU" sz="2400" b="0" i="0" dirty="0" smtClean="0">
                <a:effectLst/>
              </a:rPr>
              <a:t>. Конструкцию паровой машины (цилиндр и поршень) Дени Папену подсказал </a:t>
            </a:r>
            <a:r>
              <a:rPr lang="ru-RU" sz="2400" b="0" i="0" u="none" strike="noStrike" dirty="0" smtClean="0">
                <a:effectLst/>
              </a:rPr>
              <a:t>Лейбниц</a:t>
            </a:r>
            <a:r>
              <a:rPr lang="ru-RU" b="0" i="0" u="none" strike="noStrike" dirty="0" smtClean="0">
                <a:effectLst/>
                <a:latin typeface="Arial" panose="020B0604020202020204" pitchFamily="34" charset="0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13951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ru-RU" dirty="0" smtClean="0"/>
              <a:t>Томас </a:t>
            </a:r>
            <a:r>
              <a:rPr lang="ru-RU" dirty="0" err="1" smtClean="0"/>
              <a:t>Севери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09160" y="1825624"/>
            <a:ext cx="6644640" cy="469035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/>
              <a:t>    В 1698 г. Томас </a:t>
            </a:r>
            <a:r>
              <a:rPr lang="ru-RU" sz="2400" dirty="0" err="1"/>
              <a:t>Севери</a:t>
            </a:r>
            <a:r>
              <a:rPr lang="ru-RU" sz="2400" dirty="0"/>
              <a:t>, шахтовладелец, получил патент № 356 с формулировкой, что он выдан на устройство «для подъема воды и для получения движения всех видов производства при помощи движущей силы огня</a:t>
            </a:r>
            <a:r>
              <a:rPr lang="ru-RU" sz="2400" dirty="0" smtClean="0"/>
              <a:t>...».</a:t>
            </a:r>
          </a:p>
          <a:p>
            <a:pPr marL="0" indent="263525">
              <a:buNone/>
            </a:pPr>
            <a:r>
              <a:rPr lang="ru-RU" sz="2400" dirty="0" err="1"/>
              <a:t>Севери</a:t>
            </a:r>
            <a:r>
              <a:rPr lang="ru-RU" sz="2400" dirty="0"/>
              <a:t> первым отделил рабочее тело (водяной пар) от перекачиваемой воды. Для этого он сделал отдельный котел, а </a:t>
            </a:r>
            <a:r>
              <a:rPr lang="ru-RU" sz="2400" dirty="0" smtClean="0"/>
              <a:t>пар через </a:t>
            </a:r>
            <a:r>
              <a:rPr lang="ru-RU" sz="2400" dirty="0"/>
              <a:t>кран выпускал в сосуд с водой, и пар вытеснял воду в напорную (верхнюю) трубу. Впоследствии машина </a:t>
            </a:r>
            <a:r>
              <a:rPr lang="ru-RU" sz="2400" dirty="0" err="1"/>
              <a:t>Севери</a:t>
            </a:r>
            <a:r>
              <a:rPr lang="ru-RU" sz="2400" dirty="0"/>
              <a:t> была усовершенствована </a:t>
            </a:r>
            <a:r>
              <a:rPr lang="ru-RU" sz="2400" dirty="0" err="1"/>
              <a:t>Дезагюлье</a:t>
            </a:r>
            <a:r>
              <a:rPr lang="ru-RU" sz="2400" dirty="0"/>
              <a:t>, предложившим охлаждать пар в сосуде путем впрыскивания в него воды. Это существенно увеличило частоту рабочих циклов.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32510" y="1779022"/>
            <a:ext cx="3676650" cy="4736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43102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6760" y="0"/>
            <a:ext cx="10515600" cy="1325563"/>
          </a:xfrm>
        </p:spPr>
        <p:txBody>
          <a:bodyPr/>
          <a:lstStyle/>
          <a:p>
            <a:pPr algn="ctr"/>
            <a:r>
              <a:rPr lang="ru-RU" dirty="0" smtClean="0"/>
              <a:t>Томас </a:t>
            </a:r>
            <a:r>
              <a:rPr lang="ru-RU" dirty="0" err="1" smtClean="0"/>
              <a:t>Ньюкомен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24696" y="1825624"/>
            <a:ext cx="6429103" cy="487235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400" dirty="0"/>
              <a:t>Вслед за </a:t>
            </a:r>
            <a:r>
              <a:rPr lang="ru-RU" sz="2400" dirty="0" err="1"/>
              <a:t>Севери</a:t>
            </a:r>
            <a:r>
              <a:rPr lang="ru-RU" sz="2400" dirty="0"/>
              <a:t> паровую машину </a:t>
            </a:r>
            <a:r>
              <a:rPr lang="ru-RU" sz="2400" dirty="0" smtClean="0"/>
              <a:t>сконструировал </a:t>
            </a:r>
            <a:r>
              <a:rPr lang="ru-RU" sz="2400" dirty="0"/>
              <a:t>английский кузнец Томас </a:t>
            </a:r>
            <a:r>
              <a:rPr lang="ru-RU" sz="2400" dirty="0" err="1"/>
              <a:t>Ньюкомен</a:t>
            </a:r>
            <a:r>
              <a:rPr lang="ru-RU" sz="2400" dirty="0"/>
              <a:t>. Он умело использовал многое из того, что было придумано до него. </a:t>
            </a:r>
            <a:r>
              <a:rPr lang="ru-RU" sz="2400" dirty="0" err="1"/>
              <a:t>Ньюкомен</a:t>
            </a:r>
            <a:r>
              <a:rPr lang="ru-RU" sz="2400" dirty="0"/>
              <a:t> взял цилиндр с поршнем </a:t>
            </a:r>
            <a:r>
              <a:rPr lang="ru-RU" sz="2400" dirty="0" err="1"/>
              <a:t>Папена</a:t>
            </a:r>
            <a:r>
              <a:rPr lang="ru-RU" sz="2400" dirty="0"/>
              <a:t>, но пар для подъема поршня получал, как и </a:t>
            </a:r>
            <a:r>
              <a:rPr lang="ru-RU" sz="2400" dirty="0" err="1"/>
              <a:t>Севери</a:t>
            </a:r>
            <a:r>
              <a:rPr lang="ru-RU" sz="2400" dirty="0"/>
              <a:t>, в отдельном котле. 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    Машина </a:t>
            </a:r>
            <a:r>
              <a:rPr lang="ru-RU" sz="2400" dirty="0" err="1"/>
              <a:t>Ньюкомена</a:t>
            </a:r>
            <a:r>
              <a:rPr lang="ru-RU" sz="2400" dirty="0"/>
              <a:t>, как и все ее предшественницы, работала прерывисто — между двумя рабочими ходами поршня была пауза. Высотой она была с четырех - пятиэтажный дом и, следовательно, исключительно «прожорлива»: пятьдесят лошадей еле-еле успевали подвозить ей топливо. Обслуживающий персонал состоял из двух человек: кочегар непрерывно подбрасывал уголь в «ненасытную пасть» топки, а механик управлял кранами, впускающими пар и холодную воду в цилиндр.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9659" y="1384557"/>
            <a:ext cx="3443151" cy="5336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93661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dirty="0" smtClean="0"/>
              <a:t>Джемс Уатт</a:t>
            </a:r>
            <a:endParaRPr lang="ru-RU" dirty="0"/>
          </a:p>
        </p:txBody>
      </p:sp>
      <p:pic>
        <p:nvPicPr>
          <p:cNvPr id="4" name="Picture 9" descr="pu_00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200" y="1942148"/>
            <a:ext cx="3533885" cy="3932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8"/>
          <p:cNvSpPr>
            <a:spLocks noGrp="1" noRot="1" noChangeArrowheads="1"/>
          </p:cNvSpPr>
          <p:nvPr/>
        </p:nvSpPr>
        <p:spPr bwMode="auto">
          <a:xfrm>
            <a:off x="4945062" y="2593658"/>
            <a:ext cx="6408738" cy="3932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Arial" panose="020B0604020202020204" pitchFamily="34" charset="0"/>
              <a:buChar char="►"/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Arial" panose="020B0604020202020204" pitchFamily="34" charset="0"/>
              <a:buChar char="►"/>
              <a:defRPr sz="2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Arial" panose="020B0604020202020204" pitchFamily="34" charset="0"/>
              <a:buChar char="►"/>
              <a:defRPr sz="20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q"/>
            </a:pPr>
            <a:r>
              <a:rPr lang="ru-RU" altLang="ru-RU" sz="2800" dirty="0">
                <a:effectLst/>
              </a:rPr>
              <a:t>УАТТ </a:t>
            </a:r>
            <a:r>
              <a:rPr lang="en-US" altLang="ru-RU" sz="2800" dirty="0">
                <a:effectLst/>
              </a:rPr>
              <a:t>(Watt) </a:t>
            </a:r>
            <a:r>
              <a:rPr lang="ru-RU" altLang="ru-RU" sz="2800" dirty="0">
                <a:effectLst/>
              </a:rPr>
              <a:t>Джеймс (1736-1819), английский изобретатель.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altLang="ru-RU" sz="2800" dirty="0">
                <a:effectLst/>
              </a:rPr>
              <a:t>Изобрел (1774-84) паровую машину с цилиндром двойного действия.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altLang="ru-RU" sz="2800" dirty="0" smtClean="0">
                <a:effectLst/>
              </a:rPr>
              <a:t>Применение </a:t>
            </a:r>
            <a:r>
              <a:rPr lang="ru-RU" altLang="ru-RU" sz="2800" dirty="0">
                <a:effectLst/>
              </a:rPr>
              <a:t>машины Уатта положило начало эре тепловых двигателей</a:t>
            </a:r>
            <a:r>
              <a:rPr lang="ru-RU" altLang="ru-RU" sz="2800" dirty="0"/>
              <a:t>. </a:t>
            </a:r>
          </a:p>
          <a:p>
            <a:endParaRPr lang="ru-RU" alt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426894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649</Words>
  <Application>Microsoft Office PowerPoint</Application>
  <PresentationFormat>Произвольный</PresentationFormat>
  <Paragraphs>48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Ученые и изобретатели, внесшие вклад в развитие тепловых двигателей</vt:lpstr>
      <vt:lpstr>Слайд 2</vt:lpstr>
      <vt:lpstr>Архимед</vt:lpstr>
      <vt:lpstr>Герон Александрийский</vt:lpstr>
      <vt:lpstr>Леонардо да Винчи</vt:lpstr>
      <vt:lpstr>Дени Папен</vt:lpstr>
      <vt:lpstr>Томас Севери</vt:lpstr>
      <vt:lpstr>Томас Ньюкомен</vt:lpstr>
      <vt:lpstr>Джемс Уатт</vt:lpstr>
      <vt:lpstr>Карно Никола Леонард Сади</vt:lpstr>
      <vt:lpstr>Иван Иванович Ползунов</vt:lpstr>
      <vt:lpstr>Николаус Отто </vt:lpstr>
      <vt:lpstr>Рудольф Дизель</vt:lpstr>
      <vt:lpstr>Луи Гийом Перро</vt:lpstr>
      <vt:lpstr>Коньо Никола Жозеф</vt:lpstr>
      <vt:lpstr>Клеман Адер</vt:lpstr>
      <vt:lpstr>Создание паровоза</vt:lpstr>
      <vt:lpstr>Роберт Стирлинг</vt:lpstr>
      <vt:lpstr>Феликс Ванкель</vt:lpstr>
      <vt:lpstr>СПАСИБО ЗА ВНИМАНИЕ!</vt:lpstr>
      <vt:lpstr>Литература   1. Энциклопедия Кругосвет Универсальная научно-популярная онлайн-энциклопедия  2.ВикипедиЯ свободная энциклопедия  3. Кириллова, И.Г. Книга для чтения по физике : учеб.пособие для учащихся 7-8 кл. сред. Шк. \ сост. И.Г. Кириллова. – 2-е изд., перераб. – М. : Просвещение, 1986.- 207 с., ил.  4. http://msk.edu.ua/ivk/Fizika/Konspekt/Teplovoi_dvigatel.php   5. http://900igr.net/prezentatsii/fizika/Fizika.html 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Ученые и изобретатели</dc:title>
  <dc:creator>Екатерина Ланина</dc:creator>
  <cp:lastModifiedBy>DNS</cp:lastModifiedBy>
  <cp:revision>16</cp:revision>
  <dcterms:created xsi:type="dcterms:W3CDTF">2016-12-18T13:13:38Z</dcterms:created>
  <dcterms:modified xsi:type="dcterms:W3CDTF">2017-01-06T06:28:49Z</dcterms:modified>
</cp:coreProperties>
</file>