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type="screen4x3" cy="6858000" cx="9144000"/>
  <p:notesSz cx="6858000" cy="9144000"/>
  <p:defaultTextStyle>
    <a:defPPr>
      <a:defRPr lang="ru-RU"/>
    </a:defPPr>
    <a:lvl1pPr algn="l" fontAlgn="base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kern="1200">
        <a:solidFill>
          <a:schemeClr val="tx1"/>
        </a:solidFill>
        <a:latin typeface="Arial" charset="0"/>
        <a:ea typeface="+mn-ea"/>
        <a:cs typeface="+mn-cs"/>
      </a:defRPr>
    </a:lvl6pPr>
    <a:lvl7pPr algn="l" defTabSz="914400" eaLnBrk="1" hangingPunct="1" latinLnBrk="0" marL="2743200" rtl="0">
      <a:defRPr kern="1200">
        <a:solidFill>
          <a:schemeClr val="tx1"/>
        </a:solidFill>
        <a:latin typeface="Arial" charset="0"/>
        <a:ea typeface="+mn-ea"/>
        <a:cs typeface="+mn-cs"/>
      </a:defRPr>
    </a:lvl7pPr>
    <a:lvl8pPr algn="l" defTabSz="914400" eaLnBrk="1" hangingPunct="1" latinLnBrk="0" marL="3200400" rtl="0">
      <a:defRPr kern="1200">
        <a:solidFill>
          <a:schemeClr val="tx1"/>
        </a:solidFill>
        <a:latin typeface="Arial" charset="0"/>
        <a:ea typeface="+mn-ea"/>
        <a:cs typeface="+mn-cs"/>
      </a:defRPr>
    </a:lvl8pPr>
    <a:lvl9pPr algn="l" defTabSz="914400" eaLnBrk="1" hangingPunct="1" latinLnBrk="0" marL="3657600" rtl="0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showPr>
    <p:present/>
    <p:sldAll/>
    <p:penClr>
      <a:prstClr val="red"/>
    </p:penClr>
  </p:showPr>
  <p:clrMru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4995" autoAdjust="0"/>
    <p:restoredTop sz="94660"/>
  </p:normalViewPr>
  <p:slideViewPr>
    <p:cSldViewPr>
      <p:cViewPr>
        <p:scale>
          <a:sx n="76" d="100"/>
          <a:sy n="76" d="100"/>
        </p:scale>
        <p:origin x="-1230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tableStyles" Target="tableStyles.xml"/><Relationship Id="rId20" Type="http://schemas.openxmlformats.org/officeDocument/2006/relationships/presProps" Target="presProps.xml"/><Relationship Id="rId21" Type="http://schemas.openxmlformats.org/officeDocument/2006/relationships/viewProps" Target="viewProps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1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72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73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74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58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70524C92-6B8C-43EB-87A8-43B5F2B69B32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0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1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6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D45CD3C7-B942-4345-BFAA-8779765F0A4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5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4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20C27294-2219-4D14-A5F6-F1BF40FA58FF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94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59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5063BB6D-432D-4252-A78E-AEBD2871EBE7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5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6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/>
            </a:lvl1pPr>
            <a:lvl2pPr indent="0" marL="457200">
              <a:buNone/>
              <a:defRPr sz="1800"/>
            </a:lvl2pPr>
            <a:lvl3pPr indent="0" marL="914400">
              <a:buNone/>
              <a:defRPr sz="1600"/>
            </a:lvl3pPr>
            <a:lvl4pPr indent="0" marL="1371600">
              <a:buNone/>
              <a:defRPr sz="1400"/>
            </a:lvl4pPr>
            <a:lvl5pPr indent="0" marL="1828800">
              <a:buNone/>
              <a:defRPr sz="1400"/>
            </a:lvl5pPr>
            <a:lvl6pPr indent="0" marL="2286000">
              <a:buNone/>
              <a:defRPr sz="1400"/>
            </a:lvl6pPr>
            <a:lvl7pPr indent="0" marL="2743200">
              <a:buNone/>
              <a:defRPr sz="1400"/>
            </a:lvl7pPr>
            <a:lvl8pPr indent="0" marL="3200400">
              <a:buNone/>
              <a:defRPr sz="1400"/>
            </a:lvl8pPr>
            <a:lvl9pPr indent="0" marL="365760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5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7FAD3FEC-47DC-41BE-9BDC-411E73AE39F5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7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8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3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53B3A969-2464-4155-A6C9-3303660AB7AF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3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91DDF350-1E50-4AEE-99B7-7197FC9EA78C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4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E6F620E5-6763-408F-9B65-050DC233C2D7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58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24AEA70E-87C5-49CD-BB69-69505BECFB8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5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6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7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6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7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A2DFF786-0C70-4DF3-AEAF-FFA231BFFEE0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0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1048651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5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D42802E8-9B19-4548-8D7A-CCA43C282A8D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image" Target="../media/image1.jpeg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2" cstate="print"/>
          <a:srcRect/>
          <a:tile algn="tl" flip="none" sx="100000" sy="100000" tx="0" ty="0"/>
        </a:blipFill>
      </p:bgPr>
    </p:bg>
    <p:spTree>
      <p:nvGrpSpPr>
        <p:cNvPr id="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anchor="ctr" anchorCtr="0" bIns="45720" compatLnSpc="1" lIns="91440" numCol="1" rIns="91440" tIns="45720" vert="horz" wrap="square">
            <a:prstTxWarp prst="textNoShape"/>
          </a:bodyPr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485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857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/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4857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/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4858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/>
          </a:bodyPr>
          <a:lstStyle>
            <a:lvl1pPr algn="r">
              <a:defRPr sz="1400"/>
            </a:lvl1pPr>
          </a:lstStyle>
          <a:p>
            <a:fld id="{C2989890-A0D2-4320-81D8-B907C762612C}" type="slidenum">
              <a:rPr lang="ru-RU"/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algn="ctr" fontAlgn="base" marL="45720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algn="ctr" fontAlgn="base" marL="91440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algn="ctr" fontAlgn="base" marL="137160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algn="ctr" fontAlgn="base" marL="182880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eaLnBrk="0" fontAlgn="base" hangingPunct="0" indent="-342900" marL="342900" rtl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algn="l" eaLnBrk="0" fontAlgn="base" hangingPunct="0" indent="-285750" marL="742950" rtl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algn="l" eaLnBrk="0" fontAlgn="base" hangingPunct="0" indent="-228600" marL="1143000" rtl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algn="l" eaLnBrk="0" fontAlgn="base" hangingPunct="0" indent="-228600" marL="1600200" rtl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algn="l" eaLnBrk="0" fontAlgn="base" hangingPunct="0" indent="-228600" marL="20574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algn="l" fontAlgn="base" indent="-228600" marL="25146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algn="l" fontAlgn="base" indent="-228600" marL="29718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algn="l" fontAlgn="base" indent="-228600" marL="34290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algn="l" fontAlgn="base" indent="-228600" marL="38862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2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7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7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hyperlink" Target="http://upload.wikimedia.org/wikipedia/commons/0/06/&#1040;&#1083;&#1077;&#1096;&#1072;_&#1055;&#1086;&#1087;&#1086;&#1074;&#1080;&#1095;.jpg" TargetMode="External"/><Relationship Id="rId3" Type="http://schemas.openxmlformats.org/officeDocument/2006/relationships/image" Target="../media/image14.jpeg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hyperlink" Target="http://upload.wikimedia.org/wikipedia/commons/2/2c/Zmei_Gorinich_(colour_fixed).jpg" TargetMode="External"/><Relationship Id="rId3" Type="http://schemas.openxmlformats.org/officeDocument/2006/relationships/image" Target="../media/image15.jpeg"/><Relationship Id="rId4" Type="http://schemas.openxmlformats.org/officeDocument/2006/relationships/slideLayout" Target="../slideLayouts/slideLayout7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hyperlink" Target="http://upload.wikimedia.org/wikipedia/commons/9/95/&#1041;&#1086;&#1075;&#1072;&#1090;&#1099;&#1088;&#1100;.jpg" TargetMode="External"/><Relationship Id="rId3" Type="http://schemas.openxmlformats.org/officeDocument/2006/relationships/image" Target="../media/image16.jpeg"/><Relationship Id="rId4" Type="http://schemas.openxmlformats.org/officeDocument/2006/relationships/slideLayout" Target="../slideLayouts/slideLayout7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7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hyperlink" Target="http://upload.wikimedia.org/wikipedia/commons/f/f0/&#1052;&#1080;&#1082;&#1091;&#1083;&#1072;_&#1057;&#1077;&#1083;&#1103;&#1085;&#1080;&#1085;&#1086;&#1074;&#1080;&#1095;.jpg" TargetMode="External"/><Relationship Id="rId3" Type="http://schemas.openxmlformats.org/officeDocument/2006/relationships/image" Target="../media/image6.jpeg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slideLayout" Target="../slideLayouts/slideLayout7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hyperlink" Target="http://upload.wikimedia.org/wikipedia/commons/9/90/&#1042;&#1086;&#1083;&#1075;&#1072;_&#1042;&#1089;&#1077;&#1089;&#1083;&#1072;&#1074;&#1100;&#1077;&#1074;&#1080;&#1095;.jpg" TargetMode="External"/><Relationship Id="rId3" Type="http://schemas.openxmlformats.org/officeDocument/2006/relationships/image" Target="../media/image9.jpeg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>
            <a:lum/>
          </a:blip>
          <a:srcRect/>
          <a:stretch>
            <a:fillRect l="-11000" r="-11000"/>
          </a:stretch>
        </a:blipFill>
      </p:bgPr>
    </p:bg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WordArt 4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424863" cy="3095625"/>
          </a:xfrm>
          <a:prstGeom prst="rect"/>
          <a:noFill/>
        </p:spPr>
        <p:txBody>
          <a:bodyPr fromWordArt="1" wrap="none">
            <a:prstTxWarp prst="textDeflateInflate">
              <a:avLst>
                <a:gd fmla="val 28028" name="adj"/>
              </a:avLst>
            </a:prstTxWarp>
            <a:scene3d>
              <a:camera prst="orthographicFront"/>
              <a:lightRig dir="t" rig="threePt"/>
            </a:scene3d>
            <a:sp3d extrusionH="57150">
              <a:bevelT w="38100" h="38100" prst="convex"/>
            </a:sp3d>
          </a:bodyPr>
          <a:p>
            <a:pPr algn="ctr"/>
            <a:r>
              <a:rPr dirty="0" sz="3600" kern="10" lang="ru-RU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4D0808"/>
                    </a:gs>
                    <a:gs pos="15000">
                      <a:srgbClr val="FF0300"/>
                    </a:gs>
                    <a:gs pos="27500">
                      <a:srgbClr val="FF7A00"/>
                    </a:gs>
                    <a:gs pos="50000">
                      <a:srgbClr val="FFF200"/>
                    </a:gs>
                    <a:gs pos="72500">
                      <a:srgbClr val="FF7A00"/>
                    </a:gs>
                    <a:gs pos="85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algn="ctr" dir="2700000" dist="35921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Богатыри земли русской</a:t>
            </a:r>
          </a:p>
        </p:txBody>
      </p:sp>
      <p:sp>
        <p:nvSpPr>
          <p:cNvPr id="1048587" name="Rectangle 1"/>
          <p:cNvSpPr>
            <a:spLocks noChangeArrowheads="1"/>
          </p:cNvSpPr>
          <p:nvPr/>
        </p:nvSpPr>
        <p:spPr bwMode="auto">
          <a:xfrm>
            <a:off x="1571625" y="1315562"/>
            <a:ext cx="5643563" cy="2987039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p>
            <a:pPr algn="ctr"/>
            <a:r>
              <a:rPr sz="3200" lang="ru-RU">
                <a:effectLst>
                  <a:outerShdw algn="tl" blurRad="38100" dir="2700000" dist="38100">
                    <a:srgbClr val="C0C0C0"/>
                  </a:outerShdw>
                </a:effectLst>
                <a:latin typeface="Monotype Corsiva" pitchFamily="66" charset="0"/>
                <a:ea typeface="Times New Roman" pitchFamily="18" charset="0"/>
                <a:cs typeface="Arial" charset="0"/>
              </a:rPr>
              <a:t>Слава русской стороне!</a:t>
            </a:r>
            <a:br>
              <a:rPr sz="3200" lang="ru-RU">
                <a:effectLst>
                  <a:outerShdw algn="tl" blurRad="38100" dir="2700000" dist="38100">
                    <a:srgbClr val="C0C0C0"/>
                  </a:outerShdw>
                </a:effectLst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sz="3200" lang="ru-RU">
                <a:effectLst>
                  <a:outerShdw algn="tl" blurRad="38100" dir="2700000" dist="38100">
                    <a:srgbClr val="C0C0C0"/>
                  </a:outerShdw>
                </a:effectLst>
                <a:latin typeface="Monotype Corsiva" pitchFamily="66" charset="0"/>
                <a:ea typeface="Times New Roman" pitchFamily="18" charset="0"/>
                <a:cs typeface="Arial" charset="0"/>
              </a:rPr>
              <a:t>Слава русской старине!</a:t>
            </a:r>
            <a:br>
              <a:rPr sz="3200" lang="ru-RU">
                <a:effectLst>
                  <a:outerShdw algn="tl" blurRad="38100" dir="2700000" dist="38100">
                    <a:srgbClr val="C0C0C0"/>
                  </a:outerShdw>
                </a:effectLst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sz="3200" lang="ru-RU">
                <a:effectLst>
                  <a:outerShdw algn="tl" blurRad="38100" dir="2700000" dist="38100">
                    <a:srgbClr val="C0C0C0"/>
                  </a:outerShdw>
                </a:effectLst>
                <a:latin typeface="Monotype Corsiva" pitchFamily="66" charset="0"/>
                <a:ea typeface="Times New Roman" pitchFamily="18" charset="0"/>
                <a:cs typeface="Arial" charset="0"/>
              </a:rPr>
              <a:t>И про эту старину</a:t>
            </a:r>
            <a:br>
              <a:rPr sz="3200" lang="ru-RU">
                <a:effectLst>
                  <a:outerShdw algn="tl" blurRad="38100" dir="2700000" dist="38100">
                    <a:srgbClr val="C0C0C0"/>
                  </a:outerShdw>
                </a:effectLst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sz="3200" lang="ru-RU">
                <a:effectLst>
                  <a:outerShdw algn="tl" blurRad="38100" dir="2700000" dist="38100">
                    <a:srgbClr val="C0C0C0"/>
                  </a:outerShdw>
                </a:effectLst>
                <a:latin typeface="Monotype Corsiva" pitchFamily="66" charset="0"/>
                <a:ea typeface="Times New Roman" pitchFamily="18" charset="0"/>
                <a:cs typeface="Arial" charset="0"/>
              </a:rPr>
              <a:t>Я рассказывать начну,</a:t>
            </a:r>
            <a:br>
              <a:rPr sz="3200" lang="ru-RU">
                <a:effectLst>
                  <a:outerShdw algn="tl" blurRad="38100" dir="2700000" dist="38100">
                    <a:srgbClr val="C0C0C0"/>
                  </a:outerShdw>
                </a:effectLst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sz="3200" lang="ru-RU">
                <a:effectLst>
                  <a:outerShdw algn="tl" blurRad="38100" dir="2700000" dist="38100">
                    <a:srgbClr val="C0C0C0"/>
                  </a:outerShdw>
                </a:effectLst>
                <a:latin typeface="Monotype Corsiva" pitchFamily="66" charset="0"/>
                <a:ea typeface="Times New Roman" pitchFamily="18" charset="0"/>
                <a:cs typeface="Arial" charset="0"/>
              </a:rPr>
              <a:t>Чтобы дети знать могли</a:t>
            </a:r>
            <a:br>
              <a:rPr sz="3200" lang="ru-RU">
                <a:effectLst>
                  <a:outerShdw algn="tl" blurRad="38100" dir="2700000" dist="38100">
                    <a:srgbClr val="C0C0C0"/>
                  </a:outerShdw>
                </a:effectLst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sz="3200" lang="ru-RU">
                <a:effectLst>
                  <a:outerShdw algn="tl" blurRad="38100" dir="2700000" dist="38100">
                    <a:srgbClr val="C0C0C0"/>
                  </a:outerShdw>
                </a:effectLst>
                <a:latin typeface="Monotype Corsiva" pitchFamily="66" charset="0"/>
                <a:ea typeface="Times New Roman" pitchFamily="18" charset="0"/>
                <a:cs typeface="Arial" charset="0"/>
              </a:rPr>
              <a:t>О делах родной земли.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>
            <a:lum/>
          </a:blip>
          <a:srcRect/>
          <a:stretch>
            <a:fillRect t="-44000" b="-44000"/>
          </a:stretch>
        </a:blipFill>
      </p:bgPr>
    </p:bg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15888"/>
            <a:ext cx="9036050" cy="1884362"/>
          </a:xfrm>
        </p:spPr>
        <p:txBody>
          <a:bodyPr/>
          <a:p>
            <a:pPr algn="ctr" eaLnBrk="1" hangingPunct="1">
              <a:spcBef>
                <a:spcPts val="0"/>
              </a:spcBef>
              <a:buFontTx/>
              <a:buNone/>
            </a:pPr>
            <a:r>
              <a:rPr dirty="0" sz="3600" lang="ru-RU" smtClean="0">
                <a:effectLst>
                  <a:outerShdw algn="tl" blurRad="38100" dir="2700000" dist="38100">
                    <a:srgbClr val="FFFFFF"/>
                  </a:outerShdw>
                </a:effectLst>
                <a:latin typeface="Monotype Corsiva" pitchFamily="66" charset="0"/>
              </a:rPr>
              <a:t>Самые известные былинные богатыри: 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dirty="0" sz="3600" lang="ru-RU" smtClean="0">
                <a:effectLst>
                  <a:outerShdw algn="tl" blurRad="38100" dir="2700000" dist="38100">
                    <a:srgbClr val="FFFFFF"/>
                  </a:outerShdw>
                </a:effectLst>
                <a:latin typeface="Cambria" pitchFamily="18" charset="0"/>
              </a:rPr>
              <a:t>Илья Муромец, Алеша Попович, 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dirty="0" sz="3600" lang="ru-RU" smtClean="0">
                <a:effectLst>
                  <a:outerShdw algn="tl" blurRad="38100" dir="2700000" dist="38100">
                    <a:srgbClr val="FFFFFF"/>
                  </a:outerShdw>
                </a:effectLst>
                <a:latin typeface="Cambria" pitchFamily="18" charset="0"/>
              </a:rPr>
              <a:t>Добрыня Никитич.</a:t>
            </a:r>
          </a:p>
        </p:txBody>
      </p:sp>
      <p:sp>
        <p:nvSpPr>
          <p:cNvPr id="1048611" name="Прямоугольник 6"/>
          <p:cNvSpPr>
            <a:spLocks noChangeArrowheads="1"/>
          </p:cNvSpPr>
          <p:nvPr/>
        </p:nvSpPr>
        <p:spPr bwMode="auto">
          <a:xfrm>
            <a:off x="3143250" y="6488113"/>
            <a:ext cx="3176905" cy="359410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p>
            <a:r>
              <a:rPr lang="ru-RU">
                <a:latin typeface="Cambria" pitchFamily="18" charset="0"/>
              </a:rPr>
              <a:t>В.М.Васнецова «Богатыри».</a:t>
            </a:r>
          </a:p>
        </p:txBody>
      </p:sp>
      <p:pic>
        <p:nvPicPr>
          <p:cNvPr id="2097159" name="Picture 5" descr="380px-die_drei_bogatyr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1285852" y="1928812"/>
            <a:ext cx="6929461" cy="4594803"/>
          </a:xfrm>
          <a:prstGeom prst="rect"/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>
            <a:lum/>
          </a:blip>
          <a:srcRect/>
          <a:stretch>
            <a:fillRect t="-44000" b="-44000"/>
          </a:stretch>
        </a:blipFill>
      </p:bgPr>
    </p:bg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Rectangle 7"/>
          <p:cNvSpPr>
            <a:spLocks noChangeArrowheads="1"/>
          </p:cNvSpPr>
          <p:nvPr/>
        </p:nvSpPr>
        <p:spPr bwMode="auto">
          <a:xfrm>
            <a:off x="285750" y="308452"/>
            <a:ext cx="4714875" cy="5334634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p>
            <a:r>
              <a:rPr sz="2000" lang="ru-RU">
                <a:latin typeface="Cambria" pitchFamily="18" charset="0"/>
              </a:rPr>
              <a:t>- представитель всех русских богатырей и в глазах народа является представителем крестьянского сословия.</a:t>
            </a:r>
          </a:p>
          <a:p>
            <a:r>
              <a:rPr sz="2000" lang="ru-RU">
                <a:latin typeface="Cambria" pitchFamily="18" charset="0"/>
              </a:rPr>
              <a:t> Илья отличается огромной силой, которой не обладают другие младшие богатыри, но сила эта не количественна, а качественна, причём силу физическую сопровождает нравственная: спокойствие, стойкость, простота, отеческая заботливость, сдержанность, благодушие, скромность, независимость характера. </a:t>
            </a:r>
          </a:p>
        </p:txBody>
      </p:sp>
      <p:sp>
        <p:nvSpPr>
          <p:cNvPr id="1048613" name="TextBox 6"/>
          <p:cNvSpPr txBox="1"/>
          <p:nvPr/>
        </p:nvSpPr>
        <p:spPr>
          <a:xfrm>
            <a:off x="642938" y="214313"/>
            <a:ext cx="4286250" cy="708025"/>
          </a:xfrm>
          <a:prstGeom prst="rect"/>
          <a:noFill/>
        </p:spPr>
        <p:txBody>
          <a:bodyPr>
            <a:spAutoFit/>
          </a:bodyPr>
          <a:p>
            <a:r>
              <a:rPr dirty="0" sz="4000" lang="ru-RU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ИЛЬЯ МУРОМЕЦ</a:t>
            </a:r>
          </a:p>
        </p:txBody>
      </p:sp>
      <p:pic>
        <p:nvPicPr>
          <p:cNvPr id="2097160" name="Рисунок 5" descr="img307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 rot="10800000">
            <a:off x="4929190" y="214290"/>
            <a:ext cx="4006113" cy="5500702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14" name="TextBox 7"/>
          <p:cNvSpPr txBox="1">
            <a:spLocks noChangeArrowheads="1"/>
          </p:cNvSpPr>
          <p:nvPr/>
        </p:nvSpPr>
        <p:spPr bwMode="auto">
          <a:xfrm>
            <a:off x="4143375" y="5715000"/>
            <a:ext cx="5000625" cy="1200150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p>
            <a:pPr algn="ctr"/>
            <a:r>
              <a:rPr lang="ru-RU">
                <a:latin typeface="Cambria" pitchFamily="18" charset="0"/>
              </a:rPr>
              <a:t>Н.Каразин</a:t>
            </a:r>
          </a:p>
          <a:p>
            <a:pPr algn="ctr"/>
            <a:r>
              <a:rPr lang="ru-RU">
                <a:latin typeface="Cambria" pitchFamily="18" charset="0"/>
              </a:rPr>
              <a:t> Иллюстрация к былине «Илья Муромец»</a:t>
            </a:r>
          </a:p>
          <a:p>
            <a:pPr algn="ctr"/>
            <a:r>
              <a:rPr lang="ru-RU">
                <a:latin typeface="Cambria" pitchFamily="18" charset="0"/>
              </a:rPr>
              <a:t>Илья просит благословение у родителей на службу князю Владимирую.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>
            <a:lum/>
          </a:blip>
          <a:srcRect/>
          <a:stretch>
            <a:fillRect t="-44000" b="-44000"/>
          </a:stretch>
        </a:blipFill>
      </p:bgPr>
    </p:bg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1" name="Picture 7" descr="Muromets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2214563" y="214313"/>
            <a:ext cx="4324350" cy="5867400"/>
          </a:xfrm>
          <a:prstGeom prst="rect"/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1048615" name="Text Box 8"/>
          <p:cNvSpPr txBox="1">
            <a:spLocks noChangeArrowheads="1"/>
          </p:cNvSpPr>
          <p:nvPr/>
        </p:nvSpPr>
        <p:spPr bwMode="auto">
          <a:xfrm>
            <a:off x="1928813" y="6286500"/>
            <a:ext cx="5040312" cy="366713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ru-RU">
                <a:latin typeface="Cambria" pitchFamily="18" charset="0"/>
              </a:rPr>
              <a:t>Памятник Илье Муромцу в Муроме.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>
            <a:lum/>
          </a:blip>
          <a:srcRect/>
          <a:stretch>
            <a:fillRect t="-44000" b="-44000"/>
          </a:stretch>
        </a:blipFill>
      </p:bgPr>
    </p:bg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Picture 5" descr="Файл:Алеша Попович.jpg">
            <a:hlinkClick r:id="rId2"/>
          </p:cNvPr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4572000" y="214313"/>
            <a:ext cx="4305300" cy="5715000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16" name="Rectangle 6"/>
          <p:cNvSpPr>
            <a:spLocks noChangeArrowheads="1"/>
          </p:cNvSpPr>
          <p:nvPr/>
        </p:nvSpPr>
        <p:spPr bwMode="auto">
          <a:xfrm>
            <a:off x="5357813" y="6010116"/>
            <a:ext cx="2938144" cy="627381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anchor="ctr" wrap="none">
            <a:spAutoFit/>
          </a:bodyPr>
          <a:p>
            <a:r>
              <a:rPr lang="ru-RU">
                <a:latin typeface="Cambria" pitchFamily="18" charset="0"/>
              </a:rPr>
              <a:t>Андрей Рябушкин </a:t>
            </a:r>
          </a:p>
          <a:p>
            <a:r>
              <a:rPr lang="ru-RU">
                <a:latin typeface="Cambria" pitchFamily="18" charset="0"/>
              </a:rPr>
              <a:t>«Алёша Попович», 1895 г. </a:t>
            </a:r>
          </a:p>
        </p:txBody>
      </p:sp>
      <p:sp>
        <p:nvSpPr>
          <p:cNvPr id="1048617" name="Text Box 7"/>
          <p:cNvSpPr txBox="1">
            <a:spLocks noChangeArrowheads="1"/>
          </p:cNvSpPr>
          <p:nvPr/>
        </p:nvSpPr>
        <p:spPr bwMode="auto">
          <a:xfrm>
            <a:off x="285750" y="1143000"/>
            <a:ext cx="4286250" cy="5036820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sz="2000" lang="ru-RU">
                <a:latin typeface="Cambria" pitchFamily="18" charset="0"/>
              </a:rPr>
              <a:t>Алёша Попович тесно связан с Ильёй Муромцем и с Добрыней Никитычем: он находится в постоянных отношениях с ними. Кроме того, между Алёшей и Добрыней существует поражающее сходство не в характерах, а в приключениях и некоторых других обстоятельствах их жизни; именно, былины о змееборстве Добрыни и Алёши почти совершенно сходны друг с другом. </a:t>
            </a:r>
            <a:endParaRPr lang="ru-RU"/>
          </a:p>
        </p:txBody>
      </p:sp>
      <p:sp>
        <p:nvSpPr>
          <p:cNvPr id="1048618" name="TextBox 6"/>
          <p:cNvSpPr txBox="1"/>
          <p:nvPr/>
        </p:nvSpPr>
        <p:spPr>
          <a:xfrm>
            <a:off x="214313" y="428625"/>
            <a:ext cx="4572000" cy="708025"/>
          </a:xfrm>
          <a:prstGeom prst="rect"/>
          <a:noFill/>
        </p:spPr>
        <p:txBody>
          <a:bodyPr>
            <a:spAutoFit/>
          </a:bodyPr>
          <a:p>
            <a:r>
              <a:rPr dirty="0" sz="4000" lang="ru-RU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АЛЁША ПОПОВИЧ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>
            <a:lum/>
          </a:blip>
          <a:srcRect/>
          <a:stretch>
            <a:fillRect t="-43000" b="-43000"/>
          </a:stretch>
        </a:blipFill>
      </p:bgPr>
    </p:bg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3" name="Picture 5" descr="Файл:Zmei Gorinich (colour fixed).jpg">
            <a:hlinkClick r:id="rId2"/>
          </p:cNvPr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4857750" y="214313"/>
            <a:ext cx="4095750" cy="5705475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19" name="Text Box 8"/>
          <p:cNvSpPr txBox="1">
            <a:spLocks noChangeArrowheads="1"/>
          </p:cNvSpPr>
          <p:nvPr/>
        </p:nvSpPr>
        <p:spPr bwMode="auto">
          <a:xfrm>
            <a:off x="3598863" y="6000750"/>
            <a:ext cx="5545137" cy="923925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p>
            <a:pPr algn="ctr"/>
            <a:r>
              <a:rPr lang="ru-RU">
                <a:latin typeface="Cambria" pitchFamily="18" charset="0"/>
              </a:rPr>
              <a:t>Виктор Васнецов </a:t>
            </a:r>
          </a:p>
          <a:p>
            <a:pPr algn="ctr"/>
            <a:r>
              <a:rPr lang="ru-RU">
                <a:latin typeface="Cambria" pitchFamily="18" charset="0"/>
              </a:rPr>
              <a:t>« Бой Добрыни Никитича с семиглавым Змеем Горынычем» 1913—1918 г.</a:t>
            </a:r>
          </a:p>
        </p:txBody>
      </p:sp>
      <p:sp>
        <p:nvSpPr>
          <p:cNvPr id="1048620" name="Text Box 9"/>
          <p:cNvSpPr txBox="1">
            <a:spLocks noChangeArrowheads="1"/>
          </p:cNvSpPr>
          <p:nvPr/>
        </p:nvSpPr>
        <p:spPr bwMode="auto">
          <a:xfrm>
            <a:off x="785813" y="1643063"/>
            <a:ext cx="3786187" cy="4104640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sz="2000" lang="ru-RU">
                <a:latin typeface="Cambria" pitchFamily="18" charset="0"/>
              </a:rPr>
              <a:t>- он стрелец и боец отличный, на речах разумен, в жизни был тихий и спокойный.</a:t>
            </a:r>
          </a:p>
          <a:p>
            <a:pPr>
              <a:spcBef>
                <a:spcPct val="50000"/>
              </a:spcBef>
            </a:pPr>
            <a:r>
              <a:rPr sz="2000" lang="ru-RU">
                <a:latin typeface="Cambria" pitchFamily="18" charset="0"/>
              </a:rPr>
              <a:t>Добрыню Никитича уже давно многие сопоставляли с летописным Добрыней, дядей Владимира, и считали его представителем высшего русского общества, типом князя-дружинника. 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48621" name="TextBox 6"/>
          <p:cNvSpPr txBox="1"/>
          <p:nvPr/>
        </p:nvSpPr>
        <p:spPr>
          <a:xfrm>
            <a:off x="1357313" y="285750"/>
            <a:ext cx="2928937" cy="1281430"/>
          </a:xfrm>
          <a:prstGeom prst="rect"/>
          <a:noFill/>
        </p:spPr>
        <p:txBody>
          <a:bodyPr>
            <a:spAutoFit/>
          </a:bodyPr>
          <a:p>
            <a:r>
              <a:rPr dirty="0" sz="4000" lang="ru-RU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ДОБРЫНЯ </a:t>
            </a:r>
          </a:p>
          <a:p>
            <a:r>
              <a:rPr dirty="0" sz="4000" lang="ru-RU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НИКИТИЧ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>
            <a:lum/>
          </a:blip>
          <a:srcRect/>
          <a:stretch>
            <a:fillRect t="-44000" b="-44000"/>
          </a:stretch>
        </a:blipFill>
      </p:bgPr>
    </p:bg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4" name="Picture 5" descr="Файл:Богатырь.jpg">
            <a:hlinkClick r:id="rId2"/>
          </p:cNvPr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4286248" y="928670"/>
            <a:ext cx="4641852" cy="5000660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22" name="Text Box 6"/>
          <p:cNvSpPr txBox="1">
            <a:spLocks noChangeArrowheads="1"/>
          </p:cNvSpPr>
          <p:nvPr/>
        </p:nvSpPr>
        <p:spPr bwMode="auto">
          <a:xfrm>
            <a:off x="4572000" y="6021388"/>
            <a:ext cx="4100513" cy="366712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ru-RU">
                <a:latin typeface="Cambria" pitchFamily="18" charset="0"/>
              </a:rPr>
              <a:t>Виктор Васнецов «Богатырь» 1878. </a:t>
            </a:r>
          </a:p>
        </p:txBody>
      </p:sp>
      <p:sp>
        <p:nvSpPr>
          <p:cNvPr id="1048623" name="TextBox 6"/>
          <p:cNvSpPr txBox="1">
            <a:spLocks noChangeArrowheads="1"/>
          </p:cNvSpPr>
          <p:nvPr/>
        </p:nvSpPr>
        <p:spPr bwMode="auto">
          <a:xfrm>
            <a:off x="214313" y="1285875"/>
            <a:ext cx="4286250" cy="4354830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p>
            <a:pPr eaLnBrk="0" hangingPunct="0"/>
            <a:r>
              <a:rPr sz="2400" lang="ru-RU">
                <a:latin typeface="Cambria" pitchFamily="18" charset="0"/>
                <a:ea typeface="Times New Roman" pitchFamily="18" charset="0"/>
                <a:cs typeface="Arial" charset="0"/>
              </a:rPr>
              <a:t>– Защищать свою Родину, беречь её.  -   </a:t>
            </a:r>
          </a:p>
          <a:p>
            <a:pPr eaLnBrk="0" hangingPunct="0"/>
            <a:r>
              <a:rPr sz="2400" lang="ru-RU">
                <a:latin typeface="Cambria" pitchFamily="18" charset="0"/>
                <a:ea typeface="Times New Roman" pitchFamily="18" charset="0"/>
                <a:cs typeface="Arial" charset="0"/>
              </a:rPr>
              <a:t>- Защищать слабых, бедных, стариков и детей.</a:t>
            </a:r>
          </a:p>
          <a:p>
            <a:pPr eaLnBrk="0" hangingPunct="0"/>
            <a:r>
              <a:rPr sz="2400" lang="ru-RU">
                <a:latin typeface="Cambria" pitchFamily="18" charset="0"/>
                <a:ea typeface="Times New Roman" pitchFamily="18" charset="0"/>
                <a:cs typeface="Arial" charset="0"/>
              </a:rPr>
              <a:t>- Быть сильными, храбрыми, мужественными, отважными. </a:t>
            </a:r>
          </a:p>
          <a:p>
            <a:pPr eaLnBrk="0" hangingPunct="0"/>
            <a:r>
              <a:rPr sz="2400" lang="ru-RU">
                <a:latin typeface="Cambria" pitchFamily="18" charset="0"/>
                <a:ea typeface="Times New Roman" pitchFamily="18" charset="0"/>
                <a:cs typeface="Arial" charset="0"/>
              </a:rPr>
              <a:t>- Любить свою родную землю, свой народ, свою страну и Родину.</a:t>
            </a:r>
          </a:p>
          <a:p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1048624" name="TextBox 7"/>
          <p:cNvSpPr txBox="1">
            <a:spLocks noChangeArrowheads="1"/>
          </p:cNvSpPr>
          <p:nvPr/>
        </p:nvSpPr>
        <p:spPr bwMode="auto">
          <a:xfrm>
            <a:off x="642938" y="285750"/>
            <a:ext cx="8143875" cy="1538605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p>
            <a:pPr algn="ctr"/>
            <a:r>
              <a:rPr b="1" sz="3600" lang="ru-RU">
                <a:latin typeface="Monotype Corsiva" pitchFamily="66" charset="0"/>
                <a:ea typeface="Times New Roman" pitchFamily="18" charset="0"/>
                <a:cs typeface="Arial" charset="0"/>
              </a:rPr>
              <a:t>Завет  богатырей к нам, своим потомкам:</a:t>
            </a:r>
          </a:p>
          <a:p>
            <a:endParaRPr lang="ru-RU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>
            <a:lum/>
          </a:blip>
          <a:srcRect/>
          <a:stretch>
            <a:fillRect l="-12000" r="-12000"/>
          </a:stretch>
        </a:blipFill>
      </p:bgPr>
    </p:bg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5" name="Rectangle 8"/>
          <p:cNvSpPr>
            <a:spLocks noChangeArrowheads="1"/>
          </p:cNvSpPr>
          <p:nvPr/>
        </p:nvSpPr>
        <p:spPr bwMode="auto">
          <a:xfrm>
            <a:off x="214313" y="32703"/>
            <a:ext cx="6786562" cy="4763770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p>
            <a:pPr eaLnBrk="0" hangingPunct="0"/>
            <a:r>
              <a:rPr sz="2800" lang="ru-RU">
                <a:latin typeface="Monotype Corsiva" pitchFamily="66" charset="0"/>
                <a:ea typeface="Times New Roman" pitchFamily="18" charset="0"/>
                <a:cs typeface="Arial" charset="0"/>
              </a:rPr>
              <a:t>А и сильные, могучие богатыри на славной Руси!</a:t>
            </a:r>
            <a:br>
              <a:rPr sz="2800" lang="ru-RU"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sz="2800" lang="ru-RU">
                <a:latin typeface="Monotype Corsiva" pitchFamily="66" charset="0"/>
                <a:ea typeface="Times New Roman" pitchFamily="18" charset="0"/>
                <a:cs typeface="Arial" charset="0"/>
              </a:rPr>
              <a:t>Не скакать врагам по нашей Земле!</a:t>
            </a:r>
            <a:br>
              <a:rPr sz="2800" lang="ru-RU"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sz="2800" lang="ru-RU">
                <a:latin typeface="Monotype Corsiva" pitchFamily="66" charset="0"/>
                <a:ea typeface="Times New Roman" pitchFamily="18" charset="0"/>
                <a:cs typeface="Arial" charset="0"/>
              </a:rPr>
              <a:t>Не топтать их коням Землю Русскую</a:t>
            </a:r>
            <a:br>
              <a:rPr sz="2800" lang="ru-RU"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sz="2800" lang="ru-RU">
                <a:latin typeface="Monotype Corsiva" pitchFamily="66" charset="0"/>
                <a:ea typeface="Times New Roman" pitchFamily="18" charset="0"/>
                <a:cs typeface="Arial" charset="0"/>
              </a:rPr>
              <a:t>Не затмить им солнце наше красное!</a:t>
            </a:r>
            <a:br>
              <a:rPr sz="2800" lang="ru-RU"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sz="2800" lang="ru-RU">
                <a:latin typeface="Monotype Corsiva" pitchFamily="66" charset="0"/>
                <a:ea typeface="Times New Roman" pitchFamily="18" charset="0"/>
                <a:cs typeface="Arial" charset="0"/>
              </a:rPr>
              <a:t>Век стоит Русь – не шатается!</a:t>
            </a:r>
            <a:br>
              <a:rPr sz="2800" lang="ru-RU"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sz="2800" lang="ru-RU">
                <a:latin typeface="Monotype Corsiva" pitchFamily="66" charset="0"/>
                <a:ea typeface="Times New Roman" pitchFamily="18" charset="0"/>
                <a:cs typeface="Arial" charset="0"/>
              </a:rPr>
              <a:t>И века простоит – не шелохнётся!</a:t>
            </a:r>
          </a:p>
          <a:p>
            <a:pPr eaLnBrk="0" hangingPunct="0"/>
            <a:r>
              <a:rPr sz="2800" lang="ru-RU">
                <a:latin typeface="Monotype Corsiva" pitchFamily="66" charset="0"/>
                <a:ea typeface="Times New Roman" pitchFamily="18" charset="0"/>
                <a:cs typeface="Arial" charset="0"/>
              </a:rPr>
              <a:t>А преданья старины</a:t>
            </a:r>
            <a:br>
              <a:rPr sz="2800" lang="ru-RU"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sz="2800" lang="ru-RU">
                <a:latin typeface="Monotype Corsiva" pitchFamily="66" charset="0"/>
                <a:ea typeface="Times New Roman" pitchFamily="18" charset="0"/>
                <a:cs typeface="Arial" charset="0"/>
              </a:rPr>
              <a:t>Забывать мы не должны.</a:t>
            </a:r>
            <a:br>
              <a:rPr sz="2800" lang="ru-RU"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b="1" sz="2800" lang="ru-RU">
                <a:latin typeface="Monotype Corsiva" pitchFamily="66" charset="0"/>
                <a:ea typeface="Times New Roman" pitchFamily="18" charset="0"/>
                <a:cs typeface="Arial" charset="0"/>
              </a:rPr>
              <a:t>Слава русской старине!</a:t>
            </a:r>
            <a:br>
              <a:rPr b="1" sz="2800" lang="ru-RU"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b="1" sz="2800" lang="ru-RU">
                <a:latin typeface="Monotype Corsiva" pitchFamily="66" charset="0"/>
                <a:ea typeface="Times New Roman" pitchFamily="18" charset="0"/>
                <a:cs typeface="Arial" charset="0"/>
              </a:rPr>
              <a:t>Слава русской стороне!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>
            <a:lum/>
          </a:blip>
          <a:srcRect/>
          <a:stretch>
            <a:fillRect t="-44000" b="-44000"/>
          </a:stretch>
        </a:blipFill>
      </p:bgPr>
    </p:bg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Rectangle 3"/>
          <p:cNvSpPr txBox="1">
            <a:spLocks noChangeArrowheads="1"/>
          </p:cNvSpPr>
          <p:nvPr/>
        </p:nvSpPr>
        <p:spPr>
          <a:xfrm>
            <a:off x="428625" y="0"/>
            <a:ext cx="8501063" cy="1000125"/>
          </a:xfrm>
          <a:prstGeom prst="rect"/>
          <a:noFill/>
        </p:spPr>
        <p:txBody>
          <a:bodyPr/>
          <a:p>
            <a:pPr indent="-342900" marL="342900">
              <a:spcBef>
                <a:spcPts val="0"/>
              </a:spcBef>
            </a:pPr>
            <a:r>
              <a:rPr dirty="0" sz="2400" kern="0" lang="ru-RU">
                <a:latin typeface="Monotype Corsiva" pitchFamily="66" charset="0"/>
              </a:rPr>
              <a:t>   Богатыри - это герои русских былин, совершавшие подвиги во имя Родины, человек безмерной силы, стойкости, отваги, наделенные необыкновенным умом и смекалкой. </a:t>
            </a:r>
          </a:p>
        </p:txBody>
      </p:sp>
      <p:pic>
        <p:nvPicPr>
          <p:cNvPr id="2097152" name="Picture 3" descr="cdc013375f883460f58db5b83dbbda9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814531" y="1564232"/>
            <a:ext cx="6929438" cy="5197475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592" name="Rectangle 4"/>
          <p:cNvSpPr>
            <a:spLocks noChangeArrowheads="1"/>
          </p:cNvSpPr>
          <p:nvPr/>
        </p:nvSpPr>
        <p:spPr bwMode="auto">
          <a:xfrm>
            <a:off x="2071688" y="6493986"/>
            <a:ext cx="4983481" cy="358141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anchor="ctr" wrap="none">
            <a:spAutoFit/>
          </a:bodyPr>
          <a:p>
            <a:pPr eaLnBrk="0" hangingPunct="0"/>
            <a:r>
              <a:rPr lang="ru-RU">
                <a:latin typeface="Cambria" pitchFamily="18" charset="0"/>
                <a:cs typeface="Times New Roman" pitchFamily="18" charset="0"/>
              </a:rPr>
              <a:t>Виктор Васнецов «Богатыри на конях.» 1896.</a:t>
            </a:r>
            <a:endParaRPr lang="ru-RU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 cstate="print">
            <a:lum/>
          </a:blip>
          <a:srcRect/>
          <a:stretch>
            <a:fillRect t="-44000" b="-44000"/>
          </a:stretch>
        </a:blipFill>
      </p:bgPr>
    </p:bg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8913"/>
            <a:ext cx="4968875" cy="5364162"/>
          </a:xfrm>
        </p:spPr>
        <p:txBody>
          <a:bodyPr/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sz="2400" lang="ru-RU" smtClean="0">
                <a:latin typeface="Cambria" pitchFamily="18" charset="0"/>
              </a:rPr>
              <a:t>За именем каждого из  былинных богатырей стоит конкретный человек живший когда-то давно на Руси, и совершивший свои подвиги только в былинах их характеры приукрашены народом.</a:t>
            </a: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sz="2400" lang="ru-RU" smtClean="0">
              <a:latin typeface="Cambria" pitchFamily="18" charset="0"/>
            </a:endParaRP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sz="2400" lang="ru-RU" smtClean="0">
                <a:latin typeface="Cambria" pitchFamily="18" charset="0"/>
                <a:ea typeface="Times New Roman" pitchFamily="18" charset="0"/>
                <a:cs typeface="Arial" charset="0"/>
              </a:rPr>
              <a:t>Ходил сказитель из селения в селение и рассказывал нараспев (похоже на песню) о героях-богатырях, о их подвигах. Он рассказывал о том, как было. О делах и победах богатырей, о том, как они одолевали злых врагов, защищали свою землю, проявляли свою храбрость, мужество, смекалку, доброту.</a:t>
            </a: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sz="2400" lang="ru-RU" smtClean="0">
              <a:latin typeface="Cambria" pitchFamily="18" charset="0"/>
            </a:endParaRPr>
          </a:p>
        </p:txBody>
      </p:sp>
      <p:pic>
        <p:nvPicPr>
          <p:cNvPr id="2097153" name="Picture 4" descr="image2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5508625" y="188913"/>
            <a:ext cx="3455988" cy="5111750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599" name="Text Box 5"/>
          <p:cNvSpPr txBox="1">
            <a:spLocks noChangeArrowheads="1"/>
          </p:cNvSpPr>
          <p:nvPr/>
        </p:nvSpPr>
        <p:spPr bwMode="auto">
          <a:xfrm>
            <a:off x="5508625" y="5661025"/>
            <a:ext cx="2808288" cy="646113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p>
            <a:pPr algn="ctr"/>
            <a:r>
              <a:rPr lang="ru-RU">
                <a:latin typeface="Cambria" pitchFamily="18" charset="0"/>
              </a:rPr>
              <a:t>Константин Васильев</a:t>
            </a:r>
          </a:p>
          <a:p>
            <a:pPr algn="ctr"/>
            <a:r>
              <a:rPr lang="ru-RU">
                <a:latin typeface="Cambria" pitchFamily="18" charset="0"/>
              </a:rPr>
              <a:t>«Русский витязь»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>
            <a:lum/>
          </a:blip>
          <a:srcRect/>
          <a:stretch>
            <a:fillRect t="-44000" b="-44000"/>
          </a:stretch>
        </a:blipFill>
      </p:bgPr>
    </p:bg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Rectangle 2"/>
          <p:cNvSpPr>
            <a:spLocks noChangeArrowheads="1"/>
          </p:cNvSpPr>
          <p:nvPr/>
        </p:nvSpPr>
        <p:spPr bwMode="auto">
          <a:xfrm>
            <a:off x="428625" y="1265873"/>
            <a:ext cx="8286750" cy="3129280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p>
            <a:pPr algn="ctr" eaLnBrk="0" hangingPunct="0"/>
            <a:endParaRPr b="1" sz="1200" lang="ru-RU">
              <a:latin typeface="Monotype Corsiva" pitchFamily="66" charset="0"/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b="1" sz="3600" lang="ru-RU">
                <a:latin typeface="Monotype Corsiva" pitchFamily="66" charset="0"/>
                <a:ea typeface="Times New Roman" pitchFamily="18" charset="0"/>
                <a:cs typeface="Arial" charset="0"/>
              </a:rPr>
              <a:t>Сказитель так и говорил:</a:t>
            </a:r>
          </a:p>
          <a:p>
            <a:pPr algn="ctr" eaLnBrk="0" hangingPunct="0"/>
            <a:endParaRPr b="1" sz="1200" lang="ru-RU">
              <a:latin typeface="Monotype Corsiva" pitchFamily="66" charset="0"/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sz="3600" lang="ru-RU">
                <a:latin typeface="Monotype Corsiva" pitchFamily="66" charset="0"/>
                <a:ea typeface="Times New Roman" pitchFamily="18" charset="0"/>
                <a:cs typeface="Arial" charset="0"/>
              </a:rPr>
              <a:t>Расскажу я вам про дела старые,</a:t>
            </a:r>
            <a:br>
              <a:rPr sz="3600" lang="ru-RU"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sz="3600" lang="ru-RU">
                <a:latin typeface="Monotype Corsiva" pitchFamily="66" charset="0"/>
                <a:ea typeface="Times New Roman" pitchFamily="18" charset="0"/>
                <a:cs typeface="Arial" charset="0"/>
              </a:rPr>
              <a:t>Да про старые, про бывалые,</a:t>
            </a:r>
            <a:br>
              <a:rPr sz="3600" lang="ru-RU"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sz="3600" lang="ru-RU">
                <a:latin typeface="Monotype Corsiva" pitchFamily="66" charset="0"/>
                <a:ea typeface="Times New Roman" pitchFamily="18" charset="0"/>
                <a:cs typeface="Arial" charset="0"/>
              </a:rPr>
              <a:t>Да про битвы, да про сражения,</a:t>
            </a:r>
            <a:br>
              <a:rPr sz="3600" lang="ru-RU"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sz="3600" lang="ru-RU">
                <a:latin typeface="Monotype Corsiva" pitchFamily="66" charset="0"/>
                <a:ea typeface="Times New Roman" pitchFamily="18" charset="0"/>
                <a:cs typeface="Arial" charset="0"/>
              </a:rPr>
              <a:t>Да про подвиги богатырские</a:t>
            </a:r>
            <a:r>
              <a:rPr sz="3200" lang="ru-RU">
                <a:latin typeface="Monotype Corsiva" pitchFamily="66" charset="0"/>
                <a:ea typeface="Times New Roman" pitchFamily="18" charset="0"/>
                <a:cs typeface="Arial" charset="0"/>
              </a:rPr>
              <a:t>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>
            <a:lum/>
          </a:blip>
          <a:srcRect/>
          <a:stretch>
            <a:fillRect t="-44000" b="-44000"/>
          </a:stretch>
        </a:blipFill>
      </p:bgPr>
    </p:bg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TextBox 1"/>
          <p:cNvSpPr txBox="1">
            <a:spLocks noChangeArrowheads="1"/>
          </p:cNvSpPr>
          <p:nvPr/>
        </p:nvSpPr>
        <p:spPr bwMode="auto">
          <a:xfrm>
            <a:off x="857250" y="785813"/>
            <a:ext cx="7858125" cy="4625340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p>
            <a:pPr algn="just" indent="-457200"/>
            <a:r>
              <a:rPr dirty="0" sz="2400" lang="ru-RU">
                <a:latin typeface="Cambria" pitchFamily="18" charset="0"/>
              </a:rPr>
              <a:t>Вот так слагалась былина. В русском народе много столетий из уст в уста, от деда к внуку переходили былины о могучих богатырях. </a:t>
            </a:r>
          </a:p>
          <a:p>
            <a:pPr algn="just" indent="-457200"/>
            <a:endParaRPr dirty="0" sz="2400" lang="ru-RU">
              <a:latin typeface="Cambria" pitchFamily="18" charset="0"/>
            </a:endParaRPr>
          </a:p>
          <a:p>
            <a:pPr algn="just" indent="-457200"/>
            <a:r>
              <a:rPr dirty="0" sz="2400" lang="ru-RU">
                <a:latin typeface="Cambria" pitchFamily="18" charset="0"/>
              </a:rPr>
              <a:t>В былинах отражалась жизнь русского народа, которая была очень нелёгкой на Руси. Почти в каждой из былин упоминается Киев, Русь, Русская земля, Родина, Россия – какие красивые и загадочные слова. </a:t>
            </a:r>
          </a:p>
          <a:p>
            <a:pPr algn="just" indent="-457200"/>
            <a:endParaRPr dirty="0" sz="2400" lang="ru-RU">
              <a:latin typeface="Cambria" pitchFamily="18" charset="0"/>
            </a:endParaRPr>
          </a:p>
          <a:p>
            <a:pPr algn="just" indent="-457200"/>
            <a:r>
              <a:rPr dirty="0" sz="2400" lang="ru-RU">
                <a:latin typeface="Cambria" pitchFamily="18" charset="0"/>
              </a:rPr>
              <a:t>Русь. Совсем короткое слово. Оно пришло к нам из седой древности и навеки осталось с нами.</a:t>
            </a:r>
          </a:p>
          <a:p>
            <a:endParaRPr dirty="0"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>
            <a:lum/>
          </a:blip>
          <a:srcRect/>
          <a:stretch>
            <a:fillRect t="-44000" b="-44000"/>
          </a:stretch>
        </a:blipFill>
      </p:bgPr>
    </p:bg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Picture 5" descr="Файл:Микула Селянинович.jpg">
            <a:hlinkClick r:id="rId2"/>
          </p:cNvPr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4714875" y="214313"/>
            <a:ext cx="4257675" cy="5715000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02" name="Rectangle 6"/>
          <p:cNvSpPr>
            <a:spLocks noChangeArrowheads="1"/>
          </p:cNvSpPr>
          <p:nvPr/>
        </p:nvSpPr>
        <p:spPr bwMode="auto">
          <a:xfrm>
            <a:off x="5357813" y="6010116"/>
            <a:ext cx="3481070" cy="627381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anchor="ctr" wrap="none">
            <a:spAutoFit/>
          </a:bodyPr>
          <a:p>
            <a:r>
              <a:rPr lang="ru-RU">
                <a:latin typeface="Cambria" pitchFamily="18" charset="0"/>
              </a:rPr>
              <a:t>Андрей Рябушкин </a:t>
            </a:r>
          </a:p>
          <a:p>
            <a:r>
              <a:rPr lang="ru-RU">
                <a:latin typeface="Cambria" pitchFamily="18" charset="0"/>
              </a:rPr>
              <a:t>«Микула Селянинович», 1895г. </a:t>
            </a:r>
          </a:p>
        </p:txBody>
      </p:sp>
      <p:sp>
        <p:nvSpPr>
          <p:cNvPr id="1048603" name="Rectangle 7"/>
          <p:cNvSpPr>
            <a:spLocks noChangeArrowheads="1"/>
          </p:cNvSpPr>
          <p:nvPr/>
        </p:nvSpPr>
        <p:spPr bwMode="auto">
          <a:xfrm>
            <a:off x="214313" y="-278289"/>
            <a:ext cx="4500562" cy="7419341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p>
            <a:r>
              <a:rPr sz="4000" lang="ru-RU">
                <a:effectLst>
                  <a:outerShdw algn="tl" blurRad="38100" dir="2700000" dist="38100">
                    <a:srgbClr val="C0C0C0"/>
                  </a:outerShdw>
                </a:effectLst>
                <a:latin typeface="Cambria" pitchFamily="18" charset="0"/>
              </a:rPr>
              <a:t>МИКУЛА СЕЛЯНИНОВИЧ</a:t>
            </a:r>
            <a:r>
              <a:rPr sz="4000" lang="ru-RU">
                <a:latin typeface="Cambria" pitchFamily="18" charset="0"/>
              </a:rPr>
              <a:t> </a:t>
            </a:r>
          </a:p>
          <a:p>
            <a:endParaRPr lang="ru-RU"/>
          </a:p>
          <a:p>
            <a:r>
              <a:rPr lang="ru-RU">
                <a:latin typeface="Cambria" pitchFamily="18" charset="0"/>
              </a:rPr>
              <a:t>Он представитель земледельческого быта, обладающий не количественной, как Святогор, а качественной силой, которую можно назвать выносливостью. </a:t>
            </a:r>
          </a:p>
          <a:p>
            <a:pPr algn="ctr"/>
            <a:endParaRPr i="1" lang="ru-RU">
              <a:latin typeface="Cambria" pitchFamily="18" charset="0"/>
              <a:ea typeface="Times New Roman" pitchFamily="18" charset="0"/>
              <a:cs typeface="Arial" charset="0"/>
            </a:endParaRPr>
          </a:p>
          <a:p>
            <a:pPr algn="ctr"/>
            <a:r>
              <a:rPr i="1" lang="ru-RU">
                <a:latin typeface="Cambria" pitchFamily="18" charset="0"/>
                <a:ea typeface="Times New Roman" pitchFamily="18" charset="0"/>
                <a:cs typeface="Arial" charset="0"/>
              </a:rPr>
              <a:t>Былина о нём так говорит:</a:t>
            </a:r>
            <a:endParaRPr i="1" lang="ru-RU">
              <a:latin typeface="Cambria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>
                <a:latin typeface="Cambria" pitchFamily="18" charset="0"/>
                <a:cs typeface="Times New Roman" pitchFamily="18" charset="0"/>
              </a:rPr>
              <a:t>Он одной рукой камень вывернет,</a:t>
            </a:r>
            <a:br>
              <a:rPr lang="ru-RU">
                <a:latin typeface="Cambria" pitchFamily="18" charset="0"/>
                <a:cs typeface="Times New Roman" pitchFamily="18" charset="0"/>
              </a:rPr>
            </a:br>
            <a:r>
              <a:rPr lang="ru-RU">
                <a:latin typeface="Cambria" pitchFamily="18" charset="0"/>
                <a:cs typeface="Times New Roman" pitchFamily="18" charset="0"/>
              </a:rPr>
              <a:t>А двумя – то руками быка свалит,</a:t>
            </a:r>
            <a:br>
              <a:rPr lang="ru-RU">
                <a:latin typeface="Cambria" pitchFamily="18" charset="0"/>
                <a:cs typeface="Times New Roman" pitchFamily="18" charset="0"/>
              </a:rPr>
            </a:br>
            <a:r>
              <a:rPr lang="ru-RU">
                <a:latin typeface="Cambria" pitchFamily="18" charset="0"/>
                <a:cs typeface="Times New Roman" pitchFamily="18" charset="0"/>
              </a:rPr>
              <a:t>Зовут его Микула Селянинович.</a:t>
            </a:r>
          </a:p>
          <a:p>
            <a:endParaRPr lang="ru-RU">
              <a:latin typeface="Cambria" pitchFamily="18" charset="0"/>
              <a:cs typeface="Times New Roman" pitchFamily="18" charset="0"/>
            </a:endParaRPr>
          </a:p>
          <a:p>
            <a:r>
              <a:rPr lang="ru-RU">
                <a:latin typeface="Cambria" pitchFamily="18" charset="0"/>
                <a:cs typeface="Times New Roman" pitchFamily="18" charset="0"/>
              </a:rPr>
              <a:t>Микула Селянинович помогал защищать свою землю от врагов, но труд свой земледельческий не бросал. Он говорил: «Кто ж тогда Русь кормить будет?»</a:t>
            </a:r>
          </a:p>
          <a:p>
            <a:pPr algn="ctr"/>
            <a:endParaRPr lang="ru-RU"/>
          </a:p>
          <a:p>
            <a:pPr algn="ctr" lvl="1"/>
            <a:r>
              <a:rPr lang="ru-RU">
                <a:latin typeface="Cambria" pitchFamily="18" charset="0"/>
              </a:rPr>
              <a:t>Встречается в 2-х былинах: о Святогоре и о Вольге Святославиче. </a:t>
            </a:r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>
            <a:lum/>
          </a:blip>
          <a:srcRect/>
          <a:stretch>
            <a:fillRect t="-44000" b="-44000"/>
          </a:stretch>
        </a:blipFill>
      </p:bgPr>
    </p:bg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Picture 5" descr="b7778b16270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179388" y="188913"/>
            <a:ext cx="4429125" cy="5867400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04" name="Text Box 6"/>
          <p:cNvSpPr txBox="1">
            <a:spLocks noChangeArrowheads="1"/>
          </p:cNvSpPr>
          <p:nvPr/>
        </p:nvSpPr>
        <p:spPr bwMode="auto">
          <a:xfrm>
            <a:off x="214313" y="6108700"/>
            <a:ext cx="3960812" cy="646113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p>
            <a:pPr algn="ctr"/>
            <a:r>
              <a:rPr lang="ru-RU">
                <a:latin typeface="Cambria" pitchFamily="18" charset="0"/>
              </a:rPr>
              <a:t>Георгий Юдин </a:t>
            </a:r>
          </a:p>
          <a:p>
            <a:pPr algn="ctr"/>
            <a:r>
              <a:rPr lang="ru-RU">
                <a:latin typeface="Cambria" pitchFamily="18" charset="0"/>
              </a:rPr>
              <a:t>Микула Селянинович и Святогор. </a:t>
            </a:r>
          </a:p>
        </p:txBody>
      </p:sp>
      <p:pic>
        <p:nvPicPr>
          <p:cNvPr id="2097156" name="Picture 8" descr="0_e57a_79642570_XL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4787900" y="188913"/>
            <a:ext cx="4105275" cy="5903912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05" name="Text Box 9"/>
          <p:cNvSpPr txBox="1">
            <a:spLocks noChangeArrowheads="1"/>
          </p:cNvSpPr>
          <p:nvPr/>
        </p:nvSpPr>
        <p:spPr bwMode="auto">
          <a:xfrm>
            <a:off x="4357688" y="6092825"/>
            <a:ext cx="4786312" cy="948689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p>
            <a:pPr algn="ctr"/>
            <a:r>
              <a:rPr lang="ru-RU">
                <a:latin typeface="Cambria" pitchFamily="18" charset="0"/>
              </a:rPr>
              <a:t>Константин Васильев</a:t>
            </a:r>
          </a:p>
          <a:p>
            <a:pPr algn="ctr"/>
            <a:r>
              <a:rPr lang="ru-RU">
                <a:latin typeface="Cambria" pitchFamily="18" charset="0"/>
              </a:rPr>
              <a:t>«Встреча Вольги и Микулы Селяниновича»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>
            <a:lum/>
          </a:blip>
          <a:srcRect/>
          <a:stretch>
            <a:fillRect t="-44000" b="-44000"/>
          </a:stretch>
        </a:blipFill>
      </p:bgPr>
    </p:bg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Picture 5" descr="Файл:Волга Всеславьевич.jpg">
            <a:hlinkClick r:id="rId2"/>
          </p:cNvPr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4643438" y="214313"/>
            <a:ext cx="4276725" cy="5715000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06" name="Rectangle 6"/>
          <p:cNvSpPr>
            <a:spLocks noChangeArrowheads="1"/>
          </p:cNvSpPr>
          <p:nvPr/>
        </p:nvSpPr>
        <p:spPr bwMode="auto">
          <a:xfrm>
            <a:off x="4360863" y="5948362"/>
            <a:ext cx="4929505" cy="895351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anchor="ctr" wrap="none">
            <a:spAutoFit/>
          </a:bodyPr>
          <a:p>
            <a:pPr algn="ctr"/>
            <a:r>
              <a:rPr lang="ru-RU">
                <a:latin typeface="Cambria" pitchFamily="18" charset="0"/>
              </a:rPr>
              <a:t>Андрей Рябушкин </a:t>
            </a:r>
          </a:p>
          <a:p>
            <a:pPr algn="ctr"/>
            <a:r>
              <a:rPr lang="ru-RU">
                <a:latin typeface="Cambria" pitchFamily="18" charset="0"/>
              </a:rPr>
              <a:t>«Волга Всеславьевич или Волх Всеславич », </a:t>
            </a:r>
          </a:p>
          <a:p>
            <a:pPr algn="ctr"/>
            <a:r>
              <a:rPr lang="ru-RU">
                <a:latin typeface="Cambria" pitchFamily="18" charset="0"/>
              </a:rPr>
              <a:t>1895 г. </a:t>
            </a:r>
          </a:p>
        </p:txBody>
      </p:sp>
      <p:sp>
        <p:nvSpPr>
          <p:cNvPr id="1048607" name="Rectangle 7"/>
          <p:cNvSpPr>
            <a:spLocks noChangeArrowheads="1"/>
          </p:cNvSpPr>
          <p:nvPr/>
        </p:nvSpPr>
        <p:spPr bwMode="auto">
          <a:xfrm>
            <a:off x="357188" y="1733868"/>
            <a:ext cx="4035425" cy="2555239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p>
            <a:r>
              <a:rPr lang="ru-RU">
                <a:latin typeface="Cambria" pitchFamily="18" charset="0"/>
              </a:rPr>
              <a:t>Основные былины о Вольге рассказывают о его чудесном рождении от змея, походе в Индию и противоборстве с Микулой Селяниновичем. </a:t>
            </a:r>
          </a:p>
          <a:p>
            <a:r>
              <a:rPr lang="ru-RU">
                <a:latin typeface="Cambria" pitchFamily="18" charset="0"/>
              </a:rPr>
              <a:t>Вольга Святославович, оборотень и охотник, относится к числу самых древнейших богатырей. </a:t>
            </a:r>
          </a:p>
        </p:txBody>
      </p:sp>
      <p:sp>
        <p:nvSpPr>
          <p:cNvPr id="1048608" name="TextBox 6"/>
          <p:cNvSpPr txBox="1"/>
          <p:nvPr/>
        </p:nvSpPr>
        <p:spPr>
          <a:xfrm>
            <a:off x="285750" y="285750"/>
            <a:ext cx="4357688" cy="1400175"/>
          </a:xfrm>
          <a:prstGeom prst="rect"/>
          <a:noFill/>
        </p:spPr>
        <p:txBody>
          <a:bodyPr>
            <a:spAutoFit/>
          </a:bodyPr>
          <a:p>
            <a:r>
              <a:rPr dirty="0" sz="4000" lang="ru-RU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ВОЛГА ВСЕСЛАВЬЕВИЧ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>
            <a:lum/>
          </a:blip>
          <a:srcRect/>
          <a:stretch>
            <a:fillRect t="-44000" b="-44000"/>
          </a:stretch>
        </a:blipFill>
      </p:bgPr>
    </p:bg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Picture 5" descr="50079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714348" y="285728"/>
            <a:ext cx="8106972" cy="4810137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09" name="Text Box 6"/>
          <p:cNvSpPr txBox="1">
            <a:spLocks noChangeArrowheads="1"/>
          </p:cNvSpPr>
          <p:nvPr/>
        </p:nvSpPr>
        <p:spPr bwMode="auto">
          <a:xfrm>
            <a:off x="2143125" y="5429250"/>
            <a:ext cx="5616575" cy="366713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ru-RU">
                <a:latin typeface="Cambria" pitchFamily="18" charset="0"/>
              </a:rPr>
              <a:t>Константин Васильев «Вольга Святославович»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Company>home</Company>
  <LinksUpToDate>0</LinksUpToDate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Слайд 1</dc:title>
  <dc:creator>Borisova</dc:creator>
  <cp:lastModifiedBy>User</cp:lastModifiedBy>
  <dcterms:created xsi:type="dcterms:W3CDTF">2009-01-21T04:54:33Z</dcterms:created>
  <dcterms:modified xsi:type="dcterms:W3CDTF">2016-12-14T10:25:38Z</dcterms:modified>
</cp:coreProperties>
</file>