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78" r:id="rId3"/>
    <p:sldId id="259" r:id="rId4"/>
    <p:sldId id="258" r:id="rId5"/>
    <p:sldId id="263" r:id="rId6"/>
    <p:sldId id="260" r:id="rId7"/>
    <p:sldId id="261" r:id="rId8"/>
    <p:sldId id="264" r:id="rId9"/>
    <p:sldId id="267" r:id="rId10"/>
    <p:sldId id="265" r:id="rId11"/>
    <p:sldId id="268" r:id="rId12"/>
    <p:sldId id="279" r:id="rId13"/>
    <p:sldId id="269" r:id="rId14"/>
    <p:sldId id="266" r:id="rId15"/>
    <p:sldId id="270" r:id="rId16"/>
    <p:sldId id="271" r:id="rId17"/>
    <p:sldId id="272" r:id="rId18"/>
    <p:sldId id="273" r:id="rId19"/>
    <p:sldId id="275" r:id="rId20"/>
    <p:sldId id="276" r:id="rId21"/>
    <p:sldId id="274" r:id="rId22"/>
    <p:sldId id="277" r:id="rId2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7" autoAdjust="0"/>
    <p:restoredTop sz="94660"/>
  </p:normalViewPr>
  <p:slideViewPr>
    <p:cSldViewPr snapToGrid="0">
      <p:cViewPr varScale="1">
        <p:scale>
          <a:sx n="50" d="100"/>
          <a:sy n="50" d="100"/>
        </p:scale>
        <p:origin x="-90" y="-882"/>
      </p:cViewPr>
      <p:guideLst>
        <p:guide orient="horz" pos="2160"/>
        <p:guide pos="3840"/>
      </p:guideLst>
    </p:cSldViewPr>
  </p:slideViewPr>
  <p:notesTextViewPr>
    <p:cViewPr>
      <p:scale>
        <a:sx n="1" d="1"/>
        <a:sy n="1" d="1"/>
      </p:scale>
      <p:origin x="0" y="0"/>
    </p:cViewPr>
  </p:notesTextViewPr>
  <p:sorterViewPr>
    <p:cViewPr>
      <p:scale>
        <a:sx n="100" d="100"/>
        <a:sy n="100" d="100"/>
      </p:scale>
      <p:origin x="0" y="-18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sneja\Desktop\&#1092;&#1077;&#1076;&#1086;&#1088;&#107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ru-RU"/>
              <a:t>Хотите узнать, кем был Чехов на самом деле: писатель или врач?</a:t>
            </a:r>
          </a:p>
        </c:rich>
      </c:tx>
      <c:layout>
        <c:manualLayout>
          <c:xMode val="edge"/>
          <c:yMode val="edge"/>
          <c:x val="0.13610712122523147"/>
          <c:y val="3.3823683804230356E-2"/>
        </c:manualLayout>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explosion val="25"/>
          <c:dLbls>
            <c:dLbl>
              <c:idx val="1"/>
              <c:layout>
                <c:manualLayout>
                  <c:x val="-2.5225284339457569E-3"/>
                  <c:y val="5.529965004374459E-2"/>
                </c:manualLayout>
              </c:layout>
              <c:showLegendKey val="0"/>
              <c:showVal val="0"/>
              <c:showCatName val="0"/>
              <c:showSerName val="0"/>
              <c:showPercent val="1"/>
              <c:showBubbleSize val="0"/>
            </c:dLbl>
            <c:showLegendKey val="0"/>
            <c:showVal val="0"/>
            <c:showCatName val="0"/>
            <c:showSerName val="0"/>
            <c:showPercent val="1"/>
            <c:showBubbleSize val="0"/>
            <c:showLeaderLines val="1"/>
          </c:dLbls>
          <c:cat>
            <c:strRef>
              <c:f>Лист1!$I$2:$I$3</c:f>
              <c:strCache>
                <c:ptCount val="2"/>
                <c:pt idx="0">
                  <c:v>Да </c:v>
                </c:pt>
                <c:pt idx="1">
                  <c:v>нет </c:v>
                </c:pt>
              </c:strCache>
            </c:strRef>
          </c:cat>
          <c:val>
            <c:numRef>
              <c:f>Лист1!$J$2:$J$3</c:f>
              <c:numCache>
                <c:formatCode>General</c:formatCode>
                <c:ptCount val="2"/>
                <c:pt idx="0">
                  <c:v>25</c:v>
                </c:pt>
                <c:pt idx="1">
                  <c:v>0</c:v>
                </c:pt>
              </c:numCache>
            </c:numRef>
          </c:val>
        </c:ser>
        <c:dLbls>
          <c:showLegendKey val="0"/>
          <c:showVal val="0"/>
          <c:showCatName val="0"/>
          <c:showSerName val="0"/>
          <c:showPercent val="1"/>
          <c:showBubbleSize val="0"/>
          <c:showLeaderLines val="1"/>
        </c:dLbls>
      </c:pie3DChart>
    </c:plotArea>
    <c:legend>
      <c:legendPos val="r"/>
      <c:layout/>
      <c:overlay val="0"/>
    </c:legend>
    <c:plotVisOnly val="1"/>
    <c:dispBlanksAs val="gap"/>
    <c:showDLblsOverMax val="0"/>
  </c:chart>
  <c:txPr>
    <a:bodyPr/>
    <a:lstStyle/>
    <a:p>
      <a:pPr>
        <a:defRPr sz="1800"/>
      </a:pPr>
      <a:endParaRPr lang="ru-RU"/>
    </a:p>
  </c:txPr>
  <c:externalData r:id="rId1">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image" Target="../media/image31.emf"/><Relationship Id="rId4" Type="http://schemas.openxmlformats.org/officeDocument/2006/relationships/image" Target="../media/image34.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4D84AA5-0ED9-47E8-B5D1-05629DD08C30}" type="datetimeFigureOut">
              <a:rPr lang="ru-RU" smtClean="0"/>
              <a:pPr/>
              <a:t>07.12.2017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3AAFEC-B543-411C-A48A-F6E56BD55898}" type="slidenum">
              <a:rPr lang="ru-RU" smtClean="0"/>
              <a:pPr/>
              <a:t>‹#›</a:t>
            </a:fld>
            <a:endParaRPr lang="ru-RU"/>
          </a:p>
        </p:txBody>
      </p:sp>
    </p:spTree>
    <p:extLst>
      <p:ext uri="{BB962C8B-B14F-4D97-AF65-F5344CB8AC3E}">
        <p14:creationId xmlns:p14="http://schemas.microsoft.com/office/powerpoint/2010/main" val="2663531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4D84AA5-0ED9-47E8-B5D1-05629DD08C30}" type="datetimeFigureOut">
              <a:rPr lang="ru-RU" smtClean="0"/>
              <a:pPr/>
              <a:t>07.12.2017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3AAFEC-B543-411C-A48A-F6E56BD55898}" type="slidenum">
              <a:rPr lang="ru-RU" smtClean="0"/>
              <a:pPr/>
              <a:t>‹#›</a:t>
            </a:fld>
            <a:endParaRPr lang="ru-RU"/>
          </a:p>
        </p:txBody>
      </p:sp>
    </p:spTree>
    <p:extLst>
      <p:ext uri="{BB962C8B-B14F-4D97-AF65-F5344CB8AC3E}">
        <p14:creationId xmlns:p14="http://schemas.microsoft.com/office/powerpoint/2010/main" val="3089734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4D84AA5-0ED9-47E8-B5D1-05629DD08C30}" type="datetimeFigureOut">
              <a:rPr lang="ru-RU" smtClean="0"/>
              <a:pPr/>
              <a:t>07.12.2017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3AAFEC-B543-411C-A48A-F6E56BD55898}" type="slidenum">
              <a:rPr lang="ru-RU" smtClean="0"/>
              <a:pPr/>
              <a:t>‹#›</a:t>
            </a:fld>
            <a:endParaRPr lang="ru-RU"/>
          </a:p>
        </p:txBody>
      </p:sp>
    </p:spTree>
    <p:extLst>
      <p:ext uri="{BB962C8B-B14F-4D97-AF65-F5344CB8AC3E}">
        <p14:creationId xmlns:p14="http://schemas.microsoft.com/office/powerpoint/2010/main" val="3219304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4D84AA5-0ED9-47E8-B5D1-05629DD08C30}" type="datetimeFigureOut">
              <a:rPr lang="ru-RU" smtClean="0"/>
              <a:pPr/>
              <a:t>07.12.2017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3AAFEC-B543-411C-A48A-F6E56BD55898}" type="slidenum">
              <a:rPr lang="ru-RU" smtClean="0"/>
              <a:pPr/>
              <a:t>‹#›</a:t>
            </a:fld>
            <a:endParaRPr lang="ru-RU"/>
          </a:p>
        </p:txBody>
      </p:sp>
    </p:spTree>
    <p:extLst>
      <p:ext uri="{BB962C8B-B14F-4D97-AF65-F5344CB8AC3E}">
        <p14:creationId xmlns:p14="http://schemas.microsoft.com/office/powerpoint/2010/main" val="2098124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4D84AA5-0ED9-47E8-B5D1-05629DD08C30}" type="datetimeFigureOut">
              <a:rPr lang="ru-RU" smtClean="0"/>
              <a:pPr/>
              <a:t>07.12.2017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3AAFEC-B543-411C-A48A-F6E56BD55898}" type="slidenum">
              <a:rPr lang="ru-RU" smtClean="0"/>
              <a:pPr/>
              <a:t>‹#›</a:t>
            </a:fld>
            <a:endParaRPr lang="ru-RU"/>
          </a:p>
        </p:txBody>
      </p:sp>
    </p:spTree>
    <p:extLst>
      <p:ext uri="{BB962C8B-B14F-4D97-AF65-F5344CB8AC3E}">
        <p14:creationId xmlns:p14="http://schemas.microsoft.com/office/powerpoint/2010/main" val="277729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4D84AA5-0ED9-47E8-B5D1-05629DD08C30}" type="datetimeFigureOut">
              <a:rPr lang="ru-RU" smtClean="0"/>
              <a:pPr/>
              <a:t>07.12.2017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53AAFEC-B543-411C-A48A-F6E56BD55898}" type="slidenum">
              <a:rPr lang="ru-RU" smtClean="0"/>
              <a:pPr/>
              <a:t>‹#›</a:t>
            </a:fld>
            <a:endParaRPr lang="ru-RU"/>
          </a:p>
        </p:txBody>
      </p:sp>
    </p:spTree>
    <p:extLst>
      <p:ext uri="{BB962C8B-B14F-4D97-AF65-F5344CB8AC3E}">
        <p14:creationId xmlns:p14="http://schemas.microsoft.com/office/powerpoint/2010/main" val="2159864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4D84AA5-0ED9-47E8-B5D1-05629DD08C30}" type="datetimeFigureOut">
              <a:rPr lang="ru-RU" smtClean="0"/>
              <a:pPr/>
              <a:t>07.12.2017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53AAFEC-B543-411C-A48A-F6E56BD55898}" type="slidenum">
              <a:rPr lang="ru-RU" smtClean="0"/>
              <a:pPr/>
              <a:t>‹#›</a:t>
            </a:fld>
            <a:endParaRPr lang="ru-RU"/>
          </a:p>
        </p:txBody>
      </p:sp>
    </p:spTree>
    <p:extLst>
      <p:ext uri="{BB962C8B-B14F-4D97-AF65-F5344CB8AC3E}">
        <p14:creationId xmlns:p14="http://schemas.microsoft.com/office/powerpoint/2010/main" val="2401091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4D84AA5-0ED9-47E8-B5D1-05629DD08C30}" type="datetimeFigureOut">
              <a:rPr lang="ru-RU" smtClean="0"/>
              <a:pPr/>
              <a:t>07.12.2017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53AAFEC-B543-411C-A48A-F6E56BD55898}" type="slidenum">
              <a:rPr lang="ru-RU" smtClean="0"/>
              <a:pPr/>
              <a:t>‹#›</a:t>
            </a:fld>
            <a:endParaRPr lang="ru-RU"/>
          </a:p>
        </p:txBody>
      </p:sp>
    </p:spTree>
    <p:extLst>
      <p:ext uri="{BB962C8B-B14F-4D97-AF65-F5344CB8AC3E}">
        <p14:creationId xmlns:p14="http://schemas.microsoft.com/office/powerpoint/2010/main" val="1749629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4D84AA5-0ED9-47E8-B5D1-05629DD08C30}" type="datetimeFigureOut">
              <a:rPr lang="ru-RU" smtClean="0"/>
              <a:pPr/>
              <a:t>07.12.2017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53AAFEC-B543-411C-A48A-F6E56BD55898}" type="slidenum">
              <a:rPr lang="ru-RU" smtClean="0"/>
              <a:pPr/>
              <a:t>‹#›</a:t>
            </a:fld>
            <a:endParaRPr lang="ru-RU"/>
          </a:p>
        </p:txBody>
      </p:sp>
    </p:spTree>
    <p:extLst>
      <p:ext uri="{BB962C8B-B14F-4D97-AF65-F5344CB8AC3E}">
        <p14:creationId xmlns:p14="http://schemas.microsoft.com/office/powerpoint/2010/main" val="1471687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C4D84AA5-0ED9-47E8-B5D1-05629DD08C30}" type="datetimeFigureOut">
              <a:rPr lang="ru-RU" smtClean="0"/>
              <a:pPr/>
              <a:t>07.12.2017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53AAFEC-B543-411C-A48A-F6E56BD55898}" type="slidenum">
              <a:rPr lang="ru-RU" smtClean="0"/>
              <a:pPr/>
              <a:t>‹#›</a:t>
            </a:fld>
            <a:endParaRPr lang="ru-RU"/>
          </a:p>
        </p:txBody>
      </p:sp>
    </p:spTree>
    <p:extLst>
      <p:ext uri="{BB962C8B-B14F-4D97-AF65-F5344CB8AC3E}">
        <p14:creationId xmlns:p14="http://schemas.microsoft.com/office/powerpoint/2010/main" val="827238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C4D84AA5-0ED9-47E8-B5D1-05629DD08C30}" type="datetimeFigureOut">
              <a:rPr lang="ru-RU" smtClean="0"/>
              <a:pPr/>
              <a:t>07.12.2017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53AAFEC-B543-411C-A48A-F6E56BD55898}" type="slidenum">
              <a:rPr lang="ru-RU" smtClean="0"/>
              <a:pPr/>
              <a:t>‹#›</a:t>
            </a:fld>
            <a:endParaRPr lang="ru-RU"/>
          </a:p>
        </p:txBody>
      </p:sp>
    </p:spTree>
    <p:extLst>
      <p:ext uri="{BB962C8B-B14F-4D97-AF65-F5344CB8AC3E}">
        <p14:creationId xmlns:p14="http://schemas.microsoft.com/office/powerpoint/2010/main" val="210650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D84AA5-0ED9-47E8-B5D1-05629DD08C30}" type="datetimeFigureOut">
              <a:rPr lang="ru-RU" smtClean="0"/>
              <a:pPr/>
              <a:t>07.12.2017</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3AAFEC-B543-411C-A48A-F6E56BD55898}" type="slidenum">
              <a:rPr lang="ru-RU" smtClean="0"/>
              <a:pPr/>
              <a:t>‹#›</a:t>
            </a:fld>
            <a:endParaRPr lang="ru-RU"/>
          </a:p>
        </p:txBody>
      </p:sp>
    </p:spTree>
    <p:extLst>
      <p:ext uri="{BB962C8B-B14F-4D97-AF65-F5344CB8AC3E}">
        <p14:creationId xmlns:p14="http://schemas.microsoft.com/office/powerpoint/2010/main" val="23243207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16.jpeg"/><Relationship Id="rId13" Type="http://schemas.openxmlformats.org/officeDocument/2006/relationships/image" Target="../media/image21.jpeg"/><Relationship Id="rId3" Type="http://schemas.openxmlformats.org/officeDocument/2006/relationships/image" Target="../media/image11.jpeg"/><Relationship Id="rId7" Type="http://schemas.openxmlformats.org/officeDocument/2006/relationships/image" Target="../media/image15.jpeg"/><Relationship Id="rId12" Type="http://schemas.openxmlformats.org/officeDocument/2006/relationships/image" Target="../media/image20.jpeg"/><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image" Target="../media/image14.jpeg"/><Relationship Id="rId11" Type="http://schemas.openxmlformats.org/officeDocument/2006/relationships/image" Target="../media/image19.jpeg"/><Relationship Id="rId5" Type="http://schemas.openxmlformats.org/officeDocument/2006/relationships/image" Target="../media/image13.jpe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 Id="rId1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32.emf"/><Relationship Id="rId13" Type="http://schemas.openxmlformats.org/officeDocument/2006/relationships/package" Target="../embeddings/_____Microsoft_Excel4.xlsx"/><Relationship Id="rId3" Type="http://schemas.openxmlformats.org/officeDocument/2006/relationships/oleObject" Target="../embeddings/oleObject1.bin"/><Relationship Id="rId7" Type="http://schemas.openxmlformats.org/officeDocument/2006/relationships/package" Target="../embeddings/_____Microsoft_Excel2.xlsx"/><Relationship Id="rId12"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33.emf"/><Relationship Id="rId5" Type="http://schemas.openxmlformats.org/officeDocument/2006/relationships/image" Target="../media/image31.emf"/><Relationship Id="rId15" Type="http://schemas.openxmlformats.org/officeDocument/2006/relationships/chart" Target="../charts/chart1.xml"/><Relationship Id="rId10" Type="http://schemas.openxmlformats.org/officeDocument/2006/relationships/package" Target="../embeddings/_____Microsoft_Excel3.xlsx"/><Relationship Id="rId4" Type="http://schemas.openxmlformats.org/officeDocument/2006/relationships/package" Target="../embeddings/_____Microsoft_Excel1.xlsx"/><Relationship Id="rId9" Type="http://schemas.openxmlformats.org/officeDocument/2006/relationships/oleObject" Target="../embeddings/oleObject3.bin"/><Relationship Id="rId14" Type="http://schemas.openxmlformats.org/officeDocument/2006/relationships/image" Target="../media/image34.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F:\SDC12324 (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20762" y="3598995"/>
            <a:ext cx="2728072" cy="3167744"/>
          </a:xfrm>
          <a:prstGeom prst="rect">
            <a:avLst/>
          </a:prstGeom>
          <a:noFill/>
          <a:ln>
            <a:noFill/>
          </a:ln>
        </p:spPr>
      </p:pic>
      <p:pic>
        <p:nvPicPr>
          <p:cNvPr id="3" name="Рисунок 2" descr="F:\SDC12326.JPG"/>
          <p:cNvPicPr/>
          <p:nvPr/>
        </p:nvPicPr>
        <p:blipFill rotWithShape="1">
          <a:blip r:embed="rId3" cstate="print">
            <a:extLst>
              <a:ext uri="{28A0092B-C50C-407E-A947-70E740481C1C}">
                <a14:useLocalDpi xmlns:a14="http://schemas.microsoft.com/office/drawing/2010/main" val="0"/>
              </a:ext>
            </a:extLst>
          </a:blip>
          <a:srcRect l="34007"/>
          <a:stretch/>
        </p:blipFill>
        <p:spPr bwMode="auto">
          <a:xfrm>
            <a:off x="8198529" y="3598995"/>
            <a:ext cx="3102430" cy="3167744"/>
          </a:xfrm>
          <a:prstGeom prst="rect">
            <a:avLst/>
          </a:prstGeom>
          <a:noFill/>
          <a:ln>
            <a:noFill/>
          </a:ln>
          <a:extLst>
            <a:ext uri="{53640926-AAD7-44D8-BBD7-CCE9431645EC}">
              <a14:shadowObscured xmlns:a14="http://schemas.microsoft.com/office/drawing/2010/main"/>
            </a:ext>
          </a:extLst>
        </p:spPr>
      </p:pic>
      <p:sp>
        <p:nvSpPr>
          <p:cNvPr id="4" name="Прямоугольник 3"/>
          <p:cNvSpPr/>
          <p:nvPr/>
        </p:nvSpPr>
        <p:spPr>
          <a:xfrm>
            <a:off x="796426" y="-39219"/>
            <a:ext cx="10620920" cy="834524"/>
          </a:xfrm>
          <a:prstGeom prst="rect">
            <a:avLst/>
          </a:prstGeom>
        </p:spPr>
        <p:txBody>
          <a:bodyPr wrap="none">
            <a:spAutoFit/>
          </a:bodyPr>
          <a:lstStyle/>
          <a:p>
            <a:pPr algn="ctr">
              <a:lnSpc>
                <a:spcPct val="150000"/>
              </a:lnSpc>
              <a:spcBef>
                <a:spcPts val="600"/>
              </a:spcBef>
              <a:spcAft>
                <a:spcPts val="600"/>
              </a:spcAft>
            </a:pPr>
            <a:r>
              <a:rPr lang="ru-RU" sz="3600" b="1" dirty="0" smtClean="0">
                <a:effectLst/>
                <a:latin typeface="Times New Roman" panose="02020603050405020304" pitchFamily="18" charset="0"/>
                <a:ea typeface="Calibri" panose="020F0502020204030204" pitchFamily="34" charset="0"/>
                <a:cs typeface="Times New Roman" panose="02020603050405020304" pitchFamily="18" charset="0"/>
              </a:rPr>
              <a:t>МУЗЕЙ А.П. ЧЕХОВА Г. ЮЖНО - САХАЛИНСК</a:t>
            </a:r>
            <a:endParaRPr lang="ru-RU" sz="3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146" name="Picture 2" descr="Литературно-художественный музей книги А.П. Чехова &quot;Остров Сахалин&quo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347" y="916982"/>
            <a:ext cx="3802290" cy="3001536"/>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Люблю тебя - мой Сахалин! : Группа по интересам : Одноклассники"/>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347" y="4241246"/>
            <a:ext cx="3802290" cy="26167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Куда повести гостей Южно-Сахалинска: достопримечательности города. . Чехов-центр и сквер им. А.П. Чехова, музей книги А.П. Чехов"/>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68578" y="934577"/>
            <a:ext cx="3305402" cy="2479052"/>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Вид экспозиции - - www.Museum.ru"/>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98529" y="934577"/>
            <a:ext cx="3366861" cy="2525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6331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Скачать книгу Каштанка - Антон Чехов - krasnogschool2.ucoz.ru"/>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80923" y="4412186"/>
            <a:ext cx="1706381" cy="231294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URSS.ru - Купить книгу: Чехов А.П. / Ванька / Chekhov A.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4185" y="4456418"/>
            <a:ext cx="1586821" cy="2246889"/>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Книга &quot;Тайный советник&quot; 978-5-389-03098-5 купить, цена, заказ, оптом, отзывы Books.Ru - Книги России"/>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03963" y="2949688"/>
            <a:ext cx="1459556" cy="2316756"/>
          </a:xfrm>
          <a:prstGeom prst="rect">
            <a:avLst/>
          </a:prstGeom>
          <a:noFill/>
          <a:extLst>
            <a:ext uri="{909E8E84-426E-40DD-AFC4-6F175D3DCCD1}">
              <a14:hiddenFill xmlns:a14="http://schemas.microsoft.com/office/drawing/2010/main">
                <a:solidFill>
                  <a:srgbClr val="FFFFFF"/>
                </a:solidFill>
              </a14:hiddenFill>
            </a:ext>
          </a:extLst>
        </p:spPr>
      </p:pic>
      <p:pic>
        <p:nvPicPr>
          <p:cNvPr id="3090" name="Picture 18" descr="Скачать Дама с собачкой. . Повести и рассказы - Антон Чехов - tehnotrade.ucoz.ru"/>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97" y="4412186"/>
            <a:ext cx="1562117" cy="2414182"/>
          </a:xfrm>
          <a:prstGeom prst="rect">
            <a:avLst/>
          </a:prstGeom>
          <a:noFill/>
          <a:extLst>
            <a:ext uri="{909E8E84-426E-40DD-AFC4-6F175D3DCCD1}">
              <a14:hiddenFill xmlns:a14="http://schemas.microsoft.com/office/drawing/2010/main">
                <a:solidFill>
                  <a:srgbClr val="FFFFFF"/>
                </a:solidFill>
              </a14:hiddenFill>
            </a:ext>
          </a:extLst>
        </p:spPr>
      </p:pic>
      <p:pic>
        <p:nvPicPr>
          <p:cNvPr id="3092" name="Picture 20" descr="Скачать книгу А/к. . Первое свидание. . Загадочная натура. . На даче. . Ушла. . Предложение - Антон Чехов - pro-geograf.at.u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55550" y="100208"/>
            <a:ext cx="1529872" cy="2636847"/>
          </a:xfrm>
          <a:prstGeom prst="rect">
            <a:avLst/>
          </a:prstGeom>
          <a:noFill/>
          <a:extLst>
            <a:ext uri="{909E8E84-426E-40DD-AFC4-6F175D3DCCD1}">
              <a14:hiddenFill xmlns:a14="http://schemas.microsoft.com/office/drawing/2010/main">
                <a:solidFill>
                  <a:srgbClr val="FFFFFF"/>
                </a:solidFill>
              </a14:hiddenFill>
            </a:ext>
          </a:extLst>
        </p:spPr>
      </p:pic>
      <p:pic>
        <p:nvPicPr>
          <p:cNvPr id="3096" name="Picture 24" descr="Скачать книгу Рассказы. . Книга для семейного чтения - Антон Чехов - Библиотека имени Афаринова"/>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2925" r="13104"/>
          <a:stretch/>
        </p:blipFill>
        <p:spPr bwMode="auto">
          <a:xfrm>
            <a:off x="9923667" y="111094"/>
            <a:ext cx="1631021" cy="2608489"/>
          </a:xfrm>
          <a:prstGeom prst="rect">
            <a:avLst/>
          </a:prstGeom>
          <a:noFill/>
          <a:extLst>
            <a:ext uri="{909E8E84-426E-40DD-AFC4-6F175D3DCCD1}">
              <a14:hiddenFill xmlns:a14="http://schemas.microsoft.com/office/drawing/2010/main">
                <a:solidFill>
                  <a:srgbClr val="FFFFFF"/>
                </a:solidFill>
              </a14:hiddenFill>
            </a:ext>
          </a:extLst>
        </p:spPr>
      </p:pic>
      <p:pic>
        <p:nvPicPr>
          <p:cNvPr id="3098" name="Picture 26" descr="Святой ночью - Антон Чехов - 11 Февраля 2015 - ee.my1.ru"/>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2587" t="8507" r="3754" b="7824"/>
          <a:stretch/>
        </p:blipFill>
        <p:spPr bwMode="auto">
          <a:xfrm>
            <a:off x="3425292" y="4456418"/>
            <a:ext cx="1735610" cy="2325717"/>
          </a:xfrm>
          <a:prstGeom prst="rect">
            <a:avLst/>
          </a:prstGeom>
          <a:noFill/>
          <a:extLst>
            <a:ext uri="{909E8E84-426E-40DD-AFC4-6F175D3DCCD1}">
              <a14:hiddenFill xmlns:a14="http://schemas.microsoft.com/office/drawing/2010/main">
                <a:solidFill>
                  <a:srgbClr val="FFFFFF"/>
                </a:solidFill>
              </a14:hiddenFill>
            </a:ext>
          </a:extLst>
        </p:spPr>
      </p:pic>
      <p:pic>
        <p:nvPicPr>
          <p:cNvPr id="3100" name="Picture 28" descr="Хамелеон (А. П. Чехов) купить на Шнуфи.Ру"/>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93738" y="100209"/>
            <a:ext cx="1723567" cy="2619375"/>
          </a:xfrm>
          <a:prstGeom prst="rect">
            <a:avLst/>
          </a:prstGeom>
          <a:noFill/>
          <a:extLst>
            <a:ext uri="{909E8E84-426E-40DD-AFC4-6F175D3DCCD1}">
              <a14:hiddenFill xmlns:a14="http://schemas.microsoft.com/office/drawing/2010/main">
                <a:solidFill>
                  <a:srgbClr val="FFFFFF"/>
                </a:solidFill>
              </a14:hiddenFill>
            </a:ext>
          </a:extLst>
        </p:spPr>
      </p:pic>
      <p:pic>
        <p:nvPicPr>
          <p:cNvPr id="3102" name="Picture 30" descr="Фильм Хирургия / Хирургия. Kinoport.net - лучший кинопортал Украины"/>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55487" y="100209"/>
            <a:ext cx="1772580" cy="2630261"/>
          </a:xfrm>
          <a:prstGeom prst="rect">
            <a:avLst/>
          </a:prstGeom>
          <a:noFill/>
          <a:extLst>
            <a:ext uri="{909E8E84-426E-40DD-AFC4-6F175D3DCCD1}">
              <a14:hiddenFill xmlns:a14="http://schemas.microsoft.com/office/drawing/2010/main">
                <a:solidFill>
                  <a:srgbClr val="FFFFFF"/>
                </a:solidFill>
              </a14:hiddenFill>
            </a:ext>
          </a:extLst>
        </p:spPr>
      </p:pic>
      <p:pic>
        <p:nvPicPr>
          <p:cNvPr id="3104" name="Picture 32" descr="Лошадиная фамилия: Рассказы и водевили - Чехов Антон Павлович"/>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69316" y="2949688"/>
            <a:ext cx="1693316" cy="2362489"/>
          </a:xfrm>
          <a:prstGeom prst="rect">
            <a:avLst/>
          </a:prstGeom>
          <a:noFill/>
          <a:extLst>
            <a:ext uri="{909E8E84-426E-40DD-AFC4-6F175D3DCCD1}">
              <a14:hiddenFill xmlns:a14="http://schemas.microsoft.com/office/drawing/2010/main">
                <a:solidFill>
                  <a:srgbClr val="FFFFFF"/>
                </a:solidFill>
              </a14:hiddenFill>
            </a:ext>
          </a:extLst>
        </p:spPr>
      </p:pic>
      <p:pic>
        <p:nvPicPr>
          <p:cNvPr id="3106" name="Picture 34" descr="Жалобная книга чехов скачать, Чехов жалобная книга 1975 - Скачивание"/>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252161" y="2845912"/>
            <a:ext cx="1662273" cy="2052579"/>
          </a:xfrm>
          <a:prstGeom prst="rect">
            <a:avLst/>
          </a:prstGeom>
          <a:noFill/>
          <a:extLst>
            <a:ext uri="{909E8E84-426E-40DD-AFC4-6F175D3DCCD1}">
              <a14:hiddenFill xmlns:a14="http://schemas.microsoft.com/office/drawing/2010/main">
                <a:solidFill>
                  <a:srgbClr val="FFFFFF"/>
                </a:solidFill>
              </a14:hiddenFill>
            </a:ext>
          </a:extLst>
        </p:spPr>
      </p:pic>
      <p:pic>
        <p:nvPicPr>
          <p:cNvPr id="3108" name="Picture 36" descr="Аудиокнига хирургия чехов скачать"/>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23180" y="111095"/>
            <a:ext cx="1743075" cy="2619375"/>
          </a:xfrm>
          <a:prstGeom prst="rect">
            <a:avLst/>
          </a:prstGeom>
          <a:noFill/>
          <a:extLst>
            <a:ext uri="{909E8E84-426E-40DD-AFC4-6F175D3DCCD1}">
              <a14:hiddenFill xmlns:a14="http://schemas.microsoft.com/office/drawing/2010/main">
                <a:solidFill>
                  <a:srgbClr val="FFFFFF"/>
                </a:solidFill>
              </a14:hiddenFill>
            </a:ext>
          </a:extLst>
        </p:spPr>
      </p:pic>
      <p:pic>
        <p:nvPicPr>
          <p:cNvPr id="3110" name="Picture 38" descr="Терра.Super.Палата 6 - Чехов Антон Павлович"/>
          <p:cNvPicPr>
            <a:picLocks noChangeAspect="1" noChangeArrowheads="1"/>
          </p:cNvPicPr>
          <p:nvPr/>
        </p:nvPicPr>
        <p:blipFill rotWithShape="1">
          <a:blip r:embed="rId14">
            <a:extLst>
              <a:ext uri="{28A0092B-C50C-407E-A947-70E740481C1C}">
                <a14:useLocalDpi xmlns:a14="http://schemas.microsoft.com/office/drawing/2010/main" val="0"/>
              </a:ext>
            </a:extLst>
          </a:blip>
          <a:srcRect l="15508" r="16302"/>
          <a:stretch/>
        </p:blipFill>
        <p:spPr bwMode="auto">
          <a:xfrm>
            <a:off x="4325722" y="100209"/>
            <a:ext cx="1670361" cy="26368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86078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Событи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175" y="4223658"/>
            <a:ext cx="3695959" cy="2503714"/>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Презентация &quot;А.П. Чехов. . Жизнь и творчество&quot; - скачать бесплатно"/>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629" y="116209"/>
            <a:ext cx="5142769" cy="3857077"/>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5540826" y="2441807"/>
            <a:ext cx="6542315" cy="2062103"/>
          </a:xfrm>
          <a:prstGeom prst="rect">
            <a:avLst/>
          </a:prstGeom>
          <a:solidFill>
            <a:schemeClr val="accent4">
              <a:lumMod val="20000"/>
              <a:lumOff val="80000"/>
            </a:schemeClr>
          </a:solidFill>
        </p:spPr>
        <p:txBody>
          <a:bodyPr wrap="square">
            <a:spAutoFit/>
          </a:bodyPr>
          <a:lstStyle/>
          <a:p>
            <a:r>
              <a:rPr lang="ru-RU" sz="3200" dirty="0" smtClean="0">
                <a:effectLst/>
                <a:latin typeface="Times New Roman" panose="02020603050405020304" pitchFamily="18" charset="0"/>
                <a:ea typeface="Calibri" panose="020F0502020204030204" pitchFamily="34" charset="0"/>
                <a:cs typeface="Times New Roman" panose="02020603050405020304" pitchFamily="18" charset="0"/>
              </a:rPr>
              <a:t>Дорога на Сахалин в 4500 верст заняла 81 день (включая 11-дневное плавание по Амуру) </a:t>
            </a:r>
            <a:r>
              <a:rPr lang="ru-RU" sz="3200" dirty="0" smtClean="0">
                <a:latin typeface="Times New Roman" panose="02020603050405020304" pitchFamily="18" charset="0"/>
                <a:cs typeface="Times New Roman" panose="02020603050405020304" pitchFamily="18" charset="0"/>
              </a:rPr>
              <a:t>и </a:t>
            </a:r>
            <a:r>
              <a:rPr lang="ru-RU" sz="3200" dirty="0">
                <a:latin typeface="Times New Roman" panose="02020603050405020304" pitchFamily="18" charset="0"/>
                <a:cs typeface="Times New Roman" panose="02020603050405020304" pitchFamily="18" charset="0"/>
              </a:rPr>
              <a:t>была похожа на «тяжелую, затяжную болезнь</a:t>
            </a:r>
            <a:r>
              <a:rPr lang="ru-RU" sz="3200" dirty="0" smtClean="0">
                <a:latin typeface="Times New Roman" panose="02020603050405020304" pitchFamily="18" charset="0"/>
                <a:cs typeface="Times New Roman" panose="02020603050405020304" pitchFamily="18" charset="0"/>
              </a:rPr>
              <a:t>»</a:t>
            </a:r>
            <a:endParaRPr lang="ru-RU" sz="3200"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5540827" y="4643498"/>
            <a:ext cx="6542315" cy="2062103"/>
          </a:xfrm>
          <a:prstGeom prst="rect">
            <a:avLst/>
          </a:prstGeom>
          <a:solidFill>
            <a:schemeClr val="accent2">
              <a:lumMod val="20000"/>
              <a:lumOff val="80000"/>
            </a:schemeClr>
          </a:solidFill>
        </p:spPr>
        <p:txBody>
          <a:bodyPr wrap="square">
            <a:spAutoFit/>
          </a:bodyPr>
          <a:lstStyle/>
          <a:p>
            <a:r>
              <a:rPr lang="ru-RU" sz="3200" dirty="0">
                <a:latin typeface="Times New Roman" panose="02020603050405020304" pitchFamily="18" charset="0"/>
                <a:ea typeface="Calibri" panose="020F0502020204030204" pitchFamily="34" charset="0"/>
                <a:cs typeface="Times New Roman" panose="02020603050405020304" pitchFamily="18" charset="0"/>
              </a:rPr>
              <a:t>Из письма А.П. Чехова </a:t>
            </a:r>
            <a:endParaRPr lang="ru-RU" sz="3200" dirty="0" smtClean="0">
              <a:latin typeface="Times New Roman" panose="02020603050405020304" pitchFamily="18" charset="0"/>
              <a:ea typeface="Calibri" panose="020F0502020204030204" pitchFamily="34" charset="0"/>
              <a:cs typeface="Times New Roman" panose="02020603050405020304" pitchFamily="18" charset="0"/>
            </a:endParaRPr>
          </a:p>
          <a:p>
            <a:r>
              <a:rPr lang="ru-RU" sz="3200" dirty="0" smtClean="0">
                <a:latin typeface="Times New Roman" panose="02020603050405020304" pitchFamily="18" charset="0"/>
                <a:ea typeface="Calibri" panose="020F0502020204030204" pitchFamily="34" charset="0"/>
                <a:cs typeface="Times New Roman" panose="02020603050405020304" pitchFamily="18" charset="0"/>
              </a:rPr>
              <a:t>И.Л</a:t>
            </a:r>
            <a:r>
              <a:rPr lang="ru-RU" sz="3200" dirty="0">
                <a:latin typeface="Times New Roman" panose="02020603050405020304" pitchFamily="18" charset="0"/>
                <a:ea typeface="Calibri" panose="020F0502020204030204" pitchFamily="34" charset="0"/>
                <a:cs typeface="Times New Roman" panose="02020603050405020304" pitchFamily="18" charset="0"/>
              </a:rPr>
              <a:t>. Леонтьеву (Щеглову), 10 декабря 1890 года: «Я был и в аду, каким представляется Сахалин…»</a:t>
            </a:r>
          </a:p>
        </p:txBody>
      </p:sp>
      <p:sp>
        <p:nvSpPr>
          <p:cNvPr id="4" name="Прямоугольник 3"/>
          <p:cNvSpPr/>
          <p:nvPr/>
        </p:nvSpPr>
        <p:spPr>
          <a:xfrm>
            <a:off x="5540826" y="116209"/>
            <a:ext cx="6542315" cy="2246769"/>
          </a:xfrm>
          <a:prstGeom prst="rect">
            <a:avLst/>
          </a:prstGeom>
          <a:solidFill>
            <a:schemeClr val="accent2">
              <a:lumMod val="40000"/>
              <a:lumOff val="60000"/>
            </a:schemeClr>
          </a:solidFill>
        </p:spPr>
        <p:txBody>
          <a:bodyPr wrap="square">
            <a:spAutoFit/>
          </a:bodyPr>
          <a:lstStyle/>
          <a:p>
            <a:r>
              <a:rPr lang="ru-RU" sz="2800" dirty="0">
                <a:latin typeface="Times New Roman" panose="02020603050405020304" pitchFamily="18" charset="0"/>
                <a:ea typeface="Calibri" panose="020F0502020204030204" pitchFamily="34" charset="0"/>
                <a:cs typeface="Times New Roman" panose="02020603050405020304" pitchFamily="18" charset="0"/>
              </a:rPr>
              <a:t>В 1890 году писатель по собственной инициативе уезжает на Сахалин, чтобы изучить каторгу — «одну из самых ужасных нелепостей, до которой мог додуматься человек</a:t>
            </a:r>
            <a:r>
              <a:rPr lang="ru-RU" sz="2800" dirty="0" smtClean="0">
                <a:latin typeface="Times New Roman" panose="02020603050405020304" pitchFamily="18" charset="0"/>
                <a:ea typeface="Calibri" panose="020F0502020204030204" pitchFamily="34" charset="0"/>
                <a:cs typeface="Times New Roman" panose="02020603050405020304" pitchFamily="18" charset="0"/>
              </a:rPr>
              <a:t>» </a:t>
            </a: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105101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Из Сибири. . Остров Сахалин А. Чехов скачать отзывы и обзор книги отзывы и рейтинг"/>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787" y="195941"/>
            <a:ext cx="3951845" cy="6079761"/>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Остров Сахалин - Чехов Антон Павлович"/>
          <p:cNvPicPr>
            <a:picLocks noChangeAspect="1" noChangeArrowheads="1"/>
          </p:cNvPicPr>
          <p:nvPr/>
        </p:nvPicPr>
        <p:blipFill rotWithShape="1">
          <a:blip r:embed="rId3">
            <a:extLst>
              <a:ext uri="{28A0092B-C50C-407E-A947-70E740481C1C}">
                <a14:useLocalDpi xmlns:a14="http://schemas.microsoft.com/office/drawing/2010/main" val="0"/>
              </a:ext>
            </a:extLst>
          </a:blip>
          <a:srcRect l="19005" t="590" r="19588" b="-1"/>
          <a:stretch/>
        </p:blipFill>
        <p:spPr bwMode="auto">
          <a:xfrm>
            <a:off x="8164286" y="195942"/>
            <a:ext cx="3755571" cy="6079761"/>
          </a:xfrm>
          <a:prstGeom prst="rect">
            <a:avLst/>
          </a:prstGeom>
          <a:noFill/>
          <a:extLst>
            <a:ext uri="{909E8E84-426E-40DD-AFC4-6F175D3DCCD1}">
              <a14:hiddenFill xmlns:a14="http://schemas.microsoft.com/office/drawing/2010/main">
                <a:solidFill>
                  <a:srgbClr val="FFFFFF"/>
                </a:solidFill>
              </a14:hiddenFill>
            </a:ext>
          </a:extLst>
        </p:spPr>
      </p:pic>
      <p:pic>
        <p:nvPicPr>
          <p:cNvPr id="10250" name="Picture 10" descr="Июль 20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52459" y="1260063"/>
            <a:ext cx="38100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70452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Чехов - врач - Картинка 3681/4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763088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7739743" y="0"/>
            <a:ext cx="4354286" cy="2616101"/>
          </a:xfrm>
          <a:prstGeom prst="rect">
            <a:avLst/>
          </a:prstGeom>
          <a:solidFill>
            <a:schemeClr val="accent4">
              <a:lumMod val="40000"/>
              <a:lumOff val="60000"/>
            </a:schemeClr>
          </a:solidFill>
        </p:spPr>
        <p:txBody>
          <a:bodyPr wrap="square">
            <a:spAutoFit/>
          </a:bodyPr>
          <a:lstStyle/>
          <a:p>
            <a:pPr indent="446088" algn="r"/>
            <a:r>
              <a:rPr lang="ru-RU" sz="2800" dirty="0" smtClean="0">
                <a:solidFill>
                  <a:srgbClr val="000000"/>
                </a:solidFill>
                <a:effectLst/>
                <a:latin typeface="Times New Roman" panose="02020603050405020304" pitchFamily="18" charset="0"/>
                <a:ea typeface="Times New Roman" panose="02020603050405020304" pitchFamily="18" charset="0"/>
              </a:rPr>
              <a:t>Чехов — самый известный из врачей-писателей — одновременно писатель, врач, больной</a:t>
            </a:r>
            <a:endParaRPr lang="ru-RU" sz="2400" dirty="0" smtClean="0">
              <a:solidFill>
                <a:srgbClr val="000000"/>
              </a:solidFill>
              <a:effectLst/>
              <a:latin typeface="Times New Roman" panose="02020603050405020304" pitchFamily="18" charset="0"/>
              <a:ea typeface="Times New Roman" panose="02020603050405020304" pitchFamily="18" charset="0"/>
            </a:endParaRPr>
          </a:p>
          <a:p>
            <a:pPr algn="r"/>
            <a:r>
              <a:rPr lang="ru-RU" sz="2400" i="1" dirty="0">
                <a:latin typeface="Times New Roman" panose="02020603050405020304" pitchFamily="18" charset="0"/>
                <a:cs typeface="Times New Roman" panose="02020603050405020304" pitchFamily="18" charset="0"/>
              </a:rPr>
              <a:t>Т. Л. Щепкина-Куперник </a:t>
            </a:r>
            <a:endParaRPr lang="ru-RU" sz="2400" i="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Прямоугольник 2"/>
          <p:cNvSpPr/>
          <p:nvPr/>
        </p:nvSpPr>
        <p:spPr>
          <a:xfrm>
            <a:off x="7739743" y="2703016"/>
            <a:ext cx="4354286" cy="4154984"/>
          </a:xfrm>
          <a:prstGeom prst="rect">
            <a:avLst/>
          </a:prstGeom>
          <a:solidFill>
            <a:schemeClr val="accent2">
              <a:lumMod val="20000"/>
              <a:lumOff val="80000"/>
            </a:schemeClr>
          </a:solidFill>
        </p:spPr>
        <p:txBody>
          <a:bodyPr wrap="square">
            <a:spAutoFit/>
          </a:bodyPr>
          <a:lstStyle/>
          <a:p>
            <a:pPr indent="446088"/>
            <a:r>
              <a:rPr lang="ru-RU" sz="2400" dirty="0" smtClean="0">
                <a:effectLst/>
                <a:latin typeface="Times New Roman" panose="02020603050405020304" pitchFamily="18" charset="0"/>
                <a:ea typeface="Calibri" panose="020F0502020204030204" pitchFamily="34" charset="0"/>
              </a:rPr>
              <a:t>«Занятия медицинскими науками имели серьезное влияние на мою литературную деятельность, они значительно раздвинули область моих наблюдений, обогатили меня знаниями, истинную цену которых для меня, как писателя, может понять только тот, кто сам врач...»</a:t>
            </a:r>
          </a:p>
          <a:p>
            <a:pPr algn="r"/>
            <a:r>
              <a:rPr lang="ru-RU" sz="2400" i="1" dirty="0" smtClean="0">
                <a:latin typeface="Times New Roman" panose="02020603050405020304" pitchFamily="18" charset="0"/>
              </a:rPr>
              <a:t>А.П. Чехов</a:t>
            </a:r>
            <a:endParaRPr lang="ru-RU" sz="2400" dirty="0"/>
          </a:p>
        </p:txBody>
      </p:sp>
    </p:spTree>
    <p:extLst>
      <p:ext uri="{BB962C8B-B14F-4D97-AF65-F5344CB8AC3E}">
        <p14:creationId xmlns:p14="http://schemas.microsoft.com/office/powerpoint/2010/main" val="17461326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Аудиокниги - купить и скачать аудиокниги. . Бесплатно слушать онлайн фрагмент"/>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3243943" cy="3581401"/>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вписанный углы презентация"/>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581401"/>
            <a:ext cx="3243942" cy="3276599"/>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3396342" y="0"/>
            <a:ext cx="8599715" cy="2031325"/>
          </a:xfrm>
          <a:prstGeom prst="rect">
            <a:avLst/>
          </a:prstGeom>
          <a:solidFill>
            <a:schemeClr val="accent2">
              <a:lumMod val="20000"/>
              <a:lumOff val="80000"/>
            </a:schemeClr>
          </a:solidFill>
        </p:spPr>
        <p:txBody>
          <a:bodyPr wrap="square">
            <a:spAutoFit/>
          </a:bodyPr>
          <a:lstStyle/>
          <a:p>
            <a:pPr indent="450215" algn="just">
              <a:lnSpc>
                <a:spcPct val="150000"/>
              </a:lnSpc>
              <a:spcAft>
                <a:spcPts val="0"/>
              </a:spcAft>
            </a:pPr>
            <a:r>
              <a:rPr lang="ru-RU" sz="2800" dirty="0" smtClean="0">
                <a:effectLst/>
                <a:latin typeface="Times New Roman" panose="02020603050405020304" pitchFamily="18" charset="0"/>
                <a:ea typeface="Calibri" panose="020F0502020204030204" pitchFamily="34" charset="0"/>
                <a:cs typeface="Times New Roman" panose="02020603050405020304" pitchFamily="18" charset="0"/>
              </a:rPr>
              <a:t>Медицина и литература— две страсти Чехова, он не отказался от медицины ради литературы, он взял ее в литературу.</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Прямоугольник 2"/>
          <p:cNvSpPr/>
          <p:nvPr/>
        </p:nvSpPr>
        <p:spPr>
          <a:xfrm>
            <a:off x="3396341" y="2256740"/>
            <a:ext cx="8599715" cy="4601260"/>
          </a:xfrm>
          <a:prstGeom prst="rect">
            <a:avLst/>
          </a:prstGeom>
          <a:solidFill>
            <a:schemeClr val="accent4">
              <a:lumMod val="20000"/>
              <a:lumOff val="80000"/>
            </a:schemeClr>
          </a:solidFill>
        </p:spPr>
        <p:txBody>
          <a:bodyPr wrap="square">
            <a:spAutoFit/>
          </a:bodyPr>
          <a:lstStyle/>
          <a:p>
            <a:pPr indent="450215" algn="just">
              <a:lnSpc>
                <a:spcPct val="150000"/>
              </a:lnSpc>
              <a:spcAft>
                <a:spcPts val="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Чеховские отрицательные образы врачей - это типы городских врачей, это порождение нездоровой и пошлой среды чиновничества и мелкой буржуазии, это результат развращавшего врачей влияния стихии «частной практики» с неизбежной при ней погоне врачей за гонорарами, конкуренцией среди них, склоками и интригами между ними.</a:t>
            </a:r>
          </a:p>
          <a:p>
            <a:pPr indent="446088" algn="just">
              <a:lnSpc>
                <a:spcPct val="150000"/>
              </a:lnSpc>
              <a:spcBef>
                <a:spcPts val="600"/>
              </a:spcBef>
              <a:spcAft>
                <a:spcPts val="600"/>
              </a:spcAft>
            </a:pPr>
            <a:r>
              <a:rPr lang="ru-RU" sz="2400" dirty="0" smtClean="0">
                <a:effectLst/>
                <a:latin typeface="Times New Roman" panose="02020603050405020304" pitchFamily="18" charset="0"/>
                <a:ea typeface="Calibri" panose="020F0502020204030204" pitchFamily="34" charset="0"/>
                <a:cs typeface="Times New Roman" panose="02020603050405020304" pitchFamily="18" charset="0"/>
              </a:rPr>
              <a:t>Чехов клеймил равнодушие таких врачей к человеку и его страданиям.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159975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754086" y="0"/>
            <a:ext cx="6096000" cy="1051570"/>
          </a:xfrm>
          <a:prstGeom prst="rect">
            <a:avLst/>
          </a:prstGeom>
        </p:spPr>
        <p:txBody>
          <a:bodyPr>
            <a:spAutoFit/>
          </a:bodyPr>
          <a:lstStyle/>
          <a:p>
            <a:pPr algn="ctr">
              <a:lnSpc>
                <a:spcPct val="150000"/>
              </a:lnSpc>
              <a:spcAft>
                <a:spcPts val="1000"/>
              </a:spcAft>
              <a:tabLst>
                <a:tab pos="2019300" algn="l"/>
                <a:tab pos="2879725" algn="ctr"/>
              </a:tabLst>
            </a:pP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АНКЕТА</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50000"/>
              </a:lnSpc>
              <a:spcAft>
                <a:spcPts val="1000"/>
              </a:spcAft>
              <a:tabLst>
                <a:tab pos="2019300" algn="l"/>
                <a:tab pos="2879725" algn="ctr"/>
              </a:tabLst>
            </a:pP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«ЧТО Я ЗНАЮ ОБ А.П. ЧЕХОВЕ</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3579765799"/>
              </p:ext>
            </p:extLst>
          </p:nvPr>
        </p:nvGraphicFramePr>
        <p:xfrm>
          <a:off x="174172" y="1019512"/>
          <a:ext cx="11767456" cy="5930218"/>
        </p:xfrm>
        <a:graphic>
          <a:graphicData uri="http://schemas.openxmlformats.org/drawingml/2006/table">
            <a:tbl>
              <a:tblPr firstRow="1" firstCol="1" bandRow="1">
                <a:tableStyleId>{5C22544A-7EE6-4342-B048-85BDC9FD1C3A}</a:tableStyleId>
              </a:tblPr>
              <a:tblGrid>
                <a:gridCol w="1049150"/>
                <a:gridCol w="6272091"/>
                <a:gridCol w="4446215"/>
              </a:tblGrid>
              <a:tr h="439975">
                <a:tc>
                  <a:txBody>
                    <a:bodyPr/>
                    <a:lstStyle/>
                    <a:p>
                      <a:pPr algn="just">
                        <a:lnSpc>
                          <a:spcPct val="150000"/>
                        </a:lnSpc>
                        <a:spcAft>
                          <a:spcPts val="0"/>
                        </a:spcAft>
                      </a:pPr>
                      <a:r>
                        <a:rPr lang="ru-RU" sz="2400" dirty="0">
                          <a:effectLst/>
                          <a:latin typeface="Times New Roman" panose="02020603050405020304" pitchFamily="18" charset="0"/>
                          <a:cs typeface="Times New Roman" panose="02020603050405020304" pitchFamily="18" charset="0"/>
                        </a:rPr>
                        <a:t>№</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68580" algn="just">
                        <a:lnSpc>
                          <a:spcPct val="150000"/>
                        </a:lnSpc>
                        <a:spcAft>
                          <a:spcPts val="0"/>
                        </a:spcAft>
                      </a:pPr>
                      <a:r>
                        <a:rPr lang="ru-RU" sz="2400" dirty="0" smtClean="0">
                          <a:effectLst/>
                          <a:latin typeface="Times New Roman" panose="02020603050405020304" pitchFamily="18" charset="0"/>
                          <a:cs typeface="Times New Roman" panose="02020603050405020304" pitchFamily="18" charset="0"/>
                        </a:rPr>
                        <a:t>ВОПРОСЫ</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ru-RU" sz="2400" dirty="0" smtClean="0">
                          <a:effectLst/>
                          <a:latin typeface="Times New Roman" panose="02020603050405020304" pitchFamily="18" charset="0"/>
                          <a:cs typeface="Times New Roman" panose="02020603050405020304" pitchFamily="18" charset="0"/>
                        </a:rPr>
                        <a:t>ОТВЕТЫ</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53228">
                <a:tc>
                  <a:txBody>
                    <a:bodyPr/>
                    <a:lstStyle/>
                    <a:p>
                      <a:pPr algn="just">
                        <a:lnSpc>
                          <a:spcPct val="150000"/>
                        </a:lnSpc>
                        <a:spcAft>
                          <a:spcPts val="0"/>
                        </a:spcAft>
                      </a:pPr>
                      <a:r>
                        <a:rPr lang="ru-RU" sz="2400">
                          <a:effectLst/>
                          <a:latin typeface="Times New Roman" panose="02020603050405020304" pitchFamily="18" charset="0"/>
                          <a:cs typeface="Times New Roman" panose="02020603050405020304" pitchFamily="18" charset="0"/>
                        </a:rPr>
                        <a:t>1</a:t>
                      </a:r>
                      <a:endParaRPr lang="ru-RU"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ru-RU" sz="2400" dirty="0">
                          <a:effectLst/>
                          <a:latin typeface="Times New Roman" panose="02020603050405020304" pitchFamily="18" charset="0"/>
                          <a:cs typeface="Times New Roman" panose="02020603050405020304" pitchFamily="18" charset="0"/>
                        </a:rPr>
                        <a:t>Читаете ли Вы книги А.П. Чехова?</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ru-RU" sz="2400">
                          <a:effectLst/>
                          <a:latin typeface="Times New Roman" panose="02020603050405020304" pitchFamily="18" charset="0"/>
                          <a:cs typeface="Times New Roman" panose="02020603050405020304" pitchFamily="18" charset="0"/>
                        </a:rPr>
                        <a:t>Да               Нет</a:t>
                      </a:r>
                      <a:endParaRPr lang="ru-RU"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1066928">
                <a:tc>
                  <a:txBody>
                    <a:bodyPr/>
                    <a:lstStyle/>
                    <a:p>
                      <a:pPr algn="just">
                        <a:lnSpc>
                          <a:spcPct val="150000"/>
                        </a:lnSpc>
                        <a:spcAft>
                          <a:spcPts val="0"/>
                        </a:spcAft>
                      </a:pPr>
                      <a:r>
                        <a:rPr lang="ru-RU" sz="2400">
                          <a:effectLst/>
                          <a:latin typeface="Times New Roman" panose="02020603050405020304" pitchFamily="18" charset="0"/>
                          <a:cs typeface="Times New Roman" panose="02020603050405020304" pitchFamily="18" charset="0"/>
                        </a:rPr>
                        <a:t>2</a:t>
                      </a:r>
                      <a:endParaRPr lang="ru-RU"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ru-RU" sz="2400" dirty="0">
                          <a:effectLst/>
                          <a:latin typeface="Times New Roman" panose="02020603050405020304" pitchFamily="18" charset="0"/>
                          <a:cs typeface="Times New Roman" panose="02020603050405020304" pitchFamily="18" charset="0"/>
                        </a:rPr>
                        <a:t>Известна ли Вам биография писателя А.П. Чехова?</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ru-RU" sz="2400" dirty="0">
                          <a:effectLst/>
                          <a:latin typeface="Times New Roman" panose="02020603050405020304" pitchFamily="18" charset="0"/>
                          <a:cs typeface="Times New Roman" panose="02020603050405020304" pitchFamily="18" charset="0"/>
                        </a:rPr>
                        <a:t>Да          Нет      Частично</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1145213">
                <a:tc>
                  <a:txBody>
                    <a:bodyPr/>
                    <a:lstStyle/>
                    <a:p>
                      <a:pPr algn="just">
                        <a:lnSpc>
                          <a:spcPct val="150000"/>
                        </a:lnSpc>
                        <a:spcAft>
                          <a:spcPts val="0"/>
                        </a:spcAft>
                      </a:pPr>
                      <a:r>
                        <a:rPr lang="ru-RU" sz="2400">
                          <a:effectLst/>
                          <a:latin typeface="Times New Roman" panose="02020603050405020304" pitchFamily="18" charset="0"/>
                          <a:cs typeface="Times New Roman" panose="02020603050405020304" pitchFamily="18" charset="0"/>
                        </a:rPr>
                        <a:t>3</a:t>
                      </a:r>
                      <a:endParaRPr lang="ru-RU"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ru-RU" sz="2400">
                          <a:effectLst/>
                          <a:latin typeface="Times New Roman" panose="02020603050405020304" pitchFamily="18" charset="0"/>
                          <a:cs typeface="Times New Roman" panose="02020603050405020304" pitchFamily="18" charset="0"/>
                        </a:rPr>
                        <a:t>А слышали ли Вы, что А.П. Чехов по профессии врач? </a:t>
                      </a:r>
                      <a:endParaRPr lang="ru-RU"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ru-RU" sz="2400" dirty="0">
                          <a:effectLst/>
                          <a:latin typeface="Times New Roman" panose="02020603050405020304" pitchFamily="18" charset="0"/>
                          <a:cs typeface="Times New Roman" panose="02020603050405020304" pitchFamily="18" charset="0"/>
                        </a:rPr>
                        <a:t>Да               Нет</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1126027">
                <a:tc>
                  <a:txBody>
                    <a:bodyPr/>
                    <a:lstStyle/>
                    <a:p>
                      <a:pPr algn="just">
                        <a:lnSpc>
                          <a:spcPct val="150000"/>
                        </a:lnSpc>
                        <a:spcAft>
                          <a:spcPts val="0"/>
                        </a:spcAft>
                      </a:pPr>
                      <a:r>
                        <a:rPr lang="ru-RU" sz="2400">
                          <a:effectLst/>
                          <a:latin typeface="Times New Roman" panose="02020603050405020304" pitchFamily="18" charset="0"/>
                          <a:cs typeface="Times New Roman" panose="02020603050405020304" pitchFamily="18" charset="0"/>
                        </a:rPr>
                        <a:t>4</a:t>
                      </a:r>
                      <a:endParaRPr lang="ru-RU"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ru-RU" sz="2400" dirty="0">
                          <a:effectLst/>
                          <a:latin typeface="Times New Roman" panose="02020603050405020304" pitchFamily="18" charset="0"/>
                          <a:cs typeface="Times New Roman" panose="02020603050405020304" pitchFamily="18" charset="0"/>
                        </a:rPr>
                        <a:t>Знаете ли Вы, что А.П. Чехов жил и работал на Сахалине?</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ru-RU" sz="2400" dirty="0">
                          <a:effectLst/>
                          <a:latin typeface="Times New Roman" panose="02020603050405020304" pitchFamily="18" charset="0"/>
                          <a:cs typeface="Times New Roman" panose="02020603050405020304" pitchFamily="18" charset="0"/>
                        </a:rPr>
                        <a:t>Знаю           Не знаю</a:t>
                      </a:r>
                    </a:p>
                    <a:p>
                      <a:pPr algn="just">
                        <a:lnSpc>
                          <a:spcPct val="150000"/>
                        </a:lnSpc>
                        <a:spcAft>
                          <a:spcPts val="0"/>
                        </a:spcAft>
                      </a:pPr>
                      <a:r>
                        <a:rPr lang="ru-RU" sz="2400" dirty="0">
                          <a:effectLst/>
                          <a:latin typeface="Times New Roman" panose="02020603050405020304" pitchFamily="18" charset="0"/>
                          <a:cs typeface="Times New Roman" panose="02020603050405020304" pitchFamily="18" charset="0"/>
                        </a:rPr>
                        <a:t> </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1459830">
                <a:tc>
                  <a:txBody>
                    <a:bodyPr/>
                    <a:lstStyle/>
                    <a:p>
                      <a:pPr algn="just">
                        <a:lnSpc>
                          <a:spcPct val="150000"/>
                        </a:lnSpc>
                        <a:spcAft>
                          <a:spcPts val="0"/>
                        </a:spcAft>
                      </a:pPr>
                      <a:r>
                        <a:rPr lang="ru-RU" sz="2400">
                          <a:effectLst/>
                          <a:latin typeface="Times New Roman" panose="02020603050405020304" pitchFamily="18" charset="0"/>
                          <a:cs typeface="Times New Roman" panose="02020603050405020304" pitchFamily="18" charset="0"/>
                        </a:rPr>
                        <a:t>5</a:t>
                      </a:r>
                      <a:endParaRPr lang="ru-RU"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ru-RU" sz="2400">
                          <a:effectLst/>
                          <a:latin typeface="Times New Roman" panose="02020603050405020304" pitchFamily="18" charset="0"/>
                          <a:cs typeface="Times New Roman" panose="02020603050405020304" pitchFamily="18" charset="0"/>
                        </a:rPr>
                        <a:t>Хотите ли Вы узнать, кто был на самом деле Чехов: писатель или врач?</a:t>
                      </a:r>
                      <a:endParaRPr lang="ru-RU"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ru-RU" sz="2400" dirty="0">
                          <a:effectLst/>
                          <a:latin typeface="Times New Roman" panose="02020603050405020304" pitchFamily="18" charset="0"/>
                          <a:cs typeface="Times New Roman" panose="02020603050405020304" pitchFamily="18" charset="0"/>
                        </a:rPr>
                        <a:t>Да               Нет</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8372222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06286" y="170628"/>
            <a:ext cx="3922228" cy="507831"/>
          </a:xfrm>
          <a:prstGeom prst="rect">
            <a:avLst/>
          </a:prstGeom>
        </p:spPr>
        <p:txBody>
          <a:bodyPr wrap="none">
            <a:spAutoFit/>
          </a:bodyPr>
          <a:lstStyle/>
          <a:p>
            <a:pPr algn="ctr">
              <a:lnSpc>
                <a:spcPct val="150000"/>
              </a:lnSpc>
              <a:spcAft>
                <a:spcPts val="0"/>
              </a:spcAft>
            </a:pPr>
            <a:r>
              <a:rPr lang="ru-RU" b="1" dirty="0" smtClean="0">
                <a:effectLst/>
                <a:latin typeface="Times New Roman" panose="02020603050405020304" pitchFamily="18" charset="0"/>
                <a:ea typeface="Calibri" panose="020F0502020204030204" pitchFamily="34" charset="0"/>
                <a:cs typeface="Times New Roman" panose="02020603050405020304" pitchFamily="18" charset="0"/>
              </a:rPr>
              <a:t>РЕЗУЛЬТАТЫ АНКЕТИРОВАНИЯ</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p:cNvSpPr>
            <a:spLocks noChangeArrowheads="1"/>
          </p:cNvSpPr>
          <p:nvPr/>
        </p:nvSpPr>
        <p:spPr bwMode="auto">
          <a:xfrm>
            <a:off x="924960" y="678458"/>
            <a:ext cx="1263919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graphicFrame>
        <p:nvGraphicFramePr>
          <p:cNvPr id="4" name="Объект 3"/>
          <p:cNvGraphicFramePr>
            <a:graphicFrameLocks noChangeAspect="1"/>
          </p:cNvGraphicFramePr>
          <p:nvPr>
            <p:extLst>
              <p:ext uri="{D42A27DB-BD31-4B8C-83A1-F6EECF244321}">
                <p14:modId xmlns:p14="http://schemas.microsoft.com/office/powerpoint/2010/main" val="1315277876"/>
              </p:ext>
            </p:extLst>
          </p:nvPr>
        </p:nvGraphicFramePr>
        <p:xfrm>
          <a:off x="413786" y="654169"/>
          <a:ext cx="4003675" cy="2589212"/>
        </p:xfrm>
        <a:graphic>
          <a:graphicData uri="http://schemas.openxmlformats.org/presentationml/2006/ole">
            <mc:AlternateContent xmlns:mc="http://schemas.openxmlformats.org/markup-compatibility/2006">
              <mc:Choice xmlns:v="urn:schemas-microsoft-com:vml" Requires="v">
                <p:oleObj spid="_x0000_s9245" name="Лист" r:id="rId4" imgW="5153138" imgH="2495390" progId="Excel.Sheet.12">
                  <p:embed/>
                </p:oleObj>
              </mc:Choice>
              <mc:Fallback>
                <p:oleObj name="Лист" r:id="rId4" imgW="5153138" imgH="2495390" progId="Excel.Sheet.12">
                  <p:embed/>
                  <p:pic>
                    <p:nvPicPr>
                      <p:cNvPr id="0" name="Picture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3786" y="654169"/>
                        <a:ext cx="4003675" cy="25892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tangle 4"/>
          <p:cNvSpPr>
            <a:spLocks noChangeArrowheads="1"/>
          </p:cNvSpPr>
          <p:nvPr/>
        </p:nvSpPr>
        <p:spPr bwMode="auto">
          <a:xfrm>
            <a:off x="5117410" y="724176"/>
            <a:ext cx="1096889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graphicFrame>
        <p:nvGraphicFramePr>
          <p:cNvPr id="6" name="Объект 5"/>
          <p:cNvGraphicFramePr>
            <a:graphicFrameLocks noChangeAspect="1"/>
          </p:cNvGraphicFramePr>
          <p:nvPr>
            <p:extLst>
              <p:ext uri="{D42A27DB-BD31-4B8C-83A1-F6EECF244321}">
                <p14:modId xmlns:p14="http://schemas.microsoft.com/office/powerpoint/2010/main" val="2527528177"/>
              </p:ext>
            </p:extLst>
          </p:nvPr>
        </p:nvGraphicFramePr>
        <p:xfrm>
          <a:off x="4524235" y="654169"/>
          <a:ext cx="4004228" cy="2543130"/>
        </p:xfrm>
        <a:graphic>
          <a:graphicData uri="http://schemas.openxmlformats.org/presentationml/2006/ole">
            <mc:AlternateContent xmlns:mc="http://schemas.openxmlformats.org/markup-compatibility/2006">
              <mc:Choice xmlns:v="urn:schemas-microsoft-com:vml" Requires="v">
                <p:oleObj spid="_x0000_s9246" name="Лист" r:id="rId7" imgW="5153138" imgH="2705020" progId="Excel.Sheet.12">
                  <p:embed/>
                </p:oleObj>
              </mc:Choice>
              <mc:Fallback>
                <p:oleObj name="Лист" r:id="rId7" imgW="5153138" imgH="2705020" progId="Excel.Sheet.12">
                  <p:embed/>
                  <p:pic>
                    <p:nvPicPr>
                      <p:cNvPr id="0" name="Picture 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24235" y="654169"/>
                        <a:ext cx="4004228" cy="254313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6"/>
          <p:cNvSpPr>
            <a:spLocks noChangeArrowheads="1"/>
          </p:cNvSpPr>
          <p:nvPr/>
        </p:nvSpPr>
        <p:spPr bwMode="auto">
          <a:xfrm>
            <a:off x="960805" y="3568390"/>
            <a:ext cx="1665419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graphicFrame>
        <p:nvGraphicFramePr>
          <p:cNvPr id="8" name="Объект 7"/>
          <p:cNvGraphicFramePr>
            <a:graphicFrameLocks noChangeAspect="1"/>
          </p:cNvGraphicFramePr>
          <p:nvPr>
            <p:extLst>
              <p:ext uri="{D42A27DB-BD31-4B8C-83A1-F6EECF244321}">
                <p14:modId xmlns:p14="http://schemas.microsoft.com/office/powerpoint/2010/main" val="4179111567"/>
              </p:ext>
            </p:extLst>
          </p:nvPr>
        </p:nvGraphicFramePr>
        <p:xfrm>
          <a:off x="413786" y="3568390"/>
          <a:ext cx="3924039" cy="2607394"/>
        </p:xfrm>
        <a:graphic>
          <a:graphicData uri="http://schemas.openxmlformats.org/presentationml/2006/ole">
            <mc:AlternateContent xmlns:mc="http://schemas.openxmlformats.org/markup-compatibility/2006">
              <mc:Choice xmlns:v="urn:schemas-microsoft-com:vml" Requires="v">
                <p:oleObj spid="_x0000_s9247" name="Лист" r:id="rId10" imgW="5153138" imgH="2705020" progId="Excel.Sheet.12">
                  <p:embed/>
                </p:oleObj>
              </mc:Choice>
              <mc:Fallback>
                <p:oleObj name="Лист" r:id="rId10" imgW="5153138" imgH="2705020" progId="Excel.Sheet.12">
                  <p:embed/>
                  <p:pic>
                    <p:nvPicPr>
                      <p:cNvPr id="0" name="Picture 1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3786" y="3568390"/>
                        <a:ext cx="3924039" cy="260739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angle 8"/>
          <p:cNvSpPr>
            <a:spLocks noChangeArrowheads="1"/>
          </p:cNvSpPr>
          <p:nvPr/>
        </p:nvSpPr>
        <p:spPr bwMode="auto">
          <a:xfrm>
            <a:off x="4524234" y="3581956"/>
            <a:ext cx="16804629"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graphicFrame>
        <p:nvGraphicFramePr>
          <p:cNvPr id="10" name="Объект 9"/>
          <p:cNvGraphicFramePr>
            <a:graphicFrameLocks noChangeAspect="1"/>
          </p:cNvGraphicFramePr>
          <p:nvPr>
            <p:extLst>
              <p:ext uri="{D42A27DB-BD31-4B8C-83A1-F6EECF244321}">
                <p14:modId xmlns:p14="http://schemas.microsoft.com/office/powerpoint/2010/main" val="4264564888"/>
              </p:ext>
            </p:extLst>
          </p:nvPr>
        </p:nvGraphicFramePr>
        <p:xfrm>
          <a:off x="4524235" y="3511944"/>
          <a:ext cx="4004228" cy="2663840"/>
        </p:xfrm>
        <a:graphic>
          <a:graphicData uri="http://schemas.openxmlformats.org/presentationml/2006/ole">
            <mc:AlternateContent xmlns:mc="http://schemas.openxmlformats.org/markup-compatibility/2006">
              <mc:Choice xmlns:v="urn:schemas-microsoft-com:vml" Requires="v">
                <p:oleObj spid="_x0000_s9248" name="Лист" r:id="rId13" imgW="5153138" imgH="2705020" progId="Excel.Sheet.12">
                  <p:embed/>
                </p:oleObj>
              </mc:Choice>
              <mc:Fallback>
                <p:oleObj name="Лист" r:id="rId13" imgW="5153138" imgH="2705020" progId="Excel.Sheet.12">
                  <p:embed/>
                  <p:pic>
                    <p:nvPicPr>
                      <p:cNvPr id="0" name="Picture 2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524235" y="3511944"/>
                        <a:ext cx="4004228" cy="26638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Диаграмма 10"/>
          <p:cNvGraphicFramePr/>
          <p:nvPr/>
        </p:nvGraphicFramePr>
        <p:xfrm>
          <a:off x="8578191" y="1638794"/>
          <a:ext cx="3467100" cy="3229223"/>
        </p:xfrm>
        <a:graphic>
          <a:graphicData uri="http://schemas.openxmlformats.org/drawingml/2006/chart">
            <c:chart xmlns:c="http://schemas.openxmlformats.org/drawingml/2006/chart" xmlns:r="http://schemas.openxmlformats.org/officeDocument/2006/relationships" r:id="rId15"/>
          </a:graphicData>
        </a:graphic>
      </p:graphicFrame>
    </p:spTree>
    <p:extLst>
      <p:ext uri="{BB962C8B-B14F-4D97-AF65-F5344CB8AC3E}">
        <p14:creationId xmlns:p14="http://schemas.microsoft.com/office/powerpoint/2010/main" val="3742347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89857" y="2062799"/>
            <a:ext cx="11397343" cy="4702826"/>
          </a:xfrm>
          <a:prstGeom prst="rect">
            <a:avLst/>
          </a:prstGeom>
          <a:solidFill>
            <a:schemeClr val="accent4">
              <a:lumMod val="20000"/>
              <a:lumOff val="80000"/>
            </a:schemeClr>
          </a:solidFill>
        </p:spPr>
        <p:txBody>
          <a:bodyPr wrap="square">
            <a:spAutoFit/>
          </a:bodyPr>
          <a:lstStyle/>
          <a:p>
            <a:pPr algn="ctr">
              <a:lnSpc>
                <a:spcPct val="115000"/>
              </a:lnSpc>
              <a:spcBef>
                <a:spcPts val="600"/>
              </a:spcBef>
              <a:spcAft>
                <a:spcPts val="600"/>
              </a:spcAft>
            </a:pPr>
            <a:r>
              <a:rPr lang="ru-RU" sz="2400" b="1" dirty="0" smtClean="0">
                <a:effectLst/>
                <a:latin typeface="Times New Roman" panose="02020603050405020304" pitchFamily="18" charset="0"/>
                <a:ea typeface="Times New Roman" panose="02020603050405020304" pitchFamily="18" charset="0"/>
                <a:cs typeface="Times New Roman" panose="02020603050405020304" pitchFamily="18" charset="0"/>
              </a:rPr>
              <a:t>Классный час по теме: «Писателю А.П. Чехову – 155 лет»</a:t>
            </a:r>
          </a:p>
          <a:p>
            <a:pPr indent="450000">
              <a:lnSpc>
                <a:spcPct val="150000"/>
              </a:lnSpc>
              <a:spcBef>
                <a:spcPts val="600"/>
              </a:spcBef>
              <a:spcAft>
                <a:spcPts val="600"/>
              </a:spcAft>
            </a:pPr>
            <a:r>
              <a:rPr lang="ru-RU" sz="2400" b="1"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a:latin typeface="Times New Roman" panose="02020603050405020304" pitchFamily="18" charset="0"/>
                <a:cs typeface="Times New Roman" panose="02020603050405020304" pitchFamily="18" charset="0"/>
              </a:rPr>
              <a:t>Цель:</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познакомить </a:t>
            </a:r>
            <a:r>
              <a:rPr lang="ru-RU" sz="2400" dirty="0">
                <a:latin typeface="Times New Roman" panose="02020603050405020304" pitchFamily="18" charset="0"/>
                <a:cs typeface="Times New Roman" panose="02020603050405020304" pitchFamily="18" charset="0"/>
              </a:rPr>
              <a:t>учащихся с творчеством и биографией великого русского </a:t>
            </a:r>
            <a:r>
              <a:rPr lang="ru-RU" sz="2400" dirty="0" smtClean="0">
                <a:latin typeface="Times New Roman" panose="02020603050405020304" pitchFamily="18" charset="0"/>
                <a:cs typeface="Times New Roman" panose="02020603050405020304" pitchFamily="18" charset="0"/>
              </a:rPr>
              <a:t>писателя – </a:t>
            </a:r>
            <a:r>
              <a:rPr lang="ru-RU" sz="2400" dirty="0">
                <a:latin typeface="Times New Roman" panose="02020603050405020304" pitchFamily="18" charset="0"/>
                <a:cs typeface="Times New Roman" panose="02020603050405020304" pitchFamily="18" charset="0"/>
              </a:rPr>
              <a:t>А.П</a:t>
            </a:r>
            <a:r>
              <a:rPr lang="ru-RU" sz="2400" dirty="0" smtClean="0">
                <a:latin typeface="Times New Roman" panose="02020603050405020304" pitchFamily="18" charset="0"/>
                <a:cs typeface="Times New Roman" panose="02020603050405020304" pitchFamily="18" charset="0"/>
              </a:rPr>
              <a:t>. Чехова</a:t>
            </a:r>
            <a:r>
              <a:rPr lang="ru-RU" sz="2400" dirty="0">
                <a:latin typeface="Times New Roman" panose="02020603050405020304" pitchFamily="18" charset="0"/>
                <a:cs typeface="Times New Roman" panose="02020603050405020304" pitchFamily="18" charset="0"/>
              </a:rPr>
              <a:t>; </a:t>
            </a:r>
            <a:br>
              <a:rPr lang="ru-RU" sz="2400" dirty="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развивать </a:t>
            </a:r>
            <a:r>
              <a:rPr lang="ru-RU" sz="2400" dirty="0">
                <a:latin typeface="Times New Roman" panose="02020603050405020304" pitchFamily="18" charset="0"/>
                <a:cs typeface="Times New Roman" panose="02020603050405020304" pitchFamily="18" charset="0"/>
              </a:rPr>
              <a:t>творческие способности учащихся; </a:t>
            </a:r>
            <a:br>
              <a:rPr lang="ru-RU" sz="2400" dirty="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прививать </a:t>
            </a:r>
            <a:r>
              <a:rPr lang="ru-RU" sz="2400" dirty="0">
                <a:latin typeface="Times New Roman" panose="02020603050405020304" pitchFamily="18" charset="0"/>
                <a:cs typeface="Times New Roman" panose="02020603050405020304" pitchFamily="18" charset="0"/>
              </a:rPr>
              <a:t>любовь к своей малой родине и людям, прославившим </a:t>
            </a:r>
            <a:r>
              <a:rPr lang="ru-RU" sz="2400" dirty="0" smtClean="0">
                <a:latin typeface="Times New Roman" panose="02020603050405020304" pitchFamily="18" charset="0"/>
                <a:cs typeface="Times New Roman" panose="02020603050405020304" pitchFamily="18" charset="0"/>
              </a:rPr>
              <a:t>ее.</a:t>
            </a:r>
          </a:p>
          <a:p>
            <a:pPr indent="450000">
              <a:lnSpc>
                <a:spcPct val="150000"/>
              </a:lnSpc>
              <a:spcBef>
                <a:spcPts val="600"/>
              </a:spcBef>
              <a:spcAft>
                <a:spcPts val="600"/>
              </a:spcAft>
            </a:pPr>
            <a:r>
              <a:rPr lang="ru-RU" sz="2400" b="1" dirty="0">
                <a:latin typeface="Times New Roman" panose="02020603050405020304" pitchFamily="18" charset="0"/>
                <a:cs typeface="Times New Roman" panose="02020603050405020304" pitchFamily="18" charset="0"/>
              </a:rPr>
              <a:t>О</a:t>
            </a:r>
            <a:r>
              <a:rPr lang="ru-RU" sz="2400" b="1" dirty="0" smtClean="0">
                <a:latin typeface="Times New Roman" panose="02020603050405020304" pitchFamily="18" charset="0"/>
                <a:cs typeface="Times New Roman" panose="02020603050405020304" pitchFamily="18" charset="0"/>
              </a:rPr>
              <a:t>борудование</a:t>
            </a:r>
            <a:r>
              <a:rPr lang="ru-RU" sz="2400" b="1"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презентация, стенд, выставка книг.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Прямоугольник 2"/>
          <p:cNvSpPr/>
          <p:nvPr/>
        </p:nvSpPr>
        <p:spPr>
          <a:xfrm>
            <a:off x="587830" y="114257"/>
            <a:ext cx="11299370" cy="1578894"/>
          </a:xfrm>
          <a:prstGeom prst="rect">
            <a:avLst/>
          </a:prstGeom>
          <a:solidFill>
            <a:schemeClr val="accent2">
              <a:lumMod val="20000"/>
              <a:lumOff val="80000"/>
            </a:schemeClr>
          </a:solidFill>
        </p:spPr>
        <p:txBody>
          <a:bodyPr wrap="square">
            <a:spAutoFit/>
          </a:bodyPr>
          <a:lstStyle/>
          <a:p>
            <a:pPr algn="just">
              <a:lnSpc>
                <a:spcPct val="115000"/>
              </a:lnSpc>
              <a:spcAft>
                <a:spcPts val="0"/>
              </a:spcAft>
            </a:pPr>
            <a:r>
              <a:rPr lang="ru-RU" sz="28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Викторина для учащихся </a:t>
            </a:r>
            <a:r>
              <a:rPr lang="ru-RU"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ru-RU" sz="28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9</a:t>
            </a:r>
            <a:r>
              <a:rPr lang="ru-RU" sz="28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классов, посвящённая 155 – летию А.П. Чехова</a:t>
            </a:r>
          </a:p>
          <a:p>
            <a:pPr indent="446088" algn="just">
              <a:lnSpc>
                <a:spcPct val="115000"/>
              </a:lnSpc>
              <a:spcAft>
                <a:spcPts val="0"/>
              </a:spcAft>
            </a:pPr>
            <a:r>
              <a:rPr lang="ru-RU" sz="28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Цель: </a:t>
            </a:r>
            <a:r>
              <a:rPr lang="ru-RU" sz="2400" dirty="0">
                <a:latin typeface="Times New Roman" panose="02020603050405020304" pitchFamily="18" charset="0"/>
                <a:cs typeface="Times New Roman" panose="02020603050405020304" pitchFamily="18" charset="0"/>
              </a:rPr>
              <a:t>раскрыть глубину таланта гениального писателя </a:t>
            </a:r>
          </a:p>
        </p:txBody>
      </p:sp>
    </p:spTree>
    <p:extLst>
      <p:ext uri="{BB962C8B-B14F-4D97-AF65-F5344CB8AC3E}">
        <p14:creationId xmlns:p14="http://schemas.microsoft.com/office/powerpoint/2010/main" val="1414213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57567" y="26102"/>
            <a:ext cx="4716997" cy="769441"/>
          </a:xfrm>
          <a:prstGeom prst="rect">
            <a:avLst/>
          </a:prstGeom>
          <a:noFill/>
        </p:spPr>
        <p:txBody>
          <a:bodyPr wrap="none" lIns="91440" tIns="45720" rIns="91440" bIns="45720">
            <a:spAutoFit/>
          </a:bodyPr>
          <a:lstStyle/>
          <a:p>
            <a:pPr algn="ctr"/>
            <a:r>
              <a:rPr lang="ru-RU" sz="4400" b="0" cap="none" spc="0" dirty="0" smtClean="0">
                <a:ln w="0"/>
                <a:solidFill>
                  <a:schemeClr val="tx1"/>
                </a:solidFill>
                <a:effectLst>
                  <a:outerShdw blurRad="38100" dist="19050" dir="2700000" algn="tl" rotWithShape="0">
                    <a:schemeClr val="dk1">
                      <a:alpha val="40000"/>
                    </a:schemeClr>
                  </a:outerShdw>
                </a:effectLst>
              </a:rPr>
              <a:t>Результаты работы</a:t>
            </a:r>
            <a:endParaRPr lang="ru-RU" sz="4400" b="0" cap="none" spc="0" dirty="0">
              <a:ln w="0"/>
              <a:solidFill>
                <a:schemeClr val="tx1"/>
              </a:solidFill>
              <a:effectLst>
                <a:outerShdw blurRad="38100" dist="19050" dir="2700000" algn="tl" rotWithShape="0">
                  <a:schemeClr val="dk1">
                    <a:alpha val="40000"/>
                  </a:schemeClr>
                </a:outerShdw>
              </a:effectLst>
            </a:endParaRPr>
          </a:p>
        </p:txBody>
      </p:sp>
      <p:sp>
        <p:nvSpPr>
          <p:cNvPr id="3" name="Прямоугольник 2"/>
          <p:cNvSpPr/>
          <p:nvPr/>
        </p:nvSpPr>
        <p:spPr>
          <a:xfrm>
            <a:off x="86290" y="1394515"/>
            <a:ext cx="11499826" cy="461665"/>
          </a:xfrm>
          <a:prstGeom prst="rect">
            <a:avLst/>
          </a:prstGeom>
          <a:solidFill>
            <a:schemeClr val="accent4">
              <a:lumMod val="20000"/>
              <a:lumOff val="80000"/>
            </a:schemeClr>
          </a:solidFill>
        </p:spPr>
        <p:txBody>
          <a:bodyPr wrap="square">
            <a:spAutoFit/>
          </a:bodyPr>
          <a:lstStyle/>
          <a:p>
            <a:r>
              <a:rPr lang="ru-RU" sz="2400" dirty="0" smtClean="0">
                <a:latin typeface="Times New Roman" panose="02020603050405020304" pitchFamily="18" charset="0"/>
                <a:ea typeface="Calibri" panose="020F0502020204030204" pitchFamily="34" charset="0"/>
              </a:rPr>
              <a:t>Выяснили, что </a:t>
            </a:r>
            <a:r>
              <a:rPr lang="ru-RU" sz="2400" dirty="0" smtClean="0">
                <a:effectLst/>
                <a:latin typeface="Times New Roman" panose="02020603050405020304" pitchFamily="18" charset="0"/>
                <a:ea typeface="Calibri" panose="020F0502020204030204" pitchFamily="34" charset="0"/>
              </a:rPr>
              <a:t>Чехов-врач и Чехов-писатель не отделимы один от другого;</a:t>
            </a:r>
            <a:endParaRPr lang="ru-RU" sz="2400" dirty="0"/>
          </a:p>
        </p:txBody>
      </p:sp>
      <p:sp>
        <p:nvSpPr>
          <p:cNvPr id="4" name="Прямоугольник 3"/>
          <p:cNvSpPr/>
          <p:nvPr/>
        </p:nvSpPr>
        <p:spPr>
          <a:xfrm>
            <a:off x="86290" y="1958730"/>
            <a:ext cx="11499826" cy="830997"/>
          </a:xfrm>
          <a:prstGeom prst="rect">
            <a:avLst/>
          </a:prstGeom>
          <a:solidFill>
            <a:schemeClr val="accent2">
              <a:lumMod val="20000"/>
              <a:lumOff val="80000"/>
            </a:schemeClr>
          </a:solidFill>
        </p:spPr>
        <p:txBody>
          <a:bodyPr wrap="square">
            <a:spAutoFit/>
          </a:bodyPr>
          <a:lstStyle/>
          <a:p>
            <a:r>
              <a:rPr lang="ru-RU" sz="2400" dirty="0" smtClean="0">
                <a:effectLst/>
                <a:latin typeface="Times New Roman" panose="02020603050405020304" pitchFamily="18" charset="0"/>
                <a:ea typeface="Calibri" panose="020F0502020204030204" pitchFamily="34" charset="0"/>
              </a:rPr>
              <a:t>Доказали, что профессия врача помогала глубже и проникновенней понять, и изобразить в своих произведениях человека, свой народ;</a:t>
            </a:r>
            <a:endParaRPr lang="ru-RU" sz="2400" dirty="0"/>
          </a:p>
        </p:txBody>
      </p:sp>
      <p:sp>
        <p:nvSpPr>
          <p:cNvPr id="5" name="Прямоугольник 4"/>
          <p:cNvSpPr/>
          <p:nvPr/>
        </p:nvSpPr>
        <p:spPr>
          <a:xfrm>
            <a:off x="86290" y="795543"/>
            <a:ext cx="11499826" cy="461665"/>
          </a:xfrm>
          <a:prstGeom prst="rect">
            <a:avLst/>
          </a:prstGeom>
          <a:solidFill>
            <a:schemeClr val="accent2">
              <a:lumMod val="20000"/>
              <a:lumOff val="80000"/>
            </a:schemeClr>
          </a:solidFill>
        </p:spPr>
        <p:txBody>
          <a:bodyPr wrap="square">
            <a:spAutoFit/>
          </a:bodyPr>
          <a:lstStyle/>
          <a:p>
            <a:r>
              <a:rPr lang="ru-RU" sz="2400" dirty="0" smtClean="0">
                <a:effectLst/>
                <a:latin typeface="Times New Roman" panose="02020603050405020304" pitchFamily="18" charset="0"/>
                <a:ea typeface="Calibri" panose="020F0502020204030204" pitchFamily="34" charset="0"/>
              </a:rPr>
              <a:t>Описали жизненный путь А.П. Чехова;</a:t>
            </a:r>
            <a:endParaRPr lang="ru-RU" sz="2400" dirty="0"/>
          </a:p>
        </p:txBody>
      </p:sp>
      <p:sp>
        <p:nvSpPr>
          <p:cNvPr id="6" name="Прямоугольник 5"/>
          <p:cNvSpPr/>
          <p:nvPr/>
        </p:nvSpPr>
        <p:spPr>
          <a:xfrm>
            <a:off x="84562" y="2892277"/>
            <a:ext cx="11501555" cy="830997"/>
          </a:xfrm>
          <a:prstGeom prst="rect">
            <a:avLst/>
          </a:prstGeom>
          <a:solidFill>
            <a:schemeClr val="accent4">
              <a:lumMod val="20000"/>
              <a:lumOff val="80000"/>
            </a:schemeClr>
          </a:solidFill>
        </p:spPr>
        <p:txBody>
          <a:bodyPr wrap="square">
            <a:spAutoFit/>
          </a:bodyPr>
          <a:lstStyle/>
          <a:p>
            <a:r>
              <a:rPr lang="ru-RU" sz="2400" dirty="0" smtClean="0">
                <a:latin typeface="Times New Roman" panose="02020603050405020304" pitchFamily="18" charset="0"/>
                <a:ea typeface="Calibri" panose="020F0502020204030204" pitchFamily="34" charset="0"/>
              </a:rPr>
              <a:t>Узнали, что н</a:t>
            </a:r>
            <a:r>
              <a:rPr lang="ru-RU" sz="2400" dirty="0" smtClean="0">
                <a:effectLst/>
                <a:latin typeface="Times New Roman" panose="02020603050405020304" pitchFamily="18" charset="0"/>
                <a:ea typeface="Calibri" panose="020F0502020204030204" pitchFamily="34" charset="0"/>
              </a:rPr>
              <a:t>а Сахалин А.П. Чехов приехал по собственной воле, чтобы изучить каторгу;</a:t>
            </a:r>
            <a:endParaRPr lang="ru-RU" sz="2400" dirty="0"/>
          </a:p>
        </p:txBody>
      </p:sp>
      <p:sp>
        <p:nvSpPr>
          <p:cNvPr id="7" name="Прямоугольник 6"/>
          <p:cNvSpPr/>
          <p:nvPr/>
        </p:nvSpPr>
        <p:spPr>
          <a:xfrm>
            <a:off x="86290" y="3816943"/>
            <a:ext cx="11499826" cy="830997"/>
          </a:xfrm>
          <a:prstGeom prst="rect">
            <a:avLst/>
          </a:prstGeom>
          <a:solidFill>
            <a:schemeClr val="accent2">
              <a:lumMod val="20000"/>
              <a:lumOff val="80000"/>
            </a:schemeClr>
          </a:solidFill>
        </p:spPr>
        <p:txBody>
          <a:bodyPr wrap="square">
            <a:spAutoFit/>
          </a:bodyPr>
          <a:lstStyle/>
          <a:p>
            <a:r>
              <a:rPr lang="ru-RU" sz="2400" dirty="0" smtClean="0">
                <a:effectLst/>
                <a:latin typeface="Times New Roman" panose="02020603050405020304" pitchFamily="18" charset="0"/>
                <a:ea typeface="Calibri" panose="020F0502020204030204" pitchFamily="34" charset="0"/>
              </a:rPr>
              <a:t>Разработали викторину для учащихся </a:t>
            </a:r>
            <a:r>
              <a:rPr lang="ru-RU" sz="2400" dirty="0" smtClean="0">
                <a:effectLst/>
                <a:latin typeface="Times New Roman" panose="02020603050405020304" pitchFamily="18" charset="0"/>
                <a:ea typeface="Calibri" panose="020F0502020204030204" pitchFamily="34" charset="0"/>
              </a:rPr>
              <a:t>4- </a:t>
            </a:r>
            <a:r>
              <a:rPr lang="ru-RU" sz="2400" dirty="0" smtClean="0">
                <a:effectLst/>
                <a:latin typeface="Times New Roman" panose="02020603050405020304" pitchFamily="18" charset="0"/>
                <a:ea typeface="Calibri" panose="020F0502020204030204" pitchFamily="34" charset="0"/>
              </a:rPr>
              <a:t>9 классов, посвящённую 155 летнему юбилею писателя;</a:t>
            </a:r>
            <a:endParaRPr lang="ru-RU" sz="2400" dirty="0"/>
          </a:p>
        </p:txBody>
      </p:sp>
      <p:sp>
        <p:nvSpPr>
          <p:cNvPr id="8" name="Прямоугольник 7"/>
          <p:cNvSpPr/>
          <p:nvPr/>
        </p:nvSpPr>
        <p:spPr>
          <a:xfrm>
            <a:off x="84562" y="4741609"/>
            <a:ext cx="11501554" cy="830997"/>
          </a:xfrm>
          <a:prstGeom prst="rect">
            <a:avLst/>
          </a:prstGeom>
          <a:solidFill>
            <a:schemeClr val="accent4">
              <a:lumMod val="20000"/>
              <a:lumOff val="80000"/>
            </a:schemeClr>
          </a:solidFill>
        </p:spPr>
        <p:txBody>
          <a:bodyPr wrap="square">
            <a:spAutoFit/>
          </a:bodyPr>
          <a:lstStyle/>
          <a:p>
            <a:r>
              <a:rPr lang="ru-RU" sz="2400" dirty="0" smtClean="0">
                <a:effectLst/>
                <a:latin typeface="Times New Roman" panose="02020603050405020304" pitchFamily="18" charset="0"/>
                <a:ea typeface="Calibri" panose="020F0502020204030204" pitchFamily="34" charset="0"/>
              </a:rPr>
              <a:t>Для учащихся начальной школы подготовили классный час </a:t>
            </a:r>
            <a:r>
              <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«Писателю А.П. Чехову – 155 лет»</a:t>
            </a:r>
          </a:p>
        </p:txBody>
      </p:sp>
      <p:sp>
        <p:nvSpPr>
          <p:cNvPr id="9" name="Прямоугольник 8"/>
          <p:cNvSpPr/>
          <p:nvPr/>
        </p:nvSpPr>
        <p:spPr>
          <a:xfrm>
            <a:off x="84562" y="5666275"/>
            <a:ext cx="11501554" cy="1095685"/>
          </a:xfrm>
          <a:prstGeom prst="rect">
            <a:avLst/>
          </a:prstGeom>
          <a:solidFill>
            <a:schemeClr val="accent2">
              <a:lumMod val="20000"/>
              <a:lumOff val="80000"/>
            </a:schemeClr>
          </a:solidFill>
        </p:spPr>
        <p:txBody>
          <a:bodyPr wrap="square">
            <a:spAutoFit/>
          </a:bodyPr>
          <a:lstStyle/>
          <a:p>
            <a:pPr algn="just">
              <a:lnSpc>
                <a:spcPct val="115000"/>
              </a:lnSpc>
              <a:spcBef>
                <a:spcPts val="600"/>
              </a:spcBef>
              <a:spcAft>
                <a:spcPts val="600"/>
              </a:spcAft>
            </a:pPr>
            <a:r>
              <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Приняли участие в областном конкурсе творческих работ обучающихся, </a:t>
            </a:r>
          </a:p>
          <a:p>
            <a:pPr algn="just">
              <a:lnSpc>
                <a:spcPct val="115000"/>
              </a:lnSpc>
              <a:spcBef>
                <a:spcPts val="600"/>
              </a:spcBef>
              <a:spcAft>
                <a:spcPts val="600"/>
              </a:spcAft>
            </a:pPr>
            <a:r>
              <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посвящённый 155 летию А.П. Чехова. Заняли </a:t>
            </a:r>
            <a:r>
              <a:rPr lang="en-US"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III</a:t>
            </a:r>
            <a:r>
              <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 место.</a:t>
            </a:r>
          </a:p>
        </p:txBody>
      </p:sp>
    </p:spTree>
    <p:extLst>
      <p:ext uri="{BB962C8B-B14F-4D97-AF65-F5344CB8AC3E}">
        <p14:creationId xmlns:p14="http://schemas.microsoft.com/office/powerpoint/2010/main" val="26949819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1886" y="77021"/>
            <a:ext cx="11506200" cy="2277547"/>
          </a:xfrm>
          <a:prstGeom prst="rect">
            <a:avLst/>
          </a:prstGeom>
          <a:solidFill>
            <a:schemeClr val="accent2">
              <a:lumMod val="20000"/>
              <a:lumOff val="80000"/>
            </a:schemeClr>
          </a:solidFill>
        </p:spPr>
        <p:txBody>
          <a:bodyPr wrap="square">
            <a:spAutoFit/>
          </a:bodyPr>
          <a:lstStyle/>
          <a:p>
            <a:r>
              <a:rPr lang="ru-RU" sz="3600" b="1" i="1" dirty="0" smtClean="0">
                <a:latin typeface="Times New Roman" panose="02020603050405020304" pitchFamily="18" charset="0"/>
                <a:ea typeface="Calibri" panose="020F0502020204030204" pitchFamily="34" charset="0"/>
              </a:rPr>
              <a:t>Ц</a:t>
            </a:r>
            <a:r>
              <a:rPr lang="ru-RU" sz="3600" b="1" i="1" dirty="0" smtClean="0">
                <a:effectLst/>
                <a:latin typeface="Times New Roman" panose="02020603050405020304" pitchFamily="18" charset="0"/>
                <a:ea typeface="Calibri" panose="020F0502020204030204" pitchFamily="34" charset="0"/>
              </a:rPr>
              <a:t>ель</a:t>
            </a:r>
            <a:r>
              <a:rPr lang="ru-RU" sz="3600" b="1" dirty="0" smtClean="0">
                <a:effectLst/>
                <a:latin typeface="Times New Roman" panose="02020603050405020304" pitchFamily="18" charset="0"/>
                <a:ea typeface="Calibri" panose="020F0502020204030204" pitchFamily="34" charset="0"/>
              </a:rPr>
              <a:t>: </a:t>
            </a:r>
          </a:p>
          <a:p>
            <a:pPr>
              <a:lnSpc>
                <a:spcPct val="150000"/>
              </a:lnSpc>
              <a:spcBef>
                <a:spcPts val="1200"/>
              </a:spcBef>
              <a:spcAft>
                <a:spcPts val="1200"/>
              </a:spcAft>
            </a:pPr>
            <a:r>
              <a:rPr lang="ru-RU" sz="3200" dirty="0" smtClean="0">
                <a:effectLst/>
                <a:latin typeface="Times New Roman" panose="02020603050405020304" pitchFamily="18" charset="0"/>
                <a:ea typeface="Calibri" panose="020F0502020204030204" pitchFamily="34" charset="0"/>
              </a:rPr>
              <a:t>рассмотреть влияние врачебной деятельности А.П. Чехова на творчество</a:t>
            </a:r>
            <a:endParaRPr lang="ru-RU" sz="3200" dirty="0"/>
          </a:p>
        </p:txBody>
      </p:sp>
      <p:grpSp>
        <p:nvGrpSpPr>
          <p:cNvPr id="5" name="Группа 4"/>
          <p:cNvGrpSpPr/>
          <p:nvPr/>
        </p:nvGrpSpPr>
        <p:grpSpPr>
          <a:xfrm>
            <a:off x="391886" y="2823634"/>
            <a:ext cx="11430000" cy="3139320"/>
            <a:chOff x="391886" y="2823634"/>
            <a:chExt cx="9557657" cy="3139320"/>
          </a:xfrm>
        </p:grpSpPr>
        <p:sp>
          <p:nvSpPr>
            <p:cNvPr id="3" name="Прямоугольник 2"/>
            <p:cNvSpPr/>
            <p:nvPr/>
          </p:nvSpPr>
          <p:spPr>
            <a:xfrm>
              <a:off x="391886" y="2823634"/>
              <a:ext cx="1828578" cy="584775"/>
            </a:xfrm>
            <a:prstGeom prst="rect">
              <a:avLst/>
            </a:prstGeom>
            <a:solidFill>
              <a:schemeClr val="accent4">
                <a:lumMod val="20000"/>
                <a:lumOff val="80000"/>
              </a:schemeClr>
            </a:solidFill>
          </p:spPr>
          <p:txBody>
            <a:bodyPr wrap="none">
              <a:spAutoFit/>
            </a:bodyPr>
            <a:lstStyle/>
            <a:p>
              <a:pPr>
                <a:defRPr/>
              </a:pPr>
              <a:r>
                <a:rPr lang="ru-RU" sz="3200" b="1" i="1" dirty="0">
                  <a:latin typeface="Times New Roman" panose="02020603050405020304" pitchFamily="18" charset="0"/>
                  <a:ea typeface="Calibri" panose="020F0502020204030204" pitchFamily="34" charset="0"/>
                </a:rPr>
                <a:t>ЗАДАЧИ</a:t>
              </a:r>
            </a:p>
          </p:txBody>
        </p:sp>
        <p:sp>
          <p:nvSpPr>
            <p:cNvPr id="4" name="Прямоугольник 3"/>
            <p:cNvSpPr/>
            <p:nvPr/>
          </p:nvSpPr>
          <p:spPr>
            <a:xfrm>
              <a:off x="391886" y="3408409"/>
              <a:ext cx="9557657" cy="2554545"/>
            </a:xfrm>
            <a:prstGeom prst="rect">
              <a:avLst/>
            </a:prstGeom>
            <a:solidFill>
              <a:schemeClr val="accent4">
                <a:lumMod val="20000"/>
                <a:lumOff val="80000"/>
              </a:schemeClr>
            </a:solidFill>
          </p:spPr>
          <p:txBody>
            <a:bodyPr wrap="square">
              <a:spAutoFit/>
            </a:bodyPr>
            <a:lstStyle/>
            <a:p>
              <a:r>
                <a:rPr lang="ru-RU" sz="3200" dirty="0">
                  <a:solidFill>
                    <a:schemeClr val="dk1"/>
                  </a:solidFill>
                </a:rPr>
                <a:t>1. Изучить литературу по данной теме;</a:t>
              </a:r>
            </a:p>
            <a:p>
              <a:r>
                <a:rPr lang="ru-RU" sz="3200" dirty="0">
                  <a:solidFill>
                    <a:schemeClr val="dk1"/>
                  </a:solidFill>
                </a:rPr>
                <a:t>2. Проанализировать роль медицины и литературы в жизни Чехова;</a:t>
              </a:r>
            </a:p>
            <a:p>
              <a:r>
                <a:rPr lang="ru-RU" sz="3200" dirty="0">
                  <a:solidFill>
                    <a:schemeClr val="dk1"/>
                  </a:solidFill>
                </a:rPr>
                <a:t>3. Провести анкетирование среди одноклассников;</a:t>
              </a:r>
            </a:p>
            <a:p>
              <a:r>
                <a:rPr lang="ru-RU" sz="3200" dirty="0">
                  <a:solidFill>
                    <a:schemeClr val="dk1"/>
                  </a:solidFill>
                </a:rPr>
                <a:t>4. Сделать собственные выводы</a:t>
              </a:r>
            </a:p>
          </p:txBody>
        </p:sp>
      </p:grpSp>
    </p:spTree>
    <p:extLst>
      <p:ext uri="{BB962C8B-B14F-4D97-AF65-F5344CB8AC3E}">
        <p14:creationId xmlns:p14="http://schemas.microsoft.com/office/powerpoint/2010/main" val="1704519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3429" y="1791677"/>
            <a:ext cx="9573262" cy="1200329"/>
          </a:xfrm>
          <a:prstGeom prst="rect">
            <a:avLst/>
          </a:prstGeom>
          <a:solidFill>
            <a:schemeClr val="accent1">
              <a:lumMod val="60000"/>
              <a:lumOff val="40000"/>
            </a:schemeClr>
          </a:solidFill>
        </p:spPr>
        <p:txBody>
          <a:bodyPr wrap="none" lIns="91440" tIns="45720" rIns="91440" bIns="45720">
            <a:spAutoFit/>
          </a:bodyPr>
          <a:lstStyle/>
          <a:p>
            <a:pPr algn="ctr"/>
            <a:r>
              <a:rPr lang="ru-RU" sz="7200" b="0" cap="none" spc="0" dirty="0" smtClean="0">
                <a:ln w="0"/>
                <a:solidFill>
                  <a:schemeClr val="tx1"/>
                </a:solidFill>
                <a:effectLst>
                  <a:outerShdw blurRad="38100" dist="19050" dir="2700000" algn="tl" rotWithShape="0">
                    <a:schemeClr val="dk1">
                      <a:alpha val="40000"/>
                    </a:schemeClr>
                  </a:outerShdw>
                </a:effectLst>
              </a:rPr>
              <a:t>Чехов – писатель и врач</a:t>
            </a:r>
            <a:endParaRPr lang="ru-RU" sz="72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3213555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70859" y="1038722"/>
            <a:ext cx="10689770" cy="3877985"/>
          </a:xfrm>
          <a:prstGeom prst="rect">
            <a:avLst/>
          </a:prstGeom>
          <a:solidFill>
            <a:schemeClr val="accent1">
              <a:lumMod val="20000"/>
              <a:lumOff val="80000"/>
            </a:schemeClr>
          </a:solidFill>
        </p:spPr>
        <p:txBody>
          <a:bodyPr wrap="square">
            <a:spAutoFit/>
          </a:bodyPr>
          <a:lstStyle/>
          <a:p>
            <a:pPr indent="450215" algn="ctr">
              <a:lnSpc>
                <a:spcPct val="150000"/>
              </a:lnSpc>
              <a:spcAft>
                <a:spcPts val="0"/>
              </a:spcAft>
            </a:pPr>
            <a:r>
              <a:rPr lang="ru-RU" sz="4400" b="1" dirty="0" smtClean="0">
                <a:latin typeface="Times New Roman" panose="02020603050405020304" pitchFamily="18" charset="0"/>
                <a:ea typeface="Calibri" panose="020F0502020204030204" pitchFamily="34" charset="0"/>
                <a:cs typeface="Times New Roman" panose="02020603050405020304" pitchFamily="18" charset="0"/>
              </a:rPr>
              <a:t>ПРАКТИЧЕСКАЯ ЗНАЧИМОСТЬ: </a:t>
            </a:r>
          </a:p>
          <a:p>
            <a:pPr indent="450215" algn="just">
              <a:lnSpc>
                <a:spcPct val="150000"/>
              </a:lnSpc>
              <a:spcAft>
                <a:spcPts val="0"/>
              </a:spcAft>
            </a:pPr>
            <a:r>
              <a:rPr lang="ru-RU" sz="4000" dirty="0" smtClean="0">
                <a:effectLst/>
                <a:latin typeface="Times New Roman" panose="02020603050405020304" pitchFamily="18" charset="0"/>
                <a:ea typeface="Calibri" panose="020F0502020204030204" pitchFamily="34" charset="0"/>
                <a:cs typeface="Times New Roman" panose="02020603050405020304" pitchFamily="18" charset="0"/>
              </a:rPr>
              <a:t>результаты проведенного исследования могут быть использованы на уроках и факультативных курсах по литературе, классных часах.</a:t>
            </a:r>
            <a:endParaRPr lang="ru-RU"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802901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66196" y="365649"/>
            <a:ext cx="4107215" cy="923330"/>
          </a:xfrm>
          <a:prstGeom prst="rect">
            <a:avLst/>
          </a:prstGeom>
          <a:noFill/>
        </p:spPr>
        <p:txBody>
          <a:bodyPr wrap="none" lIns="91440" tIns="45720" rIns="91440" bIns="45720">
            <a:spAutoFit/>
          </a:bodyPr>
          <a:lstStyle/>
          <a:p>
            <a:pPr algn="ctr"/>
            <a:r>
              <a:rPr lang="ru-RU" sz="5400" b="0" cap="none" spc="0" dirty="0" smtClean="0">
                <a:ln w="0"/>
                <a:solidFill>
                  <a:schemeClr val="tx1"/>
                </a:solidFill>
                <a:effectLst>
                  <a:outerShdw blurRad="38100" dist="19050" dir="2700000" algn="tl" rotWithShape="0">
                    <a:schemeClr val="dk1">
                      <a:alpha val="40000"/>
                    </a:schemeClr>
                  </a:outerShdw>
                </a:effectLst>
              </a:rPr>
              <a:t>Перспектива </a:t>
            </a:r>
            <a:endParaRPr lang="ru-RU" sz="5400" b="0" cap="none" spc="0" dirty="0">
              <a:ln w="0"/>
              <a:solidFill>
                <a:schemeClr val="tx1"/>
              </a:solidFill>
              <a:effectLst>
                <a:outerShdw blurRad="38100" dist="19050" dir="2700000" algn="tl" rotWithShape="0">
                  <a:schemeClr val="dk1">
                    <a:alpha val="40000"/>
                  </a:schemeClr>
                </a:outerShdw>
              </a:effectLst>
            </a:endParaRPr>
          </a:p>
        </p:txBody>
      </p:sp>
      <p:sp>
        <p:nvSpPr>
          <p:cNvPr id="3" name="Прямоугольник 2"/>
          <p:cNvSpPr/>
          <p:nvPr/>
        </p:nvSpPr>
        <p:spPr>
          <a:xfrm>
            <a:off x="326571" y="1288979"/>
            <a:ext cx="10972800" cy="4466287"/>
          </a:xfrm>
          <a:prstGeom prst="rect">
            <a:avLst/>
          </a:prstGeom>
          <a:solidFill>
            <a:schemeClr val="accent1">
              <a:lumMod val="20000"/>
              <a:lumOff val="80000"/>
            </a:schemeClr>
          </a:solidFill>
        </p:spPr>
        <p:txBody>
          <a:bodyPr wrap="square">
            <a:spAutoFit/>
          </a:bodyPr>
          <a:lstStyle/>
          <a:p>
            <a:pPr indent="446088" algn="just">
              <a:lnSpc>
                <a:spcPct val="150000"/>
              </a:lnSpc>
              <a:spcBef>
                <a:spcPts val="600"/>
              </a:spcBef>
              <a:spcAft>
                <a:spcPts val="600"/>
              </a:spcAft>
              <a:buFont typeface="Wingdings" panose="05000000000000000000" pitchFamily="2" charset="2"/>
              <a:buChar char="v"/>
            </a:pPr>
            <a:r>
              <a:rPr lang="ru-RU" sz="3600" dirty="0">
                <a:latin typeface="Times New Roman" panose="02020603050405020304" pitchFamily="18" charset="0"/>
                <a:ea typeface="Calibri" panose="020F0502020204030204" pitchFamily="34" charset="0"/>
              </a:rPr>
              <a:t>В</a:t>
            </a:r>
            <a:r>
              <a:rPr lang="ru-RU" sz="3600" dirty="0" smtClean="0">
                <a:effectLst/>
                <a:latin typeface="Times New Roman" panose="02020603050405020304" pitchFamily="18" charset="0"/>
                <a:ea typeface="Calibri" panose="020F0502020204030204" pitchFamily="34" charset="0"/>
              </a:rPr>
              <a:t>ыяснить, в каких местах побывал А.П. Чехов на Сахалине и оформить фотоальбом «Чехов и Сахалин»; </a:t>
            </a:r>
          </a:p>
          <a:p>
            <a:pPr indent="446088" algn="just">
              <a:lnSpc>
                <a:spcPct val="150000"/>
              </a:lnSpc>
              <a:spcBef>
                <a:spcPts val="600"/>
              </a:spcBef>
              <a:spcAft>
                <a:spcPts val="600"/>
              </a:spcAft>
              <a:buFont typeface="Wingdings" panose="05000000000000000000" pitchFamily="2" charset="2"/>
              <a:buChar char="v"/>
            </a:pPr>
            <a:r>
              <a:rPr lang="ru-RU" sz="3600" dirty="0">
                <a:latin typeface="Times New Roman" panose="02020603050405020304" pitchFamily="18" charset="0"/>
                <a:ea typeface="Calibri" panose="020F0502020204030204" pitchFamily="34" charset="0"/>
              </a:rPr>
              <a:t>И</a:t>
            </a:r>
            <a:r>
              <a:rPr lang="ru-RU" sz="3600" dirty="0" smtClean="0">
                <a:effectLst/>
                <a:latin typeface="Times New Roman" panose="02020603050405020304" pitchFamily="18" charset="0"/>
                <a:ea typeface="Calibri" panose="020F0502020204030204" pitchFamily="34" charset="0"/>
              </a:rPr>
              <a:t>зучить направление в литературе чехововедение; </a:t>
            </a:r>
          </a:p>
          <a:p>
            <a:pPr indent="446088" algn="just">
              <a:lnSpc>
                <a:spcPct val="150000"/>
              </a:lnSpc>
              <a:spcBef>
                <a:spcPts val="600"/>
              </a:spcBef>
              <a:spcAft>
                <a:spcPts val="600"/>
              </a:spcAft>
              <a:buFont typeface="Wingdings" panose="05000000000000000000" pitchFamily="2" charset="2"/>
              <a:buChar char="v"/>
            </a:pPr>
            <a:r>
              <a:rPr lang="ru-RU" sz="3600" dirty="0">
                <a:latin typeface="Times New Roman" panose="02020603050405020304" pitchFamily="18" charset="0"/>
                <a:ea typeface="Calibri" panose="020F0502020204030204" pitchFamily="34" charset="0"/>
              </a:rPr>
              <a:t>Н</a:t>
            </a:r>
            <a:r>
              <a:rPr lang="ru-RU" sz="3600" dirty="0" smtClean="0">
                <a:effectLst/>
                <a:latin typeface="Times New Roman" panose="02020603050405020304" pitchFamily="18" charset="0"/>
                <a:ea typeface="Calibri" panose="020F0502020204030204" pitchFamily="34" charset="0"/>
              </a:rPr>
              <a:t>а сайте школы разместить материалы исследования</a:t>
            </a:r>
            <a:endParaRPr lang="ru-RU" sz="3600" dirty="0"/>
          </a:p>
        </p:txBody>
      </p:sp>
    </p:spTree>
    <p:extLst>
      <p:ext uri="{BB962C8B-B14F-4D97-AF65-F5344CB8AC3E}">
        <p14:creationId xmlns:p14="http://schemas.microsoft.com/office/powerpoint/2010/main" val="4546831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14117" y="2085592"/>
            <a:ext cx="8403262" cy="1107996"/>
          </a:xfrm>
          <a:prstGeom prst="rect">
            <a:avLst/>
          </a:prstGeom>
          <a:noFill/>
        </p:spPr>
        <p:txBody>
          <a:bodyPr wrap="none" lIns="91440" tIns="45720" rIns="91440" bIns="45720">
            <a:spAutoFit/>
          </a:bodyPr>
          <a:lstStyle/>
          <a:p>
            <a:pPr algn="ctr"/>
            <a:r>
              <a:rPr lang="ru-RU" sz="6600" b="1" dirty="0" smtClean="0">
                <a:ln w="0"/>
                <a:effectLst>
                  <a:outerShdw blurRad="38100" dist="19050" dir="2700000" algn="tl" rotWithShape="0">
                    <a:schemeClr val="dk1">
                      <a:alpha val="40000"/>
                    </a:schemeClr>
                  </a:outerShdw>
                </a:effectLst>
              </a:rPr>
              <a:t>Спасибо за внимание!</a:t>
            </a:r>
            <a:endParaRPr lang="ru-RU" sz="6600" b="1"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8531598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81000"/>
            <a:ext cx="12192000" cy="6001643"/>
          </a:xfrm>
          <a:prstGeom prst="rect">
            <a:avLst/>
          </a:prstGeom>
          <a:solidFill>
            <a:schemeClr val="accent1">
              <a:lumMod val="20000"/>
              <a:lumOff val="80000"/>
            </a:schemeClr>
          </a:solidFill>
        </p:spPr>
        <p:txBody>
          <a:bodyPr wrap="square">
            <a:spAutoFit/>
          </a:bodyPr>
          <a:lstStyle/>
          <a:p>
            <a:pPr indent="450215" algn="just">
              <a:lnSpc>
                <a:spcPct val="150000"/>
              </a:lnSpc>
              <a:spcAft>
                <a:spcPts val="0"/>
              </a:spcAft>
            </a:pPr>
            <a:r>
              <a:rPr lang="ru-RU" sz="4000" b="1" i="1" dirty="0" smtClean="0">
                <a:effectLst/>
                <a:latin typeface="Times New Roman" panose="02020603050405020304" pitchFamily="18" charset="0"/>
                <a:ea typeface="Calibri" panose="020F0502020204030204" pitchFamily="34" charset="0"/>
                <a:cs typeface="Times New Roman" panose="02020603050405020304" pitchFamily="18" charset="0"/>
              </a:rPr>
              <a:t>Актуальность</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sz="3600" dirty="0" smtClean="0">
                <a:effectLst/>
                <a:latin typeface="Times New Roman" panose="02020603050405020304" pitchFamily="18" charset="0"/>
                <a:ea typeface="Calibri" panose="020F0502020204030204" pitchFamily="34" charset="0"/>
                <a:cs typeface="Times New Roman" panose="02020603050405020304" pitchFamily="18" charset="0"/>
              </a:rPr>
              <a:t>темы обусловлена тем, что интерес к жизни и творчеству Антона Павловича Чехова не ослабевает.</a:t>
            </a:r>
          </a:p>
          <a:p>
            <a:pPr indent="450215" algn="just">
              <a:lnSpc>
                <a:spcPct val="150000"/>
              </a:lnSpc>
              <a:spcAft>
                <a:spcPts val="0"/>
              </a:spcAft>
            </a:pPr>
            <a:r>
              <a:rPr lang="ru-RU" sz="3600" dirty="0" smtClean="0">
                <a:effectLst/>
                <a:latin typeface="Times New Roman" panose="02020603050405020304" pitchFamily="18" charset="0"/>
                <a:ea typeface="Calibri" panose="020F0502020204030204" pitchFamily="34" charset="0"/>
                <a:cs typeface="Times New Roman" panose="02020603050405020304" pitchFamily="18" charset="0"/>
              </a:rPr>
              <a:t>В литературоведении создано целое самостоятельное направление — чеховедение. Аналогичное направление оформилось и в истории отечественной медицины, кроме того в 2015 году отмечена 155 годовщина со дня рождения А.П. Чехова.</a:t>
            </a:r>
            <a:endParaRPr lang="ru-RU" sz="3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903486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178743" y="2169664"/>
            <a:ext cx="9663428" cy="2831544"/>
          </a:xfrm>
          <a:prstGeom prst="rect">
            <a:avLst/>
          </a:prstGeom>
          <a:solidFill>
            <a:schemeClr val="accent1">
              <a:lumMod val="20000"/>
              <a:lumOff val="80000"/>
            </a:schemeClr>
          </a:solidFill>
        </p:spPr>
        <p:txBody>
          <a:bodyPr wrap="square">
            <a:spAutoFit/>
          </a:bodyPr>
          <a:lstStyle/>
          <a:p>
            <a:r>
              <a:rPr lang="ru-RU" sz="6000" b="1" i="1" dirty="0">
                <a:latin typeface="Times New Roman" panose="02020603050405020304" pitchFamily="18" charset="0"/>
                <a:ea typeface="Calibri" panose="020F0502020204030204" pitchFamily="34" charset="0"/>
              </a:rPr>
              <a:t>Ц</a:t>
            </a:r>
            <a:r>
              <a:rPr lang="ru-RU" sz="6000" b="1" i="1" dirty="0" smtClean="0">
                <a:effectLst/>
                <a:latin typeface="Times New Roman" panose="02020603050405020304" pitchFamily="18" charset="0"/>
                <a:ea typeface="Calibri" panose="020F0502020204030204" pitchFamily="34" charset="0"/>
              </a:rPr>
              <a:t>ель</a:t>
            </a:r>
            <a:r>
              <a:rPr lang="ru-RU" sz="6000" b="1" dirty="0" smtClean="0">
                <a:effectLst/>
                <a:latin typeface="Times New Roman" panose="02020603050405020304" pitchFamily="18" charset="0"/>
                <a:ea typeface="Calibri" panose="020F0502020204030204" pitchFamily="34" charset="0"/>
              </a:rPr>
              <a:t>: </a:t>
            </a:r>
          </a:p>
          <a:p>
            <a:pPr>
              <a:lnSpc>
                <a:spcPct val="150000"/>
              </a:lnSpc>
              <a:spcBef>
                <a:spcPts val="1200"/>
              </a:spcBef>
              <a:spcAft>
                <a:spcPts val="1200"/>
              </a:spcAft>
            </a:pPr>
            <a:r>
              <a:rPr lang="ru-RU" sz="3600" dirty="0" smtClean="0">
                <a:effectLst/>
                <a:latin typeface="Times New Roman" panose="02020603050405020304" pitchFamily="18" charset="0"/>
                <a:ea typeface="Calibri" panose="020F0502020204030204" pitchFamily="34" charset="0"/>
              </a:rPr>
              <a:t>рассмотреть влияние врачебной деятельности А.П. Чехова на творчество</a:t>
            </a:r>
            <a:endParaRPr lang="ru-RU" sz="3600" dirty="0"/>
          </a:p>
        </p:txBody>
      </p:sp>
    </p:spTree>
    <p:extLst>
      <p:ext uri="{BB962C8B-B14F-4D97-AF65-F5344CB8AC3E}">
        <p14:creationId xmlns:p14="http://schemas.microsoft.com/office/powerpoint/2010/main" val="2780792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3747964117"/>
              </p:ext>
            </p:extLst>
          </p:nvPr>
        </p:nvGraphicFramePr>
        <p:xfrm>
          <a:off x="1" y="21772"/>
          <a:ext cx="12191998" cy="6888480"/>
        </p:xfrm>
        <a:graphic>
          <a:graphicData uri="http://schemas.openxmlformats.org/drawingml/2006/table">
            <a:tbl>
              <a:tblPr firstRow="1" bandRow="1">
                <a:tableStyleId>{5C22544A-7EE6-4342-B048-85BDC9FD1C3A}</a:tableStyleId>
              </a:tblPr>
              <a:tblGrid>
                <a:gridCol w="5475513"/>
                <a:gridCol w="6716485"/>
              </a:tblGrid>
              <a:tr h="95794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4400" b="1" cap="none" spc="0" dirty="0" smtClean="0">
                          <a:ln w="0"/>
                          <a:solidFill>
                            <a:schemeClr val="tx1"/>
                          </a:solidFill>
                          <a:effectLst>
                            <a:outerShdw blurRad="38100" dist="19050" dir="2700000" algn="tl" rotWithShape="0">
                              <a:schemeClr val="dk1">
                                <a:alpha val="40000"/>
                              </a:schemeClr>
                            </a:outerShdw>
                          </a:effectLst>
                        </a:rPr>
                        <a:t>ЗАДАЧИ</a:t>
                      </a:r>
                    </a:p>
                    <a:p>
                      <a:endParaRPr lang="ru-RU" dirty="0"/>
                    </a:p>
                  </a:txBody>
                  <a:tcPr>
                    <a:solidFill>
                      <a:schemeClr val="accent1">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4400" b="1" kern="1200" cap="none" spc="0" dirty="0" smtClean="0">
                          <a:ln w="0"/>
                          <a:solidFill>
                            <a:schemeClr val="tx1"/>
                          </a:solidFill>
                          <a:effectLst>
                            <a:outerShdw blurRad="38100" dist="19050" dir="2700000" algn="tl" rotWithShape="0">
                              <a:schemeClr val="dk1">
                                <a:alpha val="40000"/>
                              </a:schemeClr>
                            </a:outerShdw>
                          </a:effectLst>
                          <a:latin typeface="+mn-lt"/>
                          <a:ea typeface="+mn-ea"/>
                          <a:cs typeface="+mn-cs"/>
                        </a:rPr>
                        <a:t>ПЛАН</a:t>
                      </a:r>
                    </a:p>
                    <a:p>
                      <a:endParaRPr lang="ru-RU" dirty="0"/>
                    </a:p>
                  </a:txBody>
                  <a:tcPr>
                    <a:solidFill>
                      <a:schemeClr val="accent6">
                        <a:lumMod val="40000"/>
                        <a:lumOff val="60000"/>
                      </a:schemeClr>
                    </a:solidFill>
                  </a:tcPr>
                </a:tc>
              </a:tr>
              <a:tr h="370840">
                <a:tc>
                  <a:txBody>
                    <a:bodyPr/>
                    <a:lstStyle/>
                    <a:p>
                      <a:r>
                        <a:rPr lang="ru-RU" sz="3600" kern="1200" dirty="0" smtClean="0">
                          <a:solidFill>
                            <a:schemeClr val="dk1"/>
                          </a:solidFill>
                          <a:effectLst/>
                          <a:latin typeface="+mn-lt"/>
                          <a:ea typeface="+mn-ea"/>
                          <a:cs typeface="+mn-cs"/>
                        </a:rPr>
                        <a:t>1. Изучить литературу по данной теме;</a:t>
                      </a:r>
                    </a:p>
                    <a:p>
                      <a:r>
                        <a:rPr lang="ru-RU" sz="3600" kern="1200" dirty="0" smtClean="0">
                          <a:solidFill>
                            <a:schemeClr val="dk1"/>
                          </a:solidFill>
                          <a:effectLst/>
                          <a:latin typeface="+mn-lt"/>
                          <a:ea typeface="+mn-ea"/>
                          <a:cs typeface="+mn-cs"/>
                        </a:rPr>
                        <a:t>2. Проанализировать роль медицины и литературы в жизни Чехова;</a:t>
                      </a:r>
                    </a:p>
                    <a:p>
                      <a:r>
                        <a:rPr lang="ru-RU" sz="3600" kern="1200" dirty="0" smtClean="0">
                          <a:solidFill>
                            <a:schemeClr val="dk1"/>
                          </a:solidFill>
                          <a:effectLst/>
                          <a:latin typeface="+mn-lt"/>
                          <a:ea typeface="+mn-ea"/>
                          <a:cs typeface="+mn-cs"/>
                        </a:rPr>
                        <a:t>3. Провести анкетирование среди одноклассников;</a:t>
                      </a:r>
                    </a:p>
                    <a:p>
                      <a:r>
                        <a:rPr lang="ru-RU" sz="3600" kern="1200" dirty="0" smtClean="0">
                          <a:solidFill>
                            <a:schemeClr val="dk1"/>
                          </a:solidFill>
                          <a:effectLst/>
                          <a:latin typeface="+mn-lt"/>
                          <a:ea typeface="+mn-ea"/>
                          <a:cs typeface="+mn-cs"/>
                        </a:rPr>
                        <a:t>4. Сделать собственные выводы</a:t>
                      </a:r>
                    </a:p>
                    <a:p>
                      <a:endParaRPr lang="ru-RU" dirty="0"/>
                    </a:p>
                  </a:txBody>
                  <a:tcPr/>
                </a:tc>
                <a:tc>
                  <a:txBody>
                    <a:bodyPr/>
                    <a:lstStyle/>
                    <a:p>
                      <a:pPr lvl="0"/>
                      <a:r>
                        <a:rPr lang="ru-RU" sz="3600" kern="1200" dirty="0" smtClean="0">
                          <a:solidFill>
                            <a:schemeClr val="dk1"/>
                          </a:solidFill>
                          <a:effectLst/>
                          <a:latin typeface="+mn-lt"/>
                          <a:ea typeface="+mn-ea"/>
                          <a:cs typeface="+mn-cs"/>
                        </a:rPr>
                        <a:t>1. Описать врачебную деятельность А.П. Чехова;</a:t>
                      </a:r>
                    </a:p>
                    <a:p>
                      <a:r>
                        <a:rPr lang="ru-RU" sz="3600" kern="1200" dirty="0" smtClean="0">
                          <a:solidFill>
                            <a:schemeClr val="dk1"/>
                          </a:solidFill>
                          <a:effectLst/>
                          <a:latin typeface="+mn-lt"/>
                          <a:ea typeface="+mn-ea"/>
                          <a:cs typeface="+mn-cs"/>
                        </a:rPr>
                        <a:t>2. Выяснить цель поездки писателя на Сахалин;</a:t>
                      </a:r>
                    </a:p>
                    <a:p>
                      <a:r>
                        <a:rPr lang="ru-RU" sz="3600" kern="1200" dirty="0" smtClean="0">
                          <a:solidFill>
                            <a:schemeClr val="dk1"/>
                          </a:solidFill>
                          <a:effectLst/>
                          <a:latin typeface="+mn-lt"/>
                          <a:ea typeface="+mn-ea"/>
                          <a:cs typeface="+mn-cs"/>
                        </a:rPr>
                        <a:t>3. Прочитать произведение писателя «Палата №6»;</a:t>
                      </a:r>
                    </a:p>
                    <a:p>
                      <a:r>
                        <a:rPr lang="ru-RU" sz="3600" kern="1200" dirty="0" smtClean="0">
                          <a:solidFill>
                            <a:schemeClr val="dk1"/>
                          </a:solidFill>
                          <a:effectLst/>
                          <a:latin typeface="+mn-lt"/>
                          <a:ea typeface="+mn-ea"/>
                          <a:cs typeface="+mn-cs"/>
                        </a:rPr>
                        <a:t>4. Обработать и представить результаты анкеты; </a:t>
                      </a:r>
                    </a:p>
                    <a:p>
                      <a:r>
                        <a:rPr lang="ru-RU" sz="3600" kern="1200" dirty="0" smtClean="0">
                          <a:solidFill>
                            <a:schemeClr val="dk1"/>
                          </a:solidFill>
                          <a:effectLst/>
                          <a:latin typeface="+mn-lt"/>
                          <a:ea typeface="+mn-ea"/>
                          <a:cs typeface="+mn-cs"/>
                        </a:rPr>
                        <a:t>5. Разработать классный час и викторину про А.П. Чехова.</a:t>
                      </a:r>
                    </a:p>
                    <a:p>
                      <a:endParaRPr lang="ru-RU" dirty="0"/>
                    </a:p>
                  </a:txBody>
                  <a:tcPr>
                    <a:solidFill>
                      <a:schemeClr val="accent6">
                        <a:lumMod val="20000"/>
                        <a:lumOff val="80000"/>
                      </a:schemeClr>
                    </a:solidFill>
                  </a:tcPr>
                </a:tc>
              </a:tr>
            </a:tbl>
          </a:graphicData>
        </a:graphic>
      </p:graphicFrame>
    </p:spTree>
    <p:extLst>
      <p:ext uri="{BB962C8B-B14F-4D97-AF65-F5344CB8AC3E}">
        <p14:creationId xmlns:p14="http://schemas.microsoft.com/office/powerpoint/2010/main" val="35420934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875315"/>
            <a:ext cx="12192000" cy="2308324"/>
          </a:xfrm>
          <a:prstGeom prst="rect">
            <a:avLst/>
          </a:prstGeom>
          <a:solidFill>
            <a:schemeClr val="accent1">
              <a:lumMod val="40000"/>
              <a:lumOff val="60000"/>
            </a:schemeClr>
          </a:solidFill>
        </p:spPr>
        <p:txBody>
          <a:bodyPr wrap="square">
            <a:spAutoFit/>
          </a:bodyPr>
          <a:lstStyle/>
          <a:p>
            <a:pPr indent="450215" algn="just">
              <a:lnSpc>
                <a:spcPct val="150000"/>
              </a:lnSpc>
              <a:spcAft>
                <a:spcPts val="0"/>
              </a:spcAft>
            </a:pPr>
            <a:r>
              <a:rPr lang="ru-RU" sz="2800" b="1" dirty="0" smtClean="0">
                <a:effectLst/>
                <a:latin typeface="Times New Roman" panose="02020603050405020304" pitchFamily="18" charset="0"/>
                <a:ea typeface="Calibri" panose="020F0502020204030204" pitchFamily="34" charset="0"/>
                <a:cs typeface="Times New Roman" panose="02020603050405020304" pitchFamily="18" charset="0"/>
              </a:rPr>
              <a:t>ОБЪЕКТ ИССЛЕДОВАНИЯ: </a:t>
            </a:r>
            <a:r>
              <a:rPr lang="ru-RU" sz="2800" dirty="0" smtClean="0">
                <a:effectLst/>
                <a:latin typeface="Times New Roman" panose="02020603050405020304" pitchFamily="18" charset="0"/>
                <a:ea typeface="Calibri" panose="020F0502020204030204" pitchFamily="34" charset="0"/>
                <a:cs typeface="Times New Roman" panose="02020603050405020304" pitchFamily="18" charset="0"/>
              </a:rPr>
              <a:t>б</a:t>
            </a:r>
            <a:r>
              <a:rPr lang="ru-RU" sz="3200" dirty="0" smtClean="0">
                <a:effectLst/>
                <a:latin typeface="Times New Roman" panose="02020603050405020304" pitchFamily="18" charset="0"/>
                <a:ea typeface="Calibri" panose="020F0502020204030204" pitchFamily="34" charset="0"/>
                <a:cs typeface="Times New Roman" panose="02020603050405020304" pitchFamily="18" charset="0"/>
              </a:rPr>
              <a:t>иография Антона Павловича Чехова</a:t>
            </a:r>
          </a:p>
          <a:p>
            <a:pPr indent="450215" algn="just">
              <a:lnSpc>
                <a:spcPct val="150000"/>
              </a:lnSpc>
            </a:pPr>
            <a:r>
              <a:rPr lang="ru-RU" sz="2800" b="1" dirty="0">
                <a:latin typeface="Times New Roman" panose="02020603050405020304" pitchFamily="18" charset="0"/>
                <a:ea typeface="Calibri" panose="020F0502020204030204" pitchFamily="34" charset="0"/>
                <a:cs typeface="Times New Roman" panose="02020603050405020304" pitchFamily="18" charset="0"/>
              </a:rPr>
              <a:t>ПРЕДМЕТ ИССЛЕДОВАНИЯ: </a:t>
            </a:r>
            <a:r>
              <a:rPr lang="ru-RU" sz="3200" dirty="0">
                <a:latin typeface="Times New Roman" panose="02020603050405020304" pitchFamily="18" charset="0"/>
                <a:ea typeface="Calibri" panose="020F0502020204030204" pitchFamily="34" charset="0"/>
                <a:cs typeface="Times New Roman" panose="02020603050405020304" pitchFamily="18" charset="0"/>
              </a:rPr>
              <a:t>врачебная и литературная деятельность </a:t>
            </a:r>
            <a:r>
              <a:rPr lang="ru-RU" sz="3200" dirty="0" smtClean="0">
                <a:latin typeface="Times New Roman" panose="02020603050405020304" pitchFamily="18" charset="0"/>
                <a:ea typeface="Calibri" panose="020F0502020204030204" pitchFamily="34" charset="0"/>
                <a:cs typeface="Times New Roman" panose="02020603050405020304" pitchFamily="18" charset="0"/>
              </a:rPr>
              <a:t>писателя</a:t>
            </a:r>
            <a:endParaRPr lang="ru-RU" sz="32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Прямоугольник 2"/>
          <p:cNvSpPr/>
          <p:nvPr/>
        </p:nvSpPr>
        <p:spPr>
          <a:xfrm>
            <a:off x="0" y="363808"/>
            <a:ext cx="12192000" cy="3046988"/>
          </a:xfrm>
          <a:prstGeom prst="rect">
            <a:avLst/>
          </a:prstGeom>
          <a:solidFill>
            <a:schemeClr val="accent1">
              <a:lumMod val="20000"/>
              <a:lumOff val="80000"/>
            </a:schemeClr>
          </a:solidFill>
        </p:spPr>
        <p:txBody>
          <a:bodyPr wrap="square">
            <a:spAutoFit/>
          </a:bodyPr>
          <a:lstStyle/>
          <a:p>
            <a:pPr indent="450215" algn="just">
              <a:lnSpc>
                <a:spcPct val="150000"/>
              </a:lnSpc>
              <a:spcAft>
                <a:spcPts val="0"/>
              </a:spcAft>
            </a:pPr>
            <a:r>
              <a:rPr lang="ru-RU" sz="3200" b="1" dirty="0" smtClean="0">
                <a:effectLst/>
                <a:latin typeface="Times New Roman" panose="02020603050405020304" pitchFamily="18" charset="0"/>
                <a:ea typeface="Calibri" panose="020F0502020204030204" pitchFamily="34" charset="0"/>
                <a:cs typeface="Times New Roman" panose="02020603050405020304" pitchFamily="18" charset="0"/>
              </a:rPr>
              <a:t>ГИПОТЕЗА:</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sz="3200" dirty="0" smtClean="0">
                <a:effectLst/>
                <a:latin typeface="Times New Roman" panose="02020603050405020304" pitchFamily="18" charset="0"/>
                <a:ea typeface="Calibri" panose="020F0502020204030204" pitchFamily="34" charset="0"/>
                <a:cs typeface="Times New Roman" panose="02020603050405020304" pitchFamily="18" charset="0"/>
              </a:rPr>
              <a:t>если изучить жизнь А.П. Чехова-врача и проанализировать произведения писателя, то можно убедиться, что профессия врача тесно взаимосвязана с литературным творчеством А.П. Чехова.</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935928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842251"/>
            <a:ext cx="12191999" cy="5078313"/>
          </a:xfrm>
          <a:prstGeom prst="rect">
            <a:avLst/>
          </a:prstGeom>
          <a:solidFill>
            <a:schemeClr val="accent1">
              <a:lumMod val="40000"/>
              <a:lumOff val="60000"/>
            </a:schemeClr>
          </a:solidFill>
        </p:spPr>
        <p:txBody>
          <a:bodyPr wrap="square">
            <a:spAutoFit/>
          </a:bodyPr>
          <a:lstStyle/>
          <a:p>
            <a:pPr indent="450215" algn="ctr">
              <a:lnSpc>
                <a:spcPct val="150000"/>
              </a:lnSpc>
              <a:spcAft>
                <a:spcPts val="0"/>
              </a:spcAft>
            </a:pPr>
            <a:r>
              <a:rPr lang="ru-RU" sz="3600" b="1" dirty="0" smtClean="0">
                <a:latin typeface="Times New Roman" panose="02020603050405020304" pitchFamily="18" charset="0"/>
                <a:ea typeface="Calibri" panose="020F0502020204030204" pitchFamily="34" charset="0"/>
                <a:cs typeface="Times New Roman" panose="02020603050405020304" pitchFamily="18" charset="0"/>
              </a:rPr>
              <a:t>МЕТОДЫ ИССЛЕДОВАНИЯ:</a:t>
            </a:r>
          </a:p>
          <a:p>
            <a:pPr marL="514350" indent="-514350" algn="just">
              <a:lnSpc>
                <a:spcPct val="150000"/>
              </a:lnSpc>
              <a:spcAft>
                <a:spcPts val="0"/>
              </a:spcAft>
              <a:buAutoNum type="arabicPeriod"/>
            </a:pPr>
            <a:r>
              <a:rPr lang="ru-RU" sz="3600" dirty="0" smtClean="0">
                <a:latin typeface="Times New Roman" panose="02020603050405020304" pitchFamily="18" charset="0"/>
                <a:ea typeface="Calibri" panose="020F0502020204030204" pitchFamily="34" charset="0"/>
                <a:cs typeface="Times New Roman" panose="02020603050405020304" pitchFamily="18" charset="0"/>
              </a:rPr>
              <a:t>Теоретические: отбор материалов про А.П. Чехова;</a:t>
            </a:r>
          </a:p>
          <a:p>
            <a:pPr marL="514350" indent="-514350" algn="just">
              <a:lnSpc>
                <a:spcPct val="150000"/>
              </a:lnSpc>
              <a:spcAft>
                <a:spcPts val="0"/>
              </a:spcAft>
              <a:buAutoNum type="arabicPeriod"/>
            </a:pPr>
            <a:r>
              <a:rPr lang="ru-RU" sz="3600" dirty="0" smtClean="0">
                <a:latin typeface="Times New Roman" panose="02020603050405020304" pitchFamily="18" charset="0"/>
                <a:ea typeface="Calibri" panose="020F0502020204030204" pitchFamily="34" charset="0"/>
                <a:cs typeface="Times New Roman" panose="02020603050405020304" pitchFamily="18" charset="0"/>
              </a:rPr>
              <a:t>Эмпирические: анализ материалов; анкетирование; систематизация и обобщение материала;</a:t>
            </a:r>
          </a:p>
          <a:p>
            <a:pPr marL="514350" indent="-514350" algn="just">
              <a:lnSpc>
                <a:spcPct val="150000"/>
              </a:lnSpc>
              <a:spcAft>
                <a:spcPts val="0"/>
              </a:spcAft>
              <a:buAutoNum type="arabicPeriod"/>
            </a:pPr>
            <a:r>
              <a:rPr lang="ru-RU" sz="3600" dirty="0" smtClean="0">
                <a:latin typeface="Times New Roman" panose="02020603050405020304" pitchFamily="18" charset="0"/>
                <a:ea typeface="Calibri" panose="020F0502020204030204" pitchFamily="34" charset="0"/>
                <a:cs typeface="Times New Roman" panose="02020603050405020304" pitchFamily="18" charset="0"/>
              </a:rPr>
              <a:t>Статистические: обработка и представление результатов исследования.</a:t>
            </a:r>
            <a:endParaRPr lang="ru-RU" sz="36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889278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Открытый урок знакомство с буквой ц школа росс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6886" y="1"/>
            <a:ext cx="3703824" cy="463169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3"/>
          <p:cNvSpPr>
            <a:spLocks noChangeArrowheads="1"/>
          </p:cNvSpPr>
          <p:nvPr/>
        </p:nvSpPr>
        <p:spPr bwMode="auto">
          <a:xfrm>
            <a:off x="207029" y="4631699"/>
            <a:ext cx="4865914" cy="2031325"/>
          </a:xfrm>
          <a:prstGeom prst="rect">
            <a:avLst/>
          </a:prstGeom>
          <a:solidFill>
            <a:schemeClr val="accent4">
              <a:lumMod val="20000"/>
              <a:lumOff val="80000"/>
            </a:schemeClr>
          </a:solidFill>
          <a:ln>
            <a:noFill/>
          </a:ln>
          <a:effec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b="1" i="0" u="none" strike="noStrike" cap="none" normalizeH="0" baseline="0" dirty="0" err="1" smtClean="0">
                <a:ln>
                  <a:noFill/>
                </a:ln>
                <a:solidFill>
                  <a:srgbClr val="333333"/>
                </a:solidFill>
                <a:effectLst/>
                <a:latin typeface="Times New Roman" panose="02020603050405020304" pitchFamily="18" charset="0"/>
                <a:cs typeface="Times New Roman" panose="02020603050405020304" pitchFamily="18" charset="0"/>
              </a:rPr>
              <a:t>Анто́н</a:t>
            </a:r>
            <a:r>
              <a:rPr kumimoji="0" lang="ru-RU" altLang="ru-RU" b="0" i="0" u="none" strike="noStrike" cap="none" normalizeH="0" baseline="0" dirty="0" smtClean="0">
                <a:ln>
                  <a:noFill/>
                </a:ln>
                <a:solidFill>
                  <a:srgbClr val="333333"/>
                </a:solidFill>
                <a:effectLst/>
                <a:latin typeface="Times New Roman" panose="02020603050405020304" pitchFamily="18" charset="0"/>
                <a:cs typeface="Times New Roman" panose="02020603050405020304" pitchFamily="18" charset="0"/>
              </a:rPr>
              <a:t> </a:t>
            </a:r>
            <a:r>
              <a:rPr kumimoji="0" lang="ru-RU" altLang="ru-RU" b="1" i="0" u="none" strike="noStrike" cap="none" normalizeH="0" baseline="0" dirty="0" err="1" smtClean="0">
                <a:ln>
                  <a:noFill/>
                </a:ln>
                <a:solidFill>
                  <a:srgbClr val="333333"/>
                </a:solidFill>
                <a:effectLst/>
                <a:latin typeface="Times New Roman" panose="02020603050405020304" pitchFamily="18" charset="0"/>
                <a:cs typeface="Times New Roman" panose="02020603050405020304" pitchFamily="18" charset="0"/>
              </a:rPr>
              <a:t>Па́влович</a:t>
            </a:r>
            <a:r>
              <a:rPr kumimoji="0" lang="ru-RU" altLang="ru-RU" b="0" i="0" u="none" strike="noStrike" cap="none" normalizeH="0" baseline="0" dirty="0" smtClean="0">
                <a:ln>
                  <a:noFill/>
                </a:ln>
                <a:solidFill>
                  <a:srgbClr val="333333"/>
                </a:solidFill>
                <a:effectLst/>
                <a:latin typeface="Times New Roman" panose="02020603050405020304" pitchFamily="18" charset="0"/>
                <a:cs typeface="Times New Roman" panose="02020603050405020304" pitchFamily="18" charset="0"/>
              </a:rPr>
              <a:t> </a:t>
            </a:r>
            <a:r>
              <a:rPr kumimoji="0" lang="ru-RU" altLang="ru-RU" b="1" i="0" u="none" strike="noStrike" cap="none" normalizeH="0" baseline="0" dirty="0" err="1" smtClean="0">
                <a:ln>
                  <a:noFill/>
                </a:ln>
                <a:solidFill>
                  <a:srgbClr val="333333"/>
                </a:solidFill>
                <a:effectLst/>
                <a:latin typeface="Times New Roman" panose="02020603050405020304" pitchFamily="18" charset="0"/>
                <a:cs typeface="Times New Roman" panose="02020603050405020304" pitchFamily="18" charset="0"/>
              </a:rPr>
              <a:t>Че́хов</a:t>
            </a:r>
            <a:r>
              <a:rPr kumimoji="0" lang="ru-RU" altLang="ru-RU" b="0" i="0" u="none" strike="noStrike" cap="none" normalizeH="0" baseline="0" dirty="0" smtClean="0">
                <a:ln>
                  <a:noFill/>
                </a:ln>
                <a:solidFill>
                  <a:srgbClr val="333333"/>
                </a:solidFill>
                <a:effectLst/>
                <a:latin typeface="Times New Roman" panose="02020603050405020304" pitchFamily="18" charset="0"/>
                <a:cs typeface="Times New Roman" panose="02020603050405020304" pitchFamily="18" charset="0"/>
              </a:rPr>
              <a:t> </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b="0" i="0" u="none" strike="noStrike" cap="none" normalizeH="0" baseline="0" dirty="0" smtClean="0">
                <a:ln>
                  <a:noFill/>
                </a:ln>
                <a:solidFill>
                  <a:srgbClr val="333333"/>
                </a:solidFill>
                <a:effectLst/>
                <a:latin typeface="Times New Roman" panose="02020603050405020304" pitchFamily="18" charset="0"/>
                <a:cs typeface="Times New Roman" panose="02020603050405020304" pitchFamily="18" charset="0"/>
              </a:rPr>
              <a:t>(17 [29] января 1860, </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b="0" i="0" u="none" strike="noStrike" cap="none" normalizeH="0" baseline="0" dirty="0" smtClean="0">
                <a:ln>
                  <a:noFill/>
                </a:ln>
                <a:solidFill>
                  <a:srgbClr val="333333"/>
                </a:solidFill>
                <a:effectLst/>
                <a:latin typeface="Times New Roman" panose="02020603050405020304" pitchFamily="18" charset="0"/>
                <a:cs typeface="Times New Roman" panose="02020603050405020304" pitchFamily="18" charset="0"/>
              </a:rPr>
              <a:t>Таганрог, Ростовская область)— 2 [15]</a:t>
            </a:r>
            <a:r>
              <a:rPr kumimoji="0" lang="ru-RU" altLang="ru-RU" b="0" i="0" u="none" strike="noStrike" cap="none" normalizeH="0" dirty="0" smtClean="0">
                <a:ln>
                  <a:noFill/>
                </a:ln>
                <a:solidFill>
                  <a:srgbClr val="333333"/>
                </a:solidFill>
                <a:effectLst/>
                <a:latin typeface="Times New Roman" panose="02020603050405020304" pitchFamily="18" charset="0"/>
                <a:cs typeface="Times New Roman" panose="02020603050405020304" pitchFamily="18" charset="0"/>
              </a:rPr>
              <a:t> </a:t>
            </a:r>
            <a:r>
              <a:rPr kumimoji="0" lang="ru-RU" altLang="ru-RU" b="0" i="0" u="none" strike="noStrike" cap="none" normalizeH="0" baseline="0" dirty="0" smtClean="0">
                <a:ln>
                  <a:noFill/>
                </a:ln>
                <a:solidFill>
                  <a:srgbClr val="333333"/>
                </a:solidFill>
                <a:effectLst/>
                <a:latin typeface="Times New Roman" panose="02020603050405020304" pitchFamily="18" charset="0"/>
                <a:cs typeface="Times New Roman" panose="02020603050405020304" pitchFamily="18" charset="0"/>
              </a:rPr>
              <a:t>июля 1904,)</a:t>
            </a:r>
            <a:r>
              <a:rPr kumimoji="0" lang="ru-RU" altLang="ru-RU" b="0" i="0" u="none" strike="noStrike" cap="none" normalizeH="0" dirty="0" smtClean="0">
                <a:ln>
                  <a:noFill/>
                </a:ln>
                <a:solidFill>
                  <a:srgbClr val="333333"/>
                </a:solidFill>
                <a:effectLst/>
                <a:latin typeface="Times New Roman" panose="02020603050405020304" pitchFamily="18" charset="0"/>
                <a:cs typeface="Times New Roman" panose="02020603050405020304" pitchFamily="18" charset="0"/>
              </a:rPr>
              <a:t> </a:t>
            </a:r>
            <a:r>
              <a:rPr kumimoji="0" lang="ru-RU" altLang="ru-RU" b="0" i="0" u="none" strike="noStrike" cap="none" normalizeH="0" baseline="0" dirty="0" smtClean="0">
                <a:ln>
                  <a:noFill/>
                </a:ln>
                <a:solidFill>
                  <a:srgbClr val="333333"/>
                </a:solidFill>
                <a:effectLst/>
                <a:latin typeface="Times New Roman" panose="02020603050405020304" pitchFamily="18" charset="0"/>
                <a:cs typeface="Times New Roman" panose="02020603050405020304" pitchFamily="18" charset="0"/>
              </a:rPr>
              <a:t>— русский писатель, </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b="0" i="0" u="none" strike="noStrike" cap="none" normalizeH="0" baseline="0" dirty="0" smtClean="0">
                <a:ln>
                  <a:noFill/>
                </a:ln>
                <a:solidFill>
                  <a:srgbClr val="333333"/>
                </a:solidFill>
                <a:effectLst/>
                <a:latin typeface="Times New Roman" panose="02020603050405020304" pitchFamily="18" charset="0"/>
                <a:cs typeface="Times New Roman" panose="02020603050405020304" pitchFamily="18" charset="0"/>
              </a:rPr>
              <a:t>общепризнанный классик </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b="0" i="0" u="none" strike="noStrike" cap="none" normalizeH="0" baseline="0" dirty="0" smtClean="0">
                <a:ln>
                  <a:noFill/>
                </a:ln>
                <a:solidFill>
                  <a:srgbClr val="333333"/>
                </a:solidFill>
                <a:effectLst/>
                <a:latin typeface="Times New Roman" panose="02020603050405020304" pitchFamily="18" charset="0"/>
                <a:cs typeface="Times New Roman" panose="02020603050405020304" pitchFamily="18" charset="0"/>
              </a:rPr>
              <a:t>мировой литературы. </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b="0" i="0" u="none" strike="noStrike" cap="none" normalizeH="0" baseline="0" dirty="0" smtClean="0">
                <a:ln>
                  <a:noFill/>
                </a:ln>
                <a:solidFill>
                  <a:srgbClr val="333333"/>
                </a:solidFill>
                <a:effectLst/>
                <a:latin typeface="Times New Roman" panose="02020603050405020304" pitchFamily="18" charset="0"/>
                <a:cs typeface="Times New Roman" panose="02020603050405020304" pitchFamily="18" charset="0"/>
              </a:rPr>
              <a:t>По профессии врач.</a:t>
            </a:r>
            <a:r>
              <a:rPr kumimoji="0" lang="ru-RU" altLang="ru-RU"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a:t>
            </a:r>
          </a:p>
        </p:txBody>
      </p:sp>
      <p:sp>
        <p:nvSpPr>
          <p:cNvPr id="3" name="Прямоугольник 2"/>
          <p:cNvSpPr/>
          <p:nvPr/>
        </p:nvSpPr>
        <p:spPr>
          <a:xfrm>
            <a:off x="5878486" y="2288819"/>
            <a:ext cx="6096000" cy="2308324"/>
          </a:xfrm>
          <a:prstGeom prst="rect">
            <a:avLst/>
          </a:prstGeom>
          <a:solidFill>
            <a:schemeClr val="accent2">
              <a:lumMod val="20000"/>
              <a:lumOff val="80000"/>
            </a:schemeClr>
          </a:solidFill>
        </p:spPr>
        <p:txBody>
          <a:bodyPr wrap="square">
            <a:spAutoFit/>
          </a:bodyPr>
          <a:lstStyle/>
          <a:p>
            <a:pPr algn="r"/>
            <a:r>
              <a:rPr lang="ru-RU" sz="3600" dirty="0" smtClean="0">
                <a:solidFill>
                  <a:srgbClr val="000000"/>
                </a:solidFill>
                <a:effectLst/>
                <a:latin typeface="Times New Roman" panose="02020603050405020304" pitchFamily="18" charset="0"/>
                <a:ea typeface="Times New Roman" panose="02020603050405020304" pitchFamily="18" charset="0"/>
              </a:rPr>
              <a:t>«Большой, умный, </a:t>
            </a:r>
          </a:p>
          <a:p>
            <a:pPr algn="r"/>
            <a:r>
              <a:rPr lang="ru-RU" sz="3600" dirty="0" smtClean="0">
                <a:solidFill>
                  <a:srgbClr val="000000"/>
                </a:solidFill>
                <a:effectLst/>
                <a:latin typeface="Times New Roman" panose="02020603050405020304" pitchFamily="18" charset="0"/>
                <a:ea typeface="Times New Roman" panose="02020603050405020304" pitchFamily="18" charset="0"/>
              </a:rPr>
              <a:t>ко всему внимательный человек…»</a:t>
            </a:r>
            <a:br>
              <a:rPr lang="ru-RU" sz="3600" dirty="0" smtClean="0">
                <a:solidFill>
                  <a:srgbClr val="000000"/>
                </a:solidFill>
                <a:effectLst/>
                <a:latin typeface="Times New Roman" panose="02020603050405020304" pitchFamily="18" charset="0"/>
                <a:ea typeface="Times New Roman" panose="02020603050405020304" pitchFamily="18" charset="0"/>
              </a:rPr>
            </a:br>
            <a:r>
              <a:rPr lang="ru-RU" sz="3600" dirty="0" smtClean="0">
                <a:solidFill>
                  <a:srgbClr val="000000"/>
                </a:solidFill>
                <a:effectLst/>
                <a:latin typeface="Times New Roman" panose="02020603050405020304" pitchFamily="18" charset="0"/>
                <a:ea typeface="Times New Roman" panose="02020603050405020304" pitchFamily="18" charset="0"/>
              </a:rPr>
              <a:t>М. Горький</a:t>
            </a:r>
            <a:endParaRPr lang="ru-RU" sz="3600" dirty="0">
              <a:effectLst/>
              <a:latin typeface="Times New Roman" panose="02020603050405020304" pitchFamily="18" charset="0"/>
              <a:ea typeface="Times New Roman" panose="02020603050405020304" pitchFamily="18" charset="0"/>
            </a:endParaRPr>
          </a:p>
        </p:txBody>
      </p:sp>
      <p:sp>
        <p:nvSpPr>
          <p:cNvPr id="4" name="Прямоугольник 3"/>
          <p:cNvSpPr/>
          <p:nvPr/>
        </p:nvSpPr>
        <p:spPr>
          <a:xfrm>
            <a:off x="5878486" y="4908698"/>
            <a:ext cx="6096000" cy="1754326"/>
          </a:xfrm>
          <a:prstGeom prst="rect">
            <a:avLst/>
          </a:prstGeom>
          <a:solidFill>
            <a:schemeClr val="accent2">
              <a:lumMod val="40000"/>
              <a:lumOff val="60000"/>
            </a:schemeClr>
          </a:solidFill>
        </p:spPr>
        <p:txBody>
          <a:bodyPr>
            <a:spAutoFit/>
          </a:bodyPr>
          <a:lstStyle/>
          <a:p>
            <a:pPr algn="r"/>
            <a:r>
              <a:rPr lang="ru-RU" sz="3600" dirty="0" smtClean="0">
                <a:effectLst/>
                <a:latin typeface="Times New Roman" panose="02020603050405020304" pitchFamily="18" charset="0"/>
                <a:ea typeface="Calibri" panose="020F0502020204030204" pitchFamily="34" charset="0"/>
              </a:rPr>
              <a:t>«Слишком своеобразный, сложный был он человек», - писал о Чехове Иван Бунин. </a:t>
            </a:r>
            <a:endParaRPr lang="ru-RU" sz="3600" dirty="0"/>
          </a:p>
        </p:txBody>
      </p:sp>
      <p:sp>
        <p:nvSpPr>
          <p:cNvPr id="5" name="Прямоугольник 4"/>
          <p:cNvSpPr/>
          <p:nvPr/>
        </p:nvSpPr>
        <p:spPr>
          <a:xfrm>
            <a:off x="5878486" y="269105"/>
            <a:ext cx="6096000" cy="1754326"/>
          </a:xfrm>
          <a:prstGeom prst="rect">
            <a:avLst/>
          </a:prstGeom>
          <a:solidFill>
            <a:schemeClr val="accent4">
              <a:lumMod val="40000"/>
              <a:lumOff val="60000"/>
            </a:schemeClr>
          </a:solidFill>
        </p:spPr>
        <p:txBody>
          <a:bodyPr wrap="square">
            <a:spAutoFit/>
          </a:bodyPr>
          <a:lstStyle/>
          <a:p>
            <a:pPr algn="r"/>
            <a:r>
              <a:rPr lang="ru-RU" sz="3600" dirty="0" smtClean="0">
                <a:solidFill>
                  <a:srgbClr val="000000"/>
                </a:solidFill>
                <a:effectLst/>
                <a:latin typeface="Times New Roman" panose="02020603050405020304" pitchFamily="18" charset="0"/>
                <a:ea typeface="Times New Roman" panose="02020603050405020304" pitchFamily="18" charset="0"/>
              </a:rPr>
              <a:t>«У меня в детстве </a:t>
            </a:r>
          </a:p>
          <a:p>
            <a:pPr algn="r"/>
            <a:r>
              <a:rPr lang="ru-RU" sz="3600" dirty="0" smtClean="0">
                <a:solidFill>
                  <a:srgbClr val="000000"/>
                </a:solidFill>
                <a:effectLst/>
                <a:latin typeface="Times New Roman" panose="02020603050405020304" pitchFamily="18" charset="0"/>
                <a:ea typeface="Times New Roman" panose="02020603050405020304" pitchFamily="18" charset="0"/>
              </a:rPr>
              <a:t>не было детства» </a:t>
            </a:r>
          </a:p>
          <a:p>
            <a:pPr algn="r"/>
            <a:r>
              <a:rPr lang="ru-RU" sz="3600" dirty="0" smtClean="0">
                <a:solidFill>
                  <a:srgbClr val="000000"/>
                </a:solidFill>
                <a:effectLst/>
                <a:latin typeface="Times New Roman" panose="02020603050405020304" pitchFamily="18" charset="0"/>
                <a:ea typeface="Times New Roman" panose="02020603050405020304" pitchFamily="18" charset="0"/>
              </a:rPr>
              <a:t>- Чехов А.П.</a:t>
            </a:r>
            <a:endParaRPr lang="ru-RU" sz="3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666340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G_8194 - Гражданская позиция Истр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871057" cy="395868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Gleb Skameikin - YouTub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33456"/>
            <a:ext cx="6096000" cy="3958683"/>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0" y="3958683"/>
            <a:ext cx="5871057" cy="2308324"/>
          </a:xfrm>
          <a:prstGeom prst="rect">
            <a:avLst/>
          </a:prstGeom>
          <a:solidFill>
            <a:schemeClr val="accent4">
              <a:lumMod val="40000"/>
              <a:lumOff val="60000"/>
            </a:schemeClr>
          </a:solidFill>
        </p:spPr>
        <p:txBody>
          <a:bodyPr wrap="square" lIns="91440" tIns="45720" rIns="91440" bIns="45720">
            <a:spAutoFit/>
          </a:bodyPr>
          <a:lstStyle/>
          <a:p>
            <a:pPr algn="ctr"/>
            <a:r>
              <a:rPr lang="ru-RU" sz="3600" b="0" cap="none" spc="0" dirty="0" smtClean="0">
                <a:ln w="0"/>
                <a:solidFill>
                  <a:schemeClr val="tx1"/>
                </a:solidFill>
                <a:effectLst>
                  <a:outerShdw blurRad="38100" dist="19050" dir="2700000" algn="tl" rotWithShape="0">
                    <a:schemeClr val="dk1">
                      <a:alpha val="40000"/>
                    </a:schemeClr>
                  </a:outerShdw>
                </a:effectLst>
              </a:rPr>
              <a:t>1883 год. </a:t>
            </a:r>
          </a:p>
          <a:p>
            <a:pPr algn="ctr"/>
            <a:r>
              <a:rPr lang="ru-RU" sz="3600" b="0" cap="none" spc="0" dirty="0" smtClean="0">
                <a:ln w="0"/>
                <a:solidFill>
                  <a:schemeClr val="tx1"/>
                </a:solidFill>
                <a:effectLst>
                  <a:outerShdw blurRad="38100" dist="19050" dir="2700000" algn="tl" rotWithShape="0">
                    <a:schemeClr val="dk1">
                      <a:alpha val="40000"/>
                    </a:schemeClr>
                  </a:outerShdw>
                </a:effectLst>
              </a:rPr>
              <a:t>Чикинская больница,</a:t>
            </a:r>
          </a:p>
          <a:p>
            <a:pPr algn="ctr"/>
            <a:r>
              <a:rPr lang="ru-RU" sz="3600" dirty="0" smtClean="0"/>
              <a:t>здесь он прошел </a:t>
            </a:r>
            <a:r>
              <a:rPr lang="ru-RU" sz="3600" dirty="0"/>
              <a:t>главную врачебную школу</a:t>
            </a:r>
            <a:endParaRPr lang="ru-RU" sz="3600" b="0" cap="none" spc="0" dirty="0">
              <a:ln w="0"/>
              <a:solidFill>
                <a:schemeClr val="tx1"/>
              </a:solidFill>
              <a:effectLst>
                <a:outerShdw blurRad="38100" dist="19050" dir="2700000" algn="tl" rotWithShape="0">
                  <a:schemeClr val="dk1">
                    <a:alpha val="40000"/>
                  </a:schemeClr>
                </a:outerShdw>
              </a:effectLst>
            </a:endParaRPr>
          </a:p>
        </p:txBody>
      </p:sp>
      <p:sp>
        <p:nvSpPr>
          <p:cNvPr id="3" name="Прямоугольник 2"/>
          <p:cNvSpPr/>
          <p:nvPr/>
        </p:nvSpPr>
        <p:spPr>
          <a:xfrm>
            <a:off x="6096000" y="3925227"/>
            <a:ext cx="6096000" cy="2554545"/>
          </a:xfrm>
          <a:prstGeom prst="rect">
            <a:avLst/>
          </a:prstGeom>
          <a:solidFill>
            <a:schemeClr val="accent4">
              <a:lumMod val="20000"/>
              <a:lumOff val="80000"/>
            </a:schemeClr>
          </a:solidFill>
        </p:spPr>
        <p:txBody>
          <a:bodyPr>
            <a:spAutoFit/>
          </a:bodyPr>
          <a:lstStyle/>
          <a:p>
            <a:pPr algn="ctr"/>
            <a:r>
              <a:rPr lang="ru-RU" sz="3200" dirty="0">
                <a:ln w="0"/>
                <a:effectLst>
                  <a:outerShdw blurRad="38100" dist="19050" dir="2700000" algn="tl" rotWithShape="0">
                    <a:schemeClr val="dk1">
                      <a:alpha val="40000"/>
                    </a:schemeClr>
                  </a:outerShdw>
                </a:effectLst>
              </a:rPr>
              <a:t>1884 год. Земская больница,</a:t>
            </a:r>
          </a:p>
          <a:p>
            <a:pPr algn="ctr"/>
            <a:r>
              <a:rPr lang="ru-RU" sz="3200" dirty="0">
                <a:ln w="0"/>
                <a:effectLst>
                  <a:outerShdw blurRad="38100" dist="19050" dir="2700000" algn="tl" rotWithShape="0">
                    <a:schemeClr val="dk1">
                      <a:alpha val="40000"/>
                    </a:schemeClr>
                  </a:outerShdw>
                </a:effectLst>
              </a:rPr>
              <a:t>здесь Чехов работал уездным доктором.</a:t>
            </a:r>
          </a:p>
          <a:p>
            <a:pPr algn="ctr"/>
            <a:r>
              <a:rPr lang="ru-RU" sz="3200" dirty="0">
                <a:ln w="0"/>
                <a:effectLst>
                  <a:outerShdw blurRad="38100" dist="19050" dir="2700000" algn="tl" rotWithShape="0">
                    <a:schemeClr val="dk1">
                      <a:alpha val="40000"/>
                    </a:schemeClr>
                  </a:outerShdw>
                </a:effectLst>
              </a:rPr>
              <a:t>Принимал больных </a:t>
            </a:r>
            <a:endParaRPr lang="ru-RU" sz="3200" dirty="0" smtClean="0">
              <a:ln w="0"/>
              <a:effectLst>
                <a:outerShdw blurRad="38100" dist="19050" dir="2700000" algn="tl" rotWithShape="0">
                  <a:schemeClr val="dk1">
                    <a:alpha val="40000"/>
                  </a:schemeClr>
                </a:outerShdw>
              </a:effectLst>
            </a:endParaRPr>
          </a:p>
          <a:p>
            <a:pPr algn="ctr"/>
            <a:r>
              <a:rPr lang="ru-RU" sz="3200" dirty="0" smtClean="0">
                <a:ln w="0"/>
                <a:effectLst>
                  <a:outerShdw blurRad="38100" dist="19050" dir="2700000" algn="tl" rotWithShape="0">
                    <a:schemeClr val="dk1">
                      <a:alpha val="40000"/>
                    </a:schemeClr>
                  </a:outerShdw>
                </a:effectLst>
              </a:rPr>
              <a:t>по </a:t>
            </a:r>
            <a:r>
              <a:rPr lang="ru-RU" sz="3200" dirty="0">
                <a:ln w="0"/>
                <a:effectLst>
                  <a:outerShdw blurRad="38100" dist="19050" dir="2700000" algn="tl" rotWithShape="0">
                    <a:schemeClr val="dk1">
                      <a:alpha val="40000"/>
                    </a:schemeClr>
                  </a:outerShdw>
                </a:effectLst>
              </a:rPr>
              <a:t>30 – 40 человек в день</a:t>
            </a:r>
          </a:p>
        </p:txBody>
      </p:sp>
    </p:spTree>
    <p:extLst>
      <p:ext uri="{BB962C8B-B14F-4D97-AF65-F5344CB8AC3E}">
        <p14:creationId xmlns:p14="http://schemas.microsoft.com/office/powerpoint/2010/main" val="399878736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221</TotalTime>
  <Words>899</Words>
  <Application>Microsoft Office PowerPoint</Application>
  <PresentationFormat>Произвольный</PresentationFormat>
  <Paragraphs>106</Paragraphs>
  <Slides>22</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22</vt:i4>
      </vt:variant>
    </vt:vector>
  </HeadingPairs>
  <TitlesOfParts>
    <vt:vector size="24" baseType="lpstr">
      <vt:lpstr>Тема Office</vt:lpstr>
      <vt:lpstr>Лист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Krokoz™</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Елена</dc:creator>
  <cp:lastModifiedBy>Home</cp:lastModifiedBy>
  <cp:revision>25</cp:revision>
  <dcterms:created xsi:type="dcterms:W3CDTF">2015-05-06T10:49:00Z</dcterms:created>
  <dcterms:modified xsi:type="dcterms:W3CDTF">2017-12-07T07:16:58Z</dcterms:modified>
</cp:coreProperties>
</file>