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4" r:id="rId3"/>
    <p:sldId id="265" r:id="rId4"/>
    <p:sldId id="258" r:id="rId5"/>
    <p:sldId id="257" r:id="rId6"/>
    <p:sldId id="262" r:id="rId7"/>
    <p:sldId id="259" r:id="rId8"/>
    <p:sldId id="261" r:id="rId9"/>
    <p:sldId id="263" r:id="rId10"/>
    <p:sldId id="26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4A1C"/>
    <a:srgbClr val="FAF026"/>
    <a:srgbClr val="FF0066"/>
    <a:srgbClr val="0099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46723C-F0A9-4AE4-9215-19DF64868921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B3722F-E060-4192-8294-CAAE97F3C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0%D0%B0%D1%81%D1%82%D0%B5%D0%BD%D0%B8%D0%B5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ru.wikipedia.org/wiki/%D0%A6%D0%B2%D0%B5%D1%82%D0%B5%D0%BD%D0%B8%D0%B5" TargetMode="External"/><Relationship Id="rId4" Type="http://schemas.openxmlformats.org/officeDocument/2006/relationships/hyperlink" Target="http://ru.wikipedia.org/wiki/%D0%A6%D0%B2%D0%B5%D1%82%D0%BE%D0%BA" TargetMode="Externa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Ребятам предлагается отправиться в Цветочный</a:t>
            </a:r>
            <a:r>
              <a:rPr lang="ru-RU" baseline="0" dirty="0" smtClean="0"/>
              <a:t> город, где живут гномы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B3722F-E060-4192-8294-CAAE97F3CE2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Актуализация</a:t>
            </a:r>
            <a:r>
              <a:rPr lang="ru-RU" baseline="0" dirty="0" smtClean="0"/>
              <a:t> знаний по теме прошлого урока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B3722F-E060-4192-8294-CAAE97F3CE2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Устный</a:t>
            </a:r>
            <a:r>
              <a:rPr lang="ru-RU" baseline="0" dirty="0" smtClean="0"/>
              <a:t> счёт. Данный слайд содержит анимацию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B3722F-E060-4192-8294-CAAE97F3CE2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Так как у различных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 tooltip="Растение"/>
              </a:rPr>
              <a:t>растений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 tooltip="Цветок"/>
              </a:rPr>
              <a:t>цветки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открываются и закрываются в различную пору дня, то можно так подобрать растения, что по их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 tooltip="Цветение"/>
              </a:rPr>
              <a:t>цветению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можно приблизительно узнавать время дня.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B3722F-E060-4192-8294-CAAE97F3CE2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B3722F-E060-4192-8294-CAAE97F3CE2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Перед началом работы в тетрадях следует обратить внимание на «звездочку»</a:t>
            </a:r>
          </a:p>
          <a:p>
            <a:r>
              <a:rPr lang="ru-RU" dirty="0" smtClean="0"/>
              <a:t>Если</a:t>
            </a:r>
            <a:r>
              <a:rPr lang="ru-RU" baseline="0" dirty="0" smtClean="0"/>
              <a:t> необходимо, детям можно уточнить, что длина звеньев может быть произвольной. Главное условие: длина всего пути, т.е.ломаной – 20 метров.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B3722F-E060-4192-8294-CAAE97F3CE25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vglib.ru/sourse/fr590p/1863.jpg" TargetMode="External"/><Relationship Id="rId7" Type="http://schemas.openxmlformats.org/officeDocument/2006/relationships/hyperlink" Target="http://nifiga-sebe.ru/uploads/posts/2009-03/thumbs/1236055621_3.jpg" TargetMode="External"/><Relationship Id="rId2" Type="http://schemas.openxmlformats.org/officeDocument/2006/relationships/hyperlink" Target="http://www.michellehenry.fr/clocks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illeniumalliance.ru/wp-content/uploads/2007/05/clok1.jpg" TargetMode="External"/><Relationship Id="rId5" Type="http://schemas.openxmlformats.org/officeDocument/2006/relationships/hyperlink" Target="http://img0.liveinternet.ru/images/attach/c/1/64/22/64022356_8088218dd24c.jpg" TargetMode="External"/><Relationship Id="rId4" Type="http://schemas.openxmlformats.org/officeDocument/2006/relationships/hyperlink" Target="http://www.lenagold.ru/fon/clipart/alf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772400" cy="3384376"/>
          </a:xfrm>
        </p:spPr>
        <p:txBody>
          <a:bodyPr>
            <a:normAutofit/>
          </a:bodyPr>
          <a:lstStyle/>
          <a:p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математики во 2 классе</a:t>
            </a:r>
            <a:b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урока:</a:t>
            </a:r>
            <a:r>
              <a:rPr lang="ru-RU" sz="5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5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Длина ломаной»</a:t>
            </a:r>
            <a:endParaRPr lang="ru-RU" sz="54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5373216"/>
            <a:ext cx="6400800" cy="1248544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tx1"/>
                </a:solidFill>
              </a:rPr>
              <a:t>Автор разработки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Удовенко Светлана Олеговна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учитель начальных классов 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МБОУ КСОШ №1 </a:t>
            </a:r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2050" name="Picture 2" descr="Картинка 1 из 204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47864" y="3140968"/>
            <a:ext cx="2160240" cy="2124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Источники информации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>
                <a:hlinkClick r:id="rId2"/>
              </a:rPr>
              <a:t>http://www.michellehenry.fr/clocks.jpg</a:t>
            </a:r>
            <a:r>
              <a:rPr lang="ru-RU" sz="1800" dirty="0" smtClean="0"/>
              <a:t> - часы</a:t>
            </a:r>
          </a:p>
          <a:p>
            <a:pPr>
              <a:buNone/>
            </a:pPr>
            <a:r>
              <a:rPr lang="en-US" sz="1800" dirty="0" smtClean="0">
                <a:hlinkClick r:id="rId3"/>
              </a:rPr>
              <a:t>http://vglib.ru/sourse/fr590p/1863.jpg</a:t>
            </a:r>
            <a:r>
              <a:rPr lang="ru-RU" sz="1800" dirty="0" smtClean="0"/>
              <a:t> - деревья</a:t>
            </a:r>
          </a:p>
          <a:p>
            <a:pPr>
              <a:buNone/>
            </a:pPr>
            <a:r>
              <a:rPr lang="en-US" sz="1800" dirty="0" smtClean="0">
                <a:hlinkClick r:id="rId4"/>
              </a:rPr>
              <a:t>http://www.lenagold.ru/fon/clipart/alf.html</a:t>
            </a:r>
            <a:r>
              <a:rPr lang="ru-RU" sz="1800" dirty="0" smtClean="0"/>
              <a:t> - домики</a:t>
            </a:r>
          </a:p>
          <a:p>
            <a:pPr>
              <a:buNone/>
            </a:pPr>
            <a:r>
              <a:rPr lang="en-US" sz="1800" dirty="0" smtClean="0">
                <a:hlinkClick r:id="rId5"/>
              </a:rPr>
              <a:t>http://img0.liveinternet.ru/images/attach/c/1/64/22/64022356_8088218dd24c.jpg</a:t>
            </a:r>
            <a:r>
              <a:rPr lang="ru-RU" sz="1800" dirty="0" smtClean="0"/>
              <a:t> - гном 1</a:t>
            </a:r>
          </a:p>
          <a:p>
            <a:pPr>
              <a:buNone/>
            </a:pPr>
            <a:r>
              <a:rPr lang="en-US" sz="1800" dirty="0" smtClean="0">
                <a:hlinkClick r:id="rId6"/>
              </a:rPr>
              <a:t>http://www.milleniumalliance.ru/wp-content/uploads/2007/05/clok1.jpg</a:t>
            </a:r>
            <a:r>
              <a:rPr lang="ru-RU" sz="1800" dirty="0" smtClean="0"/>
              <a:t> - цветочные часы</a:t>
            </a:r>
          </a:p>
          <a:p>
            <a:pPr>
              <a:buNone/>
            </a:pPr>
            <a:r>
              <a:rPr lang="en-US" sz="1800" dirty="0" smtClean="0">
                <a:hlinkClick r:id="rId7"/>
              </a:rPr>
              <a:t>http://nifiga-sebe.ru/uploads/posts/2009-03/thumbs/1236055621_3.jpg</a:t>
            </a:r>
            <a:r>
              <a:rPr lang="ru-RU" sz="1800" dirty="0" smtClean="0"/>
              <a:t> - гном 2</a:t>
            </a:r>
          </a:p>
          <a:p>
            <a:pPr>
              <a:buNone/>
            </a:pP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3000372"/>
            <a:ext cx="7772400" cy="1028706"/>
          </a:xfrm>
        </p:spPr>
        <p:txBody>
          <a:bodyPr/>
          <a:lstStyle/>
          <a:p>
            <a:r>
              <a:rPr lang="ru-RU" dirty="0" smtClean="0"/>
              <a:t>ДЕЛУ ВРЕМЯ, А ПОТЕХЕ ЧАС.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42852"/>
            <a:ext cx="2928958" cy="2767672"/>
          </a:xfrm>
          <a:prstGeom prst="rect">
            <a:avLst/>
          </a:prstGeom>
        </p:spPr>
      </p:pic>
      <p:pic>
        <p:nvPicPr>
          <p:cNvPr id="5" name="Рисунок 4" descr="s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86446" y="4000504"/>
            <a:ext cx="2942814" cy="268265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700_ikea-black-clock-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38250" y="1076325"/>
            <a:ext cx="6667500" cy="4705350"/>
          </a:xfrm>
          <a:prstGeom prst="ellipse">
            <a:avLst/>
          </a:prstGeom>
          <a:ln w="63500" cap="rnd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Какое время показывают часы?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362" name="Picture 2" descr="C:\Users\Олька\Desktop\clocks - копия.jpg"/>
          <p:cNvPicPr>
            <a:picLocks noChangeAspect="1" noChangeArrowheads="1"/>
          </p:cNvPicPr>
          <p:nvPr/>
        </p:nvPicPr>
        <p:blipFill>
          <a:blip r:embed="rId3" cstate="print"/>
          <a:srcRect l="14190" t="26227" r="14190" b="53566"/>
          <a:stretch>
            <a:fillRect/>
          </a:stretch>
        </p:blipFill>
        <p:spPr bwMode="auto">
          <a:xfrm>
            <a:off x="2411760" y="1412776"/>
            <a:ext cx="1829851" cy="1728192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6" name="Picture 2" descr="C:\Users\Олька\Desktop\clocks - копия.jpg"/>
          <p:cNvPicPr>
            <a:picLocks noChangeAspect="1" noChangeArrowheads="1"/>
          </p:cNvPicPr>
          <p:nvPr/>
        </p:nvPicPr>
        <p:blipFill>
          <a:blip r:embed="rId3" cstate="print"/>
          <a:srcRect l="14190" t="52233" r="14190" b="27415"/>
          <a:stretch>
            <a:fillRect/>
          </a:stretch>
        </p:blipFill>
        <p:spPr bwMode="auto">
          <a:xfrm>
            <a:off x="6876256" y="1412776"/>
            <a:ext cx="1816818" cy="1728192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7" name="Picture 2" descr="C:\Users\Олька\Desktop\clocks - копия.jpg"/>
          <p:cNvPicPr>
            <a:picLocks noChangeAspect="1" noChangeArrowheads="1"/>
          </p:cNvPicPr>
          <p:nvPr/>
        </p:nvPicPr>
        <p:blipFill>
          <a:blip r:embed="rId3" cstate="print"/>
          <a:srcRect l="14190" t="78528" r="14190" b="1265"/>
          <a:stretch>
            <a:fillRect/>
          </a:stretch>
        </p:blipFill>
        <p:spPr bwMode="auto">
          <a:xfrm>
            <a:off x="4644008" y="1412776"/>
            <a:ext cx="1829851" cy="1728192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sp>
        <p:nvSpPr>
          <p:cNvPr id="9" name="TextBox 8"/>
          <p:cNvSpPr txBox="1"/>
          <p:nvPr/>
        </p:nvSpPr>
        <p:spPr>
          <a:xfrm>
            <a:off x="2555776" y="5258004"/>
            <a:ext cx="1448469" cy="707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000" dirty="0">
              <a:solidFill>
                <a:srgbClr val="FAF02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487816" y="5214950"/>
            <a:ext cx="16561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000" dirty="0">
              <a:solidFill>
                <a:srgbClr val="FAF02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5536" y="5258003"/>
            <a:ext cx="1584176" cy="707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000" dirty="0">
              <a:solidFill>
                <a:srgbClr val="FAF026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72066" y="5214950"/>
            <a:ext cx="14484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000" dirty="0">
              <a:solidFill>
                <a:srgbClr val="FAF026"/>
              </a:solidFill>
            </a:endParaRPr>
          </a:p>
        </p:txBody>
      </p:sp>
      <p:cxnSp>
        <p:nvCxnSpPr>
          <p:cNvPr id="21" name="Прямая со стрелкой 20"/>
          <p:cNvCxnSpPr/>
          <p:nvPr/>
        </p:nvCxnSpPr>
        <p:spPr>
          <a:xfrm>
            <a:off x="1331640" y="3284984"/>
            <a:ext cx="1728192" cy="1656184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63" name="Picture 3" descr="C:\Users\Олька\Desktop\clocks - коп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9715" y="1412776"/>
            <a:ext cx="1917213" cy="1728192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cxnSp>
        <p:nvCxnSpPr>
          <p:cNvPr id="25" name="Прямая со стрелкой 24"/>
          <p:cNvCxnSpPr/>
          <p:nvPr/>
        </p:nvCxnSpPr>
        <p:spPr>
          <a:xfrm flipH="1">
            <a:off x="1259632" y="3356992"/>
            <a:ext cx="2088232" cy="1584176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5580112" y="3356992"/>
            <a:ext cx="1728192" cy="1656184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H="1">
            <a:off x="5292080" y="3356992"/>
            <a:ext cx="2448272" cy="1584176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>
            <a:off x="8676456" y="0"/>
            <a:ext cx="467544" cy="476672"/>
          </a:xfrm>
          <a:prstGeom prst="actionButtonForwardNext">
            <a:avLst/>
          </a:prstGeom>
          <a:solidFill>
            <a:srgbClr val="FAF026">
              <a:alpha val="72000"/>
            </a:srgbClr>
          </a:solidFill>
          <a:ln w="6350">
            <a:solidFill>
              <a:srgbClr val="B04A1C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Содержимое 3" descr="i.jpg"/>
          <p:cNvPicPr>
            <a:picLocks noGrp="1" noChangeAspect="1"/>
          </p:cNvPicPr>
          <p:nvPr>
            <p:ph idx="1"/>
          </p:nvPr>
        </p:nvPicPr>
        <p:blipFill>
          <a:blip r:embed="rId5" cstate="print"/>
          <a:stretch>
            <a:fillRect/>
          </a:stretch>
        </p:blipFill>
        <p:spPr>
          <a:xfrm>
            <a:off x="142844" y="5072074"/>
            <a:ext cx="2267969" cy="955463"/>
          </a:xfrm>
        </p:spPr>
      </p:pic>
      <p:sp>
        <p:nvSpPr>
          <p:cNvPr id="27" name="TextBox 26"/>
          <p:cNvSpPr txBox="1"/>
          <p:nvPr/>
        </p:nvSpPr>
        <p:spPr>
          <a:xfrm>
            <a:off x="928662" y="5357826"/>
            <a:ext cx="1071570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/>
              <a:t>10:10</a:t>
            </a:r>
            <a:endParaRPr lang="ru-RU" sz="2800" b="1" dirty="0"/>
          </a:p>
        </p:txBody>
      </p:sp>
      <p:pic>
        <p:nvPicPr>
          <p:cNvPr id="29" name="Содержимое 3" descr="i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00298" y="5357826"/>
            <a:ext cx="2204426" cy="928694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3214678" y="5643578"/>
            <a:ext cx="1143008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/>
              <a:t>06:20</a:t>
            </a:r>
            <a:endParaRPr lang="ru-RU" sz="2800" b="1" dirty="0"/>
          </a:p>
        </p:txBody>
      </p:sp>
      <p:pic>
        <p:nvPicPr>
          <p:cNvPr id="31" name="Содержимое 3" descr="i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86314" y="5072074"/>
            <a:ext cx="2214578" cy="932971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5572132" y="5357826"/>
            <a:ext cx="1143008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/>
              <a:t>01:45</a:t>
            </a:r>
            <a:endParaRPr lang="ru-RU" sz="2800" b="1" dirty="0"/>
          </a:p>
        </p:txBody>
      </p:sp>
      <p:pic>
        <p:nvPicPr>
          <p:cNvPr id="33" name="Содержимое 3" descr="i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929422" y="5500702"/>
            <a:ext cx="2214578" cy="932971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7715272" y="5786454"/>
            <a:ext cx="1071570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/>
              <a:t>10:55</a:t>
            </a:r>
            <a:endParaRPr lang="ru-RU" sz="28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Продолжи ряд чисел, соблюдая закономерность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11560" y="1700808"/>
            <a:ext cx="3672408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38   36   34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611560" y="2852936"/>
            <a:ext cx="3672408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11   22   33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683568" y="4005064"/>
            <a:ext cx="3672408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29   38   47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5" name="Picture 1" descr="C:\Users\Олька\Desktop\1236055621_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24280" y="4293096"/>
            <a:ext cx="2419720" cy="2564904"/>
          </a:xfrm>
          <a:prstGeom prst="rect">
            <a:avLst/>
          </a:prstGeom>
          <a:noFill/>
        </p:spPr>
      </p:pic>
      <p:sp>
        <p:nvSpPr>
          <p:cNvPr id="18" name="Заголовок 1"/>
          <p:cNvSpPr txBox="1">
            <a:spLocks/>
          </p:cNvSpPr>
          <p:nvPr/>
        </p:nvSpPr>
        <p:spPr>
          <a:xfrm>
            <a:off x="3275856" y="1700808"/>
            <a:ext cx="3672408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32   30   28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00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3203848" y="2852936"/>
            <a:ext cx="3672408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44   55   66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00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3275856" y="4005064"/>
            <a:ext cx="3672408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56   65   74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00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923928" y="2132856"/>
            <a:ext cx="576064" cy="50405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  <a:bevelB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788024" y="2132856"/>
            <a:ext cx="576064" cy="50405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  <a:bevelB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652120" y="2132856"/>
            <a:ext cx="576064" cy="50405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  <a:bevelB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3923928" y="3284984"/>
            <a:ext cx="576064" cy="50405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  <a:bevelB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788024" y="3284984"/>
            <a:ext cx="576064" cy="50405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  <a:bevelB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652120" y="3284984"/>
            <a:ext cx="576064" cy="50405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  <a:bevelB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3923928" y="4365104"/>
            <a:ext cx="576064" cy="50405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  <a:bevelB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4788024" y="4365104"/>
            <a:ext cx="576064" cy="50405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  <a:bevelB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5652120" y="4365104"/>
            <a:ext cx="576064" cy="50405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  <a:bevelB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3131840" y="5805264"/>
            <a:ext cx="2304256" cy="648072"/>
          </a:xfrm>
          <a:prstGeom prst="roundRect">
            <a:avLst/>
          </a:prstGeom>
          <a:solidFill>
            <a:srgbClr val="FAF026">
              <a:alpha val="48000"/>
            </a:srgbClr>
          </a:solidFill>
          <a:ln>
            <a:solidFill>
              <a:srgbClr val="B04A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B04A1C"/>
                </a:solidFill>
              </a:rPr>
              <a:t>Проверить</a:t>
            </a:r>
            <a:endParaRPr lang="ru-RU" dirty="0">
              <a:solidFill>
                <a:srgbClr val="B04A1C"/>
              </a:solidFill>
            </a:endParaRPr>
          </a:p>
        </p:txBody>
      </p:sp>
      <p:sp>
        <p:nvSpPr>
          <p:cNvPr id="31" name="Управляющая кнопка: далее 30">
            <a:hlinkClick r:id="" action="ppaction://hlinkshowjump?jump=nextslide" highlightClick="1"/>
          </p:cNvPr>
          <p:cNvSpPr/>
          <p:nvPr/>
        </p:nvSpPr>
        <p:spPr>
          <a:xfrm>
            <a:off x="8676456" y="0"/>
            <a:ext cx="467544" cy="476672"/>
          </a:xfrm>
          <a:prstGeom prst="actionButtonForwardNext">
            <a:avLst/>
          </a:prstGeom>
          <a:solidFill>
            <a:srgbClr val="FAF026">
              <a:alpha val="72000"/>
            </a:srgbClr>
          </a:solidFill>
          <a:ln w="6350">
            <a:solidFill>
              <a:srgbClr val="B04A1C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Картинка 8 из 91561"/>
          <p:cNvPicPr>
            <a:picLocks noChangeAspect="1" noChangeArrowheads="1"/>
          </p:cNvPicPr>
          <p:nvPr/>
        </p:nvPicPr>
        <p:blipFill>
          <a:blip r:embed="rId3" cstate="print"/>
          <a:srcRect t="14103" b="7692"/>
          <a:stretch>
            <a:fillRect/>
          </a:stretch>
        </p:blipFill>
        <p:spPr bwMode="auto">
          <a:xfrm>
            <a:off x="539552" y="1412776"/>
            <a:ext cx="8100392" cy="5184576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Цветочные часы</a:t>
            </a:r>
            <a:endParaRPr lang="ru-RU" sz="5400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676456" y="0"/>
            <a:ext cx="467544" cy="476672"/>
          </a:xfrm>
          <a:prstGeom prst="actionButtonForwardNext">
            <a:avLst/>
          </a:prstGeom>
          <a:solidFill>
            <a:srgbClr val="FAF026">
              <a:alpha val="72000"/>
            </a:srgbClr>
          </a:solidFill>
          <a:ln w="6350">
            <a:solidFill>
              <a:srgbClr val="B04A1C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 расстояние</a:t>
            </a:r>
            <a:b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от домика Тёпы до домика </a:t>
            </a:r>
            <a:r>
              <a:rPr lang="ru-RU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Клёпы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386" name="Picture 2" descr="C:\Users\Олька\Desktop\domik74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75637" b="70131"/>
          <a:stretch>
            <a:fillRect/>
          </a:stretch>
        </p:blipFill>
        <p:spPr bwMode="auto">
          <a:xfrm>
            <a:off x="1259632" y="1988840"/>
            <a:ext cx="1728192" cy="1518715"/>
          </a:xfrm>
          <a:prstGeom prst="rect">
            <a:avLst/>
          </a:prstGeom>
          <a:noFill/>
        </p:spPr>
      </p:pic>
      <p:pic>
        <p:nvPicPr>
          <p:cNvPr id="16387" name="Picture 3" descr="C:\Users\Олька\Desktop\domik74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637" t="954" r="52953" b="66479"/>
          <a:stretch>
            <a:fillRect/>
          </a:stretch>
        </p:blipFill>
        <p:spPr bwMode="auto">
          <a:xfrm>
            <a:off x="6732240" y="4600642"/>
            <a:ext cx="1872208" cy="2041334"/>
          </a:xfrm>
          <a:prstGeom prst="rect">
            <a:avLst/>
          </a:prstGeom>
          <a:noFill/>
        </p:spPr>
      </p:pic>
      <p:pic>
        <p:nvPicPr>
          <p:cNvPr id="16388" name="Picture 4" descr="C:\Users\Олька\Desktop\1863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4293096"/>
            <a:ext cx="1168152" cy="1373274"/>
          </a:xfrm>
          <a:prstGeom prst="rect">
            <a:avLst/>
          </a:prstGeom>
          <a:noFill/>
        </p:spPr>
      </p:pic>
      <p:pic>
        <p:nvPicPr>
          <p:cNvPr id="7" name="Picture 4" descr="C:\Users\Олька\Desktop\1863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5856" y="2924944"/>
            <a:ext cx="1168152" cy="1373274"/>
          </a:xfrm>
          <a:prstGeom prst="rect">
            <a:avLst/>
          </a:prstGeom>
          <a:noFill/>
        </p:spPr>
      </p:pic>
      <p:pic>
        <p:nvPicPr>
          <p:cNvPr id="8" name="Picture 4" descr="C:\Users\Олька\Desktop\1863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4008" y="2060848"/>
            <a:ext cx="1168152" cy="1373274"/>
          </a:xfrm>
          <a:prstGeom prst="rect">
            <a:avLst/>
          </a:prstGeom>
          <a:noFill/>
        </p:spPr>
      </p:pic>
      <p:pic>
        <p:nvPicPr>
          <p:cNvPr id="9" name="Picture 4" descr="C:\Users\Олька\Desktop\1863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8024" y="5013176"/>
            <a:ext cx="1168152" cy="1373274"/>
          </a:xfrm>
          <a:prstGeom prst="rect">
            <a:avLst/>
          </a:prstGeom>
          <a:noFill/>
        </p:spPr>
      </p:pic>
      <p:pic>
        <p:nvPicPr>
          <p:cNvPr id="10" name="Picture 4" descr="C:\Users\Олька\Desktop\1863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264" y="2780928"/>
            <a:ext cx="1168152" cy="137327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23528" y="1916832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00FF"/>
                </a:solidFill>
              </a:rPr>
              <a:t>Домик Тёпы</a:t>
            </a:r>
            <a:endParaRPr lang="ru-RU" sz="2400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55768" y="4437112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00FF"/>
                </a:solidFill>
              </a:rPr>
              <a:t>Домик </a:t>
            </a:r>
            <a:r>
              <a:rPr lang="ru-RU" sz="2400" dirty="0" err="1" smtClean="0">
                <a:solidFill>
                  <a:srgbClr val="0000FF"/>
                </a:solidFill>
              </a:rPr>
              <a:t>Клёпы</a:t>
            </a:r>
            <a:endParaRPr lang="ru-RU" sz="2400" dirty="0">
              <a:solidFill>
                <a:srgbClr val="0000FF"/>
              </a:solidFill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1979712" y="3501008"/>
            <a:ext cx="1080120" cy="1512168"/>
          </a:xfrm>
          <a:prstGeom prst="line">
            <a:avLst/>
          </a:prstGeom>
          <a:ln w="88900">
            <a:solidFill>
              <a:srgbClr val="B04A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V="1">
            <a:off x="3059832" y="4221088"/>
            <a:ext cx="2736304" cy="792088"/>
          </a:xfrm>
          <a:prstGeom prst="line">
            <a:avLst/>
          </a:prstGeom>
          <a:ln w="88900">
            <a:solidFill>
              <a:srgbClr val="B04A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H="1" flipV="1">
            <a:off x="5796136" y="4221088"/>
            <a:ext cx="936104" cy="1328213"/>
          </a:xfrm>
          <a:prstGeom prst="line">
            <a:avLst/>
          </a:prstGeom>
          <a:ln w="88900">
            <a:solidFill>
              <a:srgbClr val="B04A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Группа 42"/>
          <p:cNvGrpSpPr/>
          <p:nvPr/>
        </p:nvGrpSpPr>
        <p:grpSpPr>
          <a:xfrm>
            <a:off x="1763688" y="4149080"/>
            <a:ext cx="5184576" cy="965721"/>
            <a:chOff x="1763688" y="4149080"/>
            <a:chExt cx="5184576" cy="965721"/>
          </a:xfrm>
        </p:grpSpPr>
        <p:sp>
          <p:nvSpPr>
            <p:cNvPr id="40" name="TextBox 39"/>
            <p:cNvSpPr txBox="1"/>
            <p:nvPr/>
          </p:nvSpPr>
          <p:spPr>
            <a:xfrm>
              <a:off x="1763688" y="4221088"/>
              <a:ext cx="86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B04A1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10 м</a:t>
              </a:r>
              <a:endParaRPr lang="ru-RU" sz="2400" dirty="0">
                <a:solidFill>
                  <a:srgbClr val="B04A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211960" y="4653136"/>
              <a:ext cx="86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B04A1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12 м</a:t>
              </a:r>
              <a:endParaRPr lang="ru-RU" sz="2400" dirty="0">
                <a:solidFill>
                  <a:srgbClr val="B04A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084168" y="4149080"/>
              <a:ext cx="86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B04A1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 м</a:t>
              </a:r>
              <a:endParaRPr lang="ru-RU" sz="2400" dirty="0">
                <a:solidFill>
                  <a:srgbClr val="B04A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9" name="Управляющая кнопка: далее 18">
            <a:hlinkClick r:id="" action="ppaction://hlinkshowjump?jump=nextslide" highlightClick="1"/>
          </p:cNvPr>
          <p:cNvSpPr/>
          <p:nvPr/>
        </p:nvSpPr>
        <p:spPr>
          <a:xfrm>
            <a:off x="8676456" y="0"/>
            <a:ext cx="467544" cy="476672"/>
          </a:xfrm>
          <a:prstGeom prst="actionButtonForwardNext">
            <a:avLst/>
          </a:prstGeom>
          <a:solidFill>
            <a:srgbClr val="FAF026">
              <a:alpha val="72000"/>
            </a:srgbClr>
          </a:solidFill>
          <a:ln w="6350">
            <a:solidFill>
              <a:srgbClr val="B04A1C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4221088"/>
            <a:ext cx="5987008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ТК = 10 м + 12 м + 5 м = 27 м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404664"/>
            <a:ext cx="79928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Расстояние  от домика Тёпы до домика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Клёпы</a:t>
            </a:r>
            <a:endParaRPr lang="ru-RU" sz="2800" dirty="0"/>
          </a:p>
        </p:txBody>
      </p:sp>
      <p:grpSp>
        <p:nvGrpSpPr>
          <p:cNvPr id="15" name="Группа 14"/>
          <p:cNvGrpSpPr/>
          <p:nvPr/>
        </p:nvGrpSpPr>
        <p:grpSpPr>
          <a:xfrm>
            <a:off x="539552" y="1556792"/>
            <a:ext cx="8064896" cy="144016"/>
            <a:chOff x="539552" y="2492896"/>
            <a:chExt cx="8064896" cy="144016"/>
          </a:xfrm>
        </p:grpSpPr>
        <p:sp>
          <p:nvSpPr>
            <p:cNvPr id="8" name="Овал 7"/>
            <p:cNvSpPr/>
            <p:nvPr/>
          </p:nvSpPr>
          <p:spPr>
            <a:xfrm>
              <a:off x="539552" y="2492896"/>
              <a:ext cx="144016" cy="144016"/>
            </a:xfrm>
            <a:prstGeom prst="ellipse">
              <a:avLst/>
            </a:prstGeom>
            <a:solidFill>
              <a:srgbClr val="B04A1C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4" name="Группа 13"/>
            <p:cNvGrpSpPr/>
            <p:nvPr/>
          </p:nvGrpSpPr>
          <p:grpSpPr>
            <a:xfrm>
              <a:off x="611560" y="2492896"/>
              <a:ext cx="7992888" cy="144016"/>
              <a:chOff x="611560" y="2492896"/>
              <a:chExt cx="7992888" cy="144016"/>
            </a:xfrm>
          </p:grpSpPr>
          <p:cxnSp>
            <p:nvCxnSpPr>
              <p:cNvPr id="5" name="Прямая соединительная линия 4"/>
              <p:cNvCxnSpPr/>
              <p:nvPr/>
            </p:nvCxnSpPr>
            <p:spPr>
              <a:xfrm>
                <a:off x="611560" y="2564904"/>
                <a:ext cx="7992888" cy="0"/>
              </a:xfrm>
              <a:prstGeom prst="line">
                <a:avLst/>
              </a:prstGeom>
              <a:ln w="88900">
                <a:solidFill>
                  <a:srgbClr val="B04A1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Овал 8"/>
              <p:cNvSpPr/>
              <p:nvPr/>
            </p:nvSpPr>
            <p:spPr>
              <a:xfrm>
                <a:off x="8460432" y="2492896"/>
                <a:ext cx="144016" cy="144016"/>
              </a:xfrm>
              <a:prstGeom prst="ellipse">
                <a:avLst/>
              </a:prstGeom>
              <a:solidFill>
                <a:srgbClr val="B04A1C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" name="Овал 9"/>
              <p:cNvSpPr/>
              <p:nvPr/>
            </p:nvSpPr>
            <p:spPr>
              <a:xfrm>
                <a:off x="3419872" y="2492896"/>
                <a:ext cx="144016" cy="144016"/>
              </a:xfrm>
              <a:prstGeom prst="ellipse">
                <a:avLst/>
              </a:prstGeom>
              <a:solidFill>
                <a:srgbClr val="B04A1C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" name="Овал 10"/>
              <p:cNvSpPr/>
              <p:nvPr/>
            </p:nvSpPr>
            <p:spPr>
              <a:xfrm>
                <a:off x="6804248" y="2492896"/>
                <a:ext cx="144016" cy="144016"/>
              </a:xfrm>
              <a:prstGeom prst="ellipse">
                <a:avLst/>
              </a:prstGeom>
              <a:solidFill>
                <a:srgbClr val="B04A1C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12" name="TextBox 11"/>
          <p:cNvSpPr txBox="1"/>
          <p:nvPr/>
        </p:nvSpPr>
        <p:spPr>
          <a:xfrm>
            <a:off x="179512" y="1700808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  <a:endParaRPr lang="ru-RU" sz="3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567936" y="1700808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endParaRPr lang="ru-RU" sz="3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3" name="Группа 22"/>
          <p:cNvGrpSpPr/>
          <p:nvPr/>
        </p:nvGrpSpPr>
        <p:grpSpPr>
          <a:xfrm>
            <a:off x="98540" y="-1706035"/>
            <a:ext cx="4084691" cy="4783706"/>
            <a:chOff x="98540" y="-1706035"/>
            <a:chExt cx="4084691" cy="4783706"/>
          </a:xfrm>
        </p:grpSpPr>
        <p:sp>
          <p:nvSpPr>
            <p:cNvPr id="16" name="Дуга 15"/>
            <p:cNvSpPr/>
            <p:nvPr/>
          </p:nvSpPr>
          <p:spPr>
            <a:xfrm rot="7893450">
              <a:off x="84687" y="-1692182"/>
              <a:ext cx="4112398" cy="4084691"/>
            </a:xfrm>
            <a:prstGeom prst="arc">
              <a:avLst>
                <a:gd name="adj1" fmla="val 16750752"/>
                <a:gd name="adj2" fmla="val 0"/>
              </a:avLst>
            </a:prstGeom>
            <a:ln w="254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547664" y="2492896"/>
              <a:ext cx="12241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>
                  <a:solidFill>
                    <a:srgbClr val="0099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10 м</a:t>
              </a:r>
              <a:endParaRPr lang="ru-RU" sz="3200" dirty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2422863" y="-2317522"/>
            <a:ext cx="5122107" cy="5467201"/>
            <a:chOff x="2422863" y="-2317522"/>
            <a:chExt cx="5122107" cy="5467201"/>
          </a:xfrm>
        </p:grpSpPr>
        <p:sp>
          <p:nvSpPr>
            <p:cNvPr id="17" name="Дуга 16"/>
            <p:cNvSpPr/>
            <p:nvPr/>
          </p:nvSpPr>
          <p:spPr>
            <a:xfrm rot="7580204">
              <a:off x="2666395" y="-2561054"/>
              <a:ext cx="4635043" cy="5122107"/>
            </a:xfrm>
            <a:prstGeom prst="arc">
              <a:avLst>
                <a:gd name="adj1" fmla="val 16750752"/>
                <a:gd name="adj2" fmla="val 0"/>
              </a:avLst>
            </a:prstGeom>
            <a:ln w="254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644008" y="2564904"/>
              <a:ext cx="12241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>
                  <a:solidFill>
                    <a:srgbClr val="0099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12 м</a:t>
              </a:r>
              <a:endParaRPr lang="ru-RU" sz="3200" dirty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6494834" y="-154807"/>
            <a:ext cx="2382515" cy="3016454"/>
            <a:chOff x="6494834" y="-154807"/>
            <a:chExt cx="2382515" cy="3016454"/>
          </a:xfrm>
        </p:grpSpPr>
        <p:sp>
          <p:nvSpPr>
            <p:cNvPr id="18" name="Дуга 17"/>
            <p:cNvSpPr/>
            <p:nvPr/>
          </p:nvSpPr>
          <p:spPr>
            <a:xfrm rot="7893450">
              <a:off x="6615022" y="-274995"/>
              <a:ext cx="2142140" cy="2382515"/>
            </a:xfrm>
            <a:prstGeom prst="arc">
              <a:avLst>
                <a:gd name="adj1" fmla="val 16750752"/>
                <a:gd name="adj2" fmla="val 0"/>
              </a:avLst>
            </a:prstGeom>
            <a:ln w="254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308304" y="2276872"/>
              <a:ext cx="12241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>
                  <a:solidFill>
                    <a:srgbClr val="0099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 м</a:t>
              </a:r>
              <a:endParaRPr lang="ru-RU" sz="3200" dirty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17410" name="Picture 2" descr="C:\Users\Олька\Desktop\64022356_8088218dd24c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956557"/>
            <a:ext cx="1944216" cy="1901443"/>
          </a:xfrm>
          <a:prstGeom prst="rect">
            <a:avLst/>
          </a:prstGeom>
          <a:noFill/>
        </p:spPr>
      </p:pic>
      <p:sp>
        <p:nvSpPr>
          <p:cNvPr id="26" name="Управляющая кнопка: далее 25">
            <a:hlinkClick r:id="" action="ppaction://hlinkshowjump?jump=nextslide" highlightClick="1"/>
          </p:cNvPr>
          <p:cNvSpPr/>
          <p:nvPr/>
        </p:nvSpPr>
        <p:spPr>
          <a:xfrm>
            <a:off x="8676456" y="0"/>
            <a:ext cx="467544" cy="476672"/>
          </a:xfrm>
          <a:prstGeom prst="actionButtonForwardNext">
            <a:avLst/>
          </a:prstGeom>
          <a:solidFill>
            <a:srgbClr val="FAF026">
              <a:alpha val="72000"/>
            </a:srgbClr>
          </a:solidFill>
          <a:ln w="6350">
            <a:solidFill>
              <a:srgbClr val="B04A1C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i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Самостоятельная работа</a:t>
            </a:r>
            <a:endParaRPr lang="ru-RU" sz="3600" i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Начерти путь гномика Крохи до Цветочной поляны, зная:</a:t>
            </a:r>
          </a:p>
          <a:p>
            <a:r>
              <a:rPr lang="ru-RU" dirty="0" smtClean="0"/>
              <a:t>Общий путь составляет 20 метров</a:t>
            </a:r>
          </a:p>
          <a:p>
            <a:r>
              <a:rPr lang="ru-RU" dirty="0" smtClean="0"/>
              <a:t>Чтобы дойти до полянки, гномику пришлось повернуть три раза</a:t>
            </a:r>
          </a:p>
          <a:p>
            <a:endParaRPr lang="ru-RU" dirty="0" smtClean="0"/>
          </a:p>
          <a:p>
            <a:pPr>
              <a:buFontTx/>
              <a:buChar char="-"/>
            </a:pPr>
            <a:r>
              <a:rPr lang="ru-RU" i="1" dirty="0" smtClean="0"/>
              <a:t>В виде какой линии получился путь Крохи?</a:t>
            </a:r>
          </a:p>
          <a:p>
            <a:pPr>
              <a:buFontTx/>
              <a:buChar char="-"/>
            </a:pPr>
            <a:r>
              <a:rPr lang="ru-RU" i="1" dirty="0" smtClean="0"/>
              <a:t>Из скольких звеньев она состоит?</a:t>
            </a:r>
            <a:endParaRPr lang="ru-RU" i="1" dirty="0"/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683568" y="2636912"/>
            <a:ext cx="6840760" cy="1800200"/>
          </a:xfrm>
          <a:prstGeom prst="wedgeRoundRectCallout">
            <a:avLst>
              <a:gd name="adj1" fmla="val 61740"/>
              <a:gd name="adj2" fmla="val -160339"/>
              <a:gd name="adj3" fmla="val 16667"/>
            </a:avLst>
          </a:prstGeom>
          <a:solidFill>
            <a:srgbClr val="FAF026">
              <a:alpha val="99000"/>
            </a:srgbClr>
          </a:solidFill>
          <a:ln w="15875">
            <a:solidFill>
              <a:srgbClr val="B04A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Примечание:</a:t>
            </a:r>
          </a:p>
          <a:p>
            <a:pPr algn="ctr"/>
            <a:endParaRPr lang="ru-RU" sz="20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Вспомни что такое «схематический чертёж».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Можем ли мы выполнить чертёж в метрах? 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Как  правильно поступить?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5" name="5-конечная звезда 4"/>
          <p:cNvSpPr/>
          <p:nvPr/>
        </p:nvSpPr>
        <p:spPr>
          <a:xfrm>
            <a:off x="8316416" y="332656"/>
            <a:ext cx="539552" cy="504056"/>
          </a:xfrm>
          <a:prstGeom prst="star5">
            <a:avLst/>
          </a:prstGeom>
          <a:solidFill>
            <a:srgbClr val="FF0000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610</TotalTime>
  <Words>268</Words>
  <Application>Microsoft Office PowerPoint</Application>
  <PresentationFormat>Экран (4:3)</PresentationFormat>
  <Paragraphs>64</Paragraphs>
  <Slides>10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Урок математики во 2 классе тема урока: «Длина ломаной»</vt:lpstr>
      <vt:lpstr>ДЕЛУ ВРЕМЯ, А ПОТЕХЕ ЧАС.</vt:lpstr>
      <vt:lpstr>Слайд 3</vt:lpstr>
      <vt:lpstr>Какое время показывают часы?</vt:lpstr>
      <vt:lpstr>Продолжи ряд чисел, соблюдая закономерность</vt:lpstr>
      <vt:lpstr>Цветочные часы</vt:lpstr>
      <vt:lpstr>Найди расстояние  от домика Тёпы до домика Клёпы</vt:lpstr>
      <vt:lpstr>ТК = 10 м + 12 м + 5 м = 27 м</vt:lpstr>
      <vt:lpstr>Самостоятельная работа</vt:lpstr>
      <vt:lpstr>Источники информации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математики во 2 классе тема урока: «Длина ломаной»</dc:title>
  <dc:creator>Олька</dc:creator>
  <cp:lastModifiedBy>User</cp:lastModifiedBy>
  <cp:revision>31</cp:revision>
  <dcterms:created xsi:type="dcterms:W3CDTF">2011-10-17T18:56:08Z</dcterms:created>
  <dcterms:modified xsi:type="dcterms:W3CDTF">2017-01-05T14:37:16Z</dcterms:modified>
</cp:coreProperties>
</file>