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4" r:id="rId2"/>
    <p:sldMasterId id="2147483744" r:id="rId3"/>
  </p:sldMasterIdLst>
  <p:sldIdLst>
    <p:sldId id="256" r:id="rId4"/>
    <p:sldId id="260" r:id="rId5"/>
    <p:sldId id="257" r:id="rId6"/>
    <p:sldId id="258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5A3"/>
    <a:srgbClr val="CFDFDB"/>
    <a:srgbClr val="0099CC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88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5E0DFE-C840-4FC5-83C1-259391F79018}" type="doc">
      <dgm:prSet loTypeId="urn:microsoft.com/office/officeart/2005/8/layout/vList5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F2F6C7-0392-4A42-A7FF-CACC3A6BD3CE}">
      <dgm:prSet phldrT="[Текст]"/>
      <dgm:spPr>
        <a:gradFill rotWithShape="0">
          <a:gsLst>
            <a:gs pos="0">
              <a:srgbClr val="0099CC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dirty="0" smtClean="0"/>
            <a:t>Знать, понимать</a:t>
          </a:r>
          <a:endParaRPr lang="ru-RU" dirty="0"/>
        </a:p>
      </dgm:t>
    </dgm:pt>
    <dgm:pt modelId="{D307F2F4-BED8-417B-93CA-E968A3FE2AF1}" type="parTrans" cxnId="{9D902BAA-1DCE-46A5-BFC4-89CF566D1D86}">
      <dgm:prSet/>
      <dgm:spPr/>
      <dgm:t>
        <a:bodyPr/>
        <a:lstStyle/>
        <a:p>
          <a:endParaRPr lang="ru-RU"/>
        </a:p>
      </dgm:t>
    </dgm:pt>
    <dgm:pt modelId="{94062D2F-787C-4272-BB7A-ACA859756F43}" type="sibTrans" cxnId="{9D902BAA-1DCE-46A5-BFC4-89CF566D1D86}">
      <dgm:prSet/>
      <dgm:spPr/>
      <dgm:t>
        <a:bodyPr/>
        <a:lstStyle/>
        <a:p>
          <a:endParaRPr lang="ru-RU"/>
        </a:p>
      </dgm:t>
    </dgm:pt>
    <dgm:pt modelId="{32D188A3-25BA-4FBB-96EA-383C3DCD9A1A}">
      <dgm:prSet phldrT="[Текст]" custT="1"/>
      <dgm:spPr/>
      <dgm:t>
        <a:bodyPr/>
        <a:lstStyle/>
        <a:p>
          <a:r>
            <a:rPr lang="ru-RU" sz="1500" dirty="0" smtClean="0"/>
            <a:t>Особенности строения организма человека – органы дыхательной системы;</a:t>
          </a:r>
          <a:endParaRPr lang="ru-RU" sz="1500" dirty="0"/>
        </a:p>
      </dgm:t>
    </dgm:pt>
    <dgm:pt modelId="{90B47A34-BC7F-4E4A-A978-D8A95D614B2B}" type="parTrans" cxnId="{5B98AE3F-B1BD-4D6D-9783-2B7B63F295A9}">
      <dgm:prSet/>
      <dgm:spPr/>
      <dgm:t>
        <a:bodyPr/>
        <a:lstStyle/>
        <a:p>
          <a:endParaRPr lang="ru-RU"/>
        </a:p>
      </dgm:t>
    </dgm:pt>
    <dgm:pt modelId="{5F2D2E51-A847-4E9B-974D-F65B96EB8C75}" type="sibTrans" cxnId="{5B98AE3F-B1BD-4D6D-9783-2B7B63F295A9}">
      <dgm:prSet/>
      <dgm:spPr/>
      <dgm:t>
        <a:bodyPr/>
        <a:lstStyle/>
        <a:p>
          <a:endParaRPr lang="ru-RU"/>
        </a:p>
      </dgm:t>
    </dgm:pt>
    <dgm:pt modelId="{C96BE6B4-2D8D-4CC1-94F4-920AAF837AAD}">
      <dgm:prSet phldrT="[Текст]"/>
      <dgm:spPr>
        <a:gradFill rotWithShape="0">
          <a:gsLst>
            <a:gs pos="0">
              <a:srgbClr val="0099CC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dirty="0" smtClean="0"/>
            <a:t>Уметь</a:t>
          </a:r>
          <a:endParaRPr lang="ru-RU" dirty="0"/>
        </a:p>
      </dgm:t>
    </dgm:pt>
    <dgm:pt modelId="{516A9659-65CF-41C5-95F6-22FC101B7C41}" type="parTrans" cxnId="{70CE8DD2-1B7B-4ACA-8CC0-3CAD9FE96051}">
      <dgm:prSet/>
      <dgm:spPr/>
      <dgm:t>
        <a:bodyPr/>
        <a:lstStyle/>
        <a:p>
          <a:endParaRPr lang="ru-RU"/>
        </a:p>
      </dgm:t>
    </dgm:pt>
    <dgm:pt modelId="{FC3EE772-1752-4ABD-B99F-A7E78251A39E}" type="sibTrans" cxnId="{70CE8DD2-1B7B-4ACA-8CC0-3CAD9FE96051}">
      <dgm:prSet/>
      <dgm:spPr/>
      <dgm:t>
        <a:bodyPr/>
        <a:lstStyle/>
        <a:p>
          <a:endParaRPr lang="ru-RU"/>
        </a:p>
      </dgm:t>
    </dgm:pt>
    <dgm:pt modelId="{B8747491-80E5-4028-8341-C07FF5451D88}">
      <dgm:prSet phldrT="[Текст]" custT="1"/>
      <dgm:spPr/>
      <dgm:t>
        <a:bodyPr/>
        <a:lstStyle/>
        <a:p>
          <a:r>
            <a:rPr lang="ru-RU" sz="1500" b="1" dirty="0" smtClean="0"/>
            <a:t>Распознавать</a:t>
          </a:r>
          <a:r>
            <a:rPr lang="ru-RU" sz="1500" dirty="0" smtClean="0"/>
            <a:t> и </a:t>
          </a:r>
          <a:r>
            <a:rPr lang="ru-RU" sz="1500" b="1" dirty="0" smtClean="0"/>
            <a:t>описывать </a:t>
          </a:r>
          <a:r>
            <a:rPr lang="ru-RU" sz="1500" b="0" dirty="0" smtClean="0"/>
            <a:t>на таблицах </a:t>
          </a:r>
          <a:r>
            <a:rPr lang="ru-RU" sz="1500" dirty="0" smtClean="0"/>
            <a:t>основные органы дыхательной системы человека;</a:t>
          </a:r>
          <a:endParaRPr lang="ru-RU" sz="1500" dirty="0"/>
        </a:p>
      </dgm:t>
    </dgm:pt>
    <dgm:pt modelId="{30871D98-3183-48D3-AC1E-22662D3F3405}" type="parTrans" cxnId="{3B5C0574-0FE8-46C4-B4B9-CB5687B16CE7}">
      <dgm:prSet/>
      <dgm:spPr/>
      <dgm:t>
        <a:bodyPr/>
        <a:lstStyle/>
        <a:p>
          <a:endParaRPr lang="ru-RU"/>
        </a:p>
      </dgm:t>
    </dgm:pt>
    <dgm:pt modelId="{33621CAF-0743-45BD-9C09-E2CBF3B773CF}" type="sibTrans" cxnId="{3B5C0574-0FE8-46C4-B4B9-CB5687B16CE7}">
      <dgm:prSet/>
      <dgm:spPr/>
      <dgm:t>
        <a:bodyPr/>
        <a:lstStyle/>
        <a:p>
          <a:endParaRPr lang="ru-RU"/>
        </a:p>
      </dgm:t>
    </dgm:pt>
    <dgm:pt modelId="{FE5B7E4F-DEAD-490D-802A-34775B006047}">
      <dgm:prSet phldrT="[Текст]"/>
      <dgm:spPr>
        <a:gradFill rotWithShape="0">
          <a:gsLst>
            <a:gs pos="0">
              <a:srgbClr val="0099CC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dirty="0" smtClean="0"/>
            <a:t>Применять для</a:t>
          </a:r>
          <a:endParaRPr lang="ru-RU" dirty="0"/>
        </a:p>
      </dgm:t>
    </dgm:pt>
    <dgm:pt modelId="{948198C6-97E3-410F-8B32-EA352F9E0CD2}" type="parTrans" cxnId="{082E561D-AC3C-4E5C-A97F-10FAA2452A9C}">
      <dgm:prSet/>
      <dgm:spPr/>
      <dgm:t>
        <a:bodyPr/>
        <a:lstStyle/>
        <a:p>
          <a:endParaRPr lang="ru-RU"/>
        </a:p>
      </dgm:t>
    </dgm:pt>
    <dgm:pt modelId="{507320B5-03A5-4183-A134-DCF639FE0F5C}" type="sibTrans" cxnId="{082E561D-AC3C-4E5C-A97F-10FAA2452A9C}">
      <dgm:prSet/>
      <dgm:spPr/>
      <dgm:t>
        <a:bodyPr/>
        <a:lstStyle/>
        <a:p>
          <a:endParaRPr lang="ru-RU"/>
        </a:p>
      </dgm:t>
    </dgm:pt>
    <dgm:pt modelId="{7076C913-2FB4-48A8-842F-42BC4416B75E}">
      <dgm:prSet phldrT="[Текст]"/>
      <dgm:spPr/>
      <dgm:t>
        <a:bodyPr/>
        <a:lstStyle/>
        <a:p>
          <a:r>
            <a:rPr lang="ru-RU" dirty="0" smtClean="0"/>
            <a:t>Проведения наблюдений за состоянием собственного организма;</a:t>
          </a:r>
          <a:endParaRPr lang="ru-RU" dirty="0"/>
        </a:p>
      </dgm:t>
    </dgm:pt>
    <dgm:pt modelId="{010CB42F-D057-4AE7-A167-A117F4842D90}" type="parTrans" cxnId="{62B83793-48A5-47CC-B2E2-41E8947E5553}">
      <dgm:prSet/>
      <dgm:spPr/>
      <dgm:t>
        <a:bodyPr/>
        <a:lstStyle/>
        <a:p>
          <a:endParaRPr lang="ru-RU"/>
        </a:p>
      </dgm:t>
    </dgm:pt>
    <dgm:pt modelId="{1FFC1C3F-D84D-4DC1-B997-2C8B00A3F3CD}" type="sibTrans" cxnId="{62B83793-48A5-47CC-B2E2-41E8947E5553}">
      <dgm:prSet/>
      <dgm:spPr/>
      <dgm:t>
        <a:bodyPr/>
        <a:lstStyle/>
        <a:p>
          <a:endParaRPr lang="ru-RU"/>
        </a:p>
      </dgm:t>
    </dgm:pt>
    <dgm:pt modelId="{9263EFEE-081D-424B-BE22-9E2141148AC3}">
      <dgm:prSet custT="1"/>
      <dgm:spPr/>
      <dgm:t>
        <a:bodyPr/>
        <a:lstStyle/>
        <a:p>
          <a:r>
            <a:rPr lang="ru-RU" sz="1500" dirty="0" smtClean="0"/>
            <a:t>Заболевания органов дыхания;</a:t>
          </a:r>
          <a:endParaRPr lang="ru-RU" sz="1500" dirty="0"/>
        </a:p>
      </dgm:t>
    </dgm:pt>
    <dgm:pt modelId="{EF0D6E83-EBCB-4573-BBF2-7B8075E733CC}" type="parTrans" cxnId="{33F92D7A-8AA0-4891-AD75-C609150ED2B2}">
      <dgm:prSet/>
      <dgm:spPr/>
      <dgm:t>
        <a:bodyPr/>
        <a:lstStyle/>
        <a:p>
          <a:endParaRPr lang="ru-RU"/>
        </a:p>
      </dgm:t>
    </dgm:pt>
    <dgm:pt modelId="{C40EA926-C431-4CB9-9CAC-54F1FDFDF308}" type="sibTrans" cxnId="{33F92D7A-8AA0-4891-AD75-C609150ED2B2}">
      <dgm:prSet/>
      <dgm:spPr/>
      <dgm:t>
        <a:bodyPr/>
        <a:lstStyle/>
        <a:p>
          <a:endParaRPr lang="ru-RU"/>
        </a:p>
      </dgm:t>
    </dgm:pt>
    <dgm:pt modelId="{0B58FBE2-9359-4DD7-949C-303505506C10}">
      <dgm:prSet custT="1"/>
      <dgm:spPr/>
      <dgm:t>
        <a:bodyPr/>
        <a:lstStyle/>
        <a:p>
          <a:r>
            <a:rPr lang="ru-RU" sz="1500" dirty="0" smtClean="0"/>
            <a:t>Приемы оказания первой помощи при отравлении угарным газом, спасении утопающего.</a:t>
          </a:r>
          <a:endParaRPr lang="ru-RU" sz="1500" dirty="0"/>
        </a:p>
      </dgm:t>
    </dgm:pt>
    <dgm:pt modelId="{B291CF7C-A75D-42F7-A67A-A18601013CC9}" type="parTrans" cxnId="{52807D80-8C9C-491F-B0C7-5C281BD29FDD}">
      <dgm:prSet/>
      <dgm:spPr/>
      <dgm:t>
        <a:bodyPr/>
        <a:lstStyle/>
        <a:p>
          <a:endParaRPr lang="ru-RU"/>
        </a:p>
      </dgm:t>
    </dgm:pt>
    <dgm:pt modelId="{E3F0B74A-C666-4541-821B-25040A404E1B}" type="sibTrans" cxnId="{52807D80-8C9C-491F-B0C7-5C281BD29FDD}">
      <dgm:prSet/>
      <dgm:spPr/>
      <dgm:t>
        <a:bodyPr/>
        <a:lstStyle/>
        <a:p>
          <a:endParaRPr lang="ru-RU"/>
        </a:p>
      </dgm:t>
    </dgm:pt>
    <dgm:pt modelId="{9AC6E554-35E6-449A-BA62-A783D70E9A2E}">
      <dgm:prSet custT="1"/>
      <dgm:spPr/>
      <dgm:t>
        <a:bodyPr/>
        <a:lstStyle/>
        <a:p>
          <a:r>
            <a:rPr lang="ru-RU" sz="1500" b="1" dirty="0" smtClean="0"/>
            <a:t>Характеризовать</a:t>
          </a:r>
          <a:r>
            <a:rPr lang="ru-RU" sz="1500" dirty="0" smtClean="0"/>
            <a:t> сущность биологического процесса дыхания;</a:t>
          </a:r>
          <a:endParaRPr lang="ru-RU" sz="1500" dirty="0"/>
        </a:p>
      </dgm:t>
    </dgm:pt>
    <dgm:pt modelId="{884D8020-2753-4689-A2AC-371EAF7A5306}" type="parTrans" cxnId="{447C7FB7-B434-44E5-8FD7-41F2592738B0}">
      <dgm:prSet/>
      <dgm:spPr/>
      <dgm:t>
        <a:bodyPr/>
        <a:lstStyle/>
        <a:p>
          <a:endParaRPr lang="ru-RU"/>
        </a:p>
      </dgm:t>
    </dgm:pt>
    <dgm:pt modelId="{C87F3A3E-A5B6-472C-AFE3-CEF003ADD5D6}" type="sibTrans" cxnId="{447C7FB7-B434-44E5-8FD7-41F2592738B0}">
      <dgm:prSet/>
      <dgm:spPr/>
      <dgm:t>
        <a:bodyPr/>
        <a:lstStyle/>
        <a:p>
          <a:endParaRPr lang="ru-RU"/>
        </a:p>
      </dgm:t>
    </dgm:pt>
    <dgm:pt modelId="{15F8D78C-97D1-4539-9469-24CF899C0F17}">
      <dgm:prSet custT="1"/>
      <dgm:spPr/>
      <dgm:t>
        <a:bodyPr/>
        <a:lstStyle/>
        <a:p>
          <a:r>
            <a:rPr lang="ru-RU" sz="1500" dirty="0" smtClean="0"/>
            <a:t>Уметь </a:t>
          </a:r>
          <a:r>
            <a:rPr lang="ru-RU" sz="1500" b="1" dirty="0" smtClean="0"/>
            <a:t>устанавливать</a:t>
          </a:r>
          <a:r>
            <a:rPr lang="ru-RU" sz="1500" dirty="0" smtClean="0"/>
            <a:t> взаимосвязь между строением и функциями органов дыхания, между процессами дыхания и кровообращения;</a:t>
          </a:r>
          <a:endParaRPr lang="ru-RU" sz="1500" dirty="0"/>
        </a:p>
      </dgm:t>
    </dgm:pt>
    <dgm:pt modelId="{0B8AEB1B-A2D1-443F-A6AF-36434B8AED2D}" type="parTrans" cxnId="{68727CE8-8B7D-4D1A-B7BF-2D55747DC1C4}">
      <dgm:prSet/>
      <dgm:spPr/>
      <dgm:t>
        <a:bodyPr/>
        <a:lstStyle/>
        <a:p>
          <a:endParaRPr lang="ru-RU"/>
        </a:p>
      </dgm:t>
    </dgm:pt>
    <dgm:pt modelId="{BBA8E3D3-2C78-443E-8CAF-62640E4A9784}" type="sibTrans" cxnId="{68727CE8-8B7D-4D1A-B7BF-2D55747DC1C4}">
      <dgm:prSet/>
      <dgm:spPr/>
      <dgm:t>
        <a:bodyPr/>
        <a:lstStyle/>
        <a:p>
          <a:endParaRPr lang="ru-RU"/>
        </a:p>
      </dgm:t>
    </dgm:pt>
    <dgm:pt modelId="{4511A129-42BE-4F7A-92DA-12F9026EEE9B}">
      <dgm:prSet custT="1"/>
      <dgm:spPr/>
      <dgm:t>
        <a:bodyPr/>
        <a:lstStyle/>
        <a:p>
          <a:r>
            <a:rPr lang="ru-RU" sz="1500" b="1" dirty="0" smtClean="0"/>
            <a:t>Анализировать</a:t>
          </a:r>
          <a:r>
            <a:rPr lang="ru-RU" sz="1500" dirty="0" smtClean="0"/>
            <a:t> и </a:t>
          </a:r>
          <a:r>
            <a:rPr lang="ru-RU" sz="1500" b="1" dirty="0" smtClean="0"/>
            <a:t>оценивать</a:t>
          </a:r>
          <a:r>
            <a:rPr lang="ru-RU" sz="1500" dirty="0" smtClean="0"/>
            <a:t> воздействие факторов риска на здоровье; зависимость собственного здоровья от состояния окружающей среды</a:t>
          </a:r>
          <a:endParaRPr lang="ru-RU" sz="1500" dirty="0"/>
        </a:p>
      </dgm:t>
    </dgm:pt>
    <dgm:pt modelId="{A01EBB17-68B9-4CEB-90AF-C5FB4F36B73B}" type="parTrans" cxnId="{37CAD80B-491E-4B5B-AD6E-85C72D15229A}">
      <dgm:prSet/>
      <dgm:spPr/>
      <dgm:t>
        <a:bodyPr/>
        <a:lstStyle/>
        <a:p>
          <a:endParaRPr lang="ru-RU"/>
        </a:p>
      </dgm:t>
    </dgm:pt>
    <dgm:pt modelId="{51AE68D6-440C-41C1-AC58-ADE9AFD8D7FE}" type="sibTrans" cxnId="{37CAD80B-491E-4B5B-AD6E-85C72D15229A}">
      <dgm:prSet/>
      <dgm:spPr/>
      <dgm:t>
        <a:bodyPr/>
        <a:lstStyle/>
        <a:p>
          <a:endParaRPr lang="ru-RU"/>
        </a:p>
      </dgm:t>
    </dgm:pt>
    <dgm:pt modelId="{55BB3847-00BD-4451-AE83-F24C84F36058}">
      <dgm:prSet custT="1"/>
      <dgm:spPr/>
      <dgm:t>
        <a:bodyPr/>
        <a:lstStyle/>
        <a:p>
          <a:r>
            <a:rPr lang="ru-RU" sz="1500" b="1" dirty="0" smtClean="0"/>
            <a:t>Находить </a:t>
          </a:r>
          <a:r>
            <a:rPr lang="ru-RU" sz="1500" dirty="0" smtClean="0"/>
            <a:t>информацию о биологических объектах в различных источниках информации (и критически её оценивать;</a:t>
          </a:r>
          <a:endParaRPr lang="ru-RU" sz="1500" dirty="0"/>
        </a:p>
      </dgm:t>
    </dgm:pt>
    <dgm:pt modelId="{EA9C06C9-03BE-415B-892B-90264B822018}" type="parTrans" cxnId="{3C87E367-5EEA-4825-BAFD-3138EC7C68A0}">
      <dgm:prSet/>
      <dgm:spPr/>
      <dgm:t>
        <a:bodyPr/>
        <a:lstStyle/>
        <a:p>
          <a:endParaRPr lang="ru-RU"/>
        </a:p>
      </dgm:t>
    </dgm:pt>
    <dgm:pt modelId="{32F92257-AC85-41DC-8F01-202C9B23F428}" type="sibTrans" cxnId="{3C87E367-5EEA-4825-BAFD-3138EC7C68A0}">
      <dgm:prSet/>
      <dgm:spPr/>
      <dgm:t>
        <a:bodyPr/>
        <a:lstStyle/>
        <a:p>
          <a:endParaRPr lang="ru-RU"/>
        </a:p>
      </dgm:t>
    </dgm:pt>
    <dgm:pt modelId="{A413CC32-A0BA-4CE2-9895-745334258E37}">
      <dgm:prSet/>
      <dgm:spPr/>
      <dgm:t>
        <a:bodyPr/>
        <a:lstStyle/>
        <a:p>
          <a:r>
            <a:rPr lang="ru-RU" dirty="0" smtClean="0"/>
            <a:t>Соблюдения мер профилактики инфекционных и простудных заболеваний, вредных привычек (курение);</a:t>
          </a:r>
          <a:endParaRPr lang="ru-RU" dirty="0"/>
        </a:p>
      </dgm:t>
    </dgm:pt>
    <dgm:pt modelId="{3EED2295-20DF-49B2-982F-179C84C98B1B}" type="parTrans" cxnId="{BB6B1276-6F34-48B3-9A28-8A7265B96E64}">
      <dgm:prSet/>
      <dgm:spPr/>
      <dgm:t>
        <a:bodyPr/>
        <a:lstStyle/>
        <a:p>
          <a:endParaRPr lang="ru-RU"/>
        </a:p>
      </dgm:t>
    </dgm:pt>
    <dgm:pt modelId="{B7CDCA30-0854-43D0-8A3F-CEC508F9C063}" type="sibTrans" cxnId="{BB6B1276-6F34-48B3-9A28-8A7265B96E64}">
      <dgm:prSet/>
      <dgm:spPr/>
      <dgm:t>
        <a:bodyPr/>
        <a:lstStyle/>
        <a:p>
          <a:endParaRPr lang="ru-RU"/>
        </a:p>
      </dgm:t>
    </dgm:pt>
    <dgm:pt modelId="{51212253-2058-4535-8DAA-412018E0C32F}">
      <dgm:prSet/>
      <dgm:spPr/>
      <dgm:t>
        <a:bodyPr/>
        <a:lstStyle/>
        <a:p>
          <a:r>
            <a:rPr lang="ru-RU" dirty="0" smtClean="0"/>
            <a:t>Оказания первой помощи при отравлении угарным газом и спасении утопающего.</a:t>
          </a:r>
          <a:endParaRPr lang="ru-RU" dirty="0"/>
        </a:p>
      </dgm:t>
    </dgm:pt>
    <dgm:pt modelId="{D55133F3-BFDA-4B63-B553-557D498ACB53}" type="parTrans" cxnId="{F395A843-76A4-4ACE-939C-9C434128231D}">
      <dgm:prSet/>
      <dgm:spPr/>
      <dgm:t>
        <a:bodyPr/>
        <a:lstStyle/>
        <a:p>
          <a:endParaRPr lang="ru-RU"/>
        </a:p>
      </dgm:t>
    </dgm:pt>
    <dgm:pt modelId="{04520390-DA69-4942-A1EC-0C79D2819A74}" type="sibTrans" cxnId="{F395A843-76A4-4ACE-939C-9C434128231D}">
      <dgm:prSet/>
      <dgm:spPr/>
      <dgm:t>
        <a:bodyPr/>
        <a:lstStyle/>
        <a:p>
          <a:endParaRPr lang="ru-RU"/>
        </a:p>
      </dgm:t>
    </dgm:pt>
    <dgm:pt modelId="{C79E2781-ABD7-484C-8492-F6E0640374B2}" type="pres">
      <dgm:prSet presAssocID="{B65E0DFE-C840-4FC5-83C1-259391F7901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A4AAC4-297B-4E34-A96A-B673CD25FDD3}" type="pres">
      <dgm:prSet presAssocID="{1EF2F6C7-0392-4A42-A7FF-CACC3A6BD3CE}" presName="linNode" presStyleCnt="0"/>
      <dgm:spPr/>
    </dgm:pt>
    <dgm:pt modelId="{994CB41B-542D-414C-A9D4-8900E14F7DA0}" type="pres">
      <dgm:prSet presAssocID="{1EF2F6C7-0392-4A42-A7FF-CACC3A6BD3CE}" presName="parentText" presStyleLbl="node1" presStyleIdx="0" presStyleCnt="3" custScaleX="649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5647FB-05D2-46C5-AAB1-7FF3837814EF}" type="pres">
      <dgm:prSet presAssocID="{1EF2F6C7-0392-4A42-A7FF-CACC3A6BD3CE}" presName="descendantText" presStyleLbl="alignAccFollowNode1" presStyleIdx="0" presStyleCnt="3" custScaleX="120630" custScaleY="1234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BC06D8-9F6F-4610-A335-D8FBADC10B52}" type="pres">
      <dgm:prSet presAssocID="{94062D2F-787C-4272-BB7A-ACA859756F43}" presName="sp" presStyleCnt="0"/>
      <dgm:spPr/>
    </dgm:pt>
    <dgm:pt modelId="{689080F3-46D7-45C8-AFD4-269C39ADF569}" type="pres">
      <dgm:prSet presAssocID="{C96BE6B4-2D8D-4CC1-94F4-920AAF837AAD}" presName="linNode" presStyleCnt="0"/>
      <dgm:spPr/>
    </dgm:pt>
    <dgm:pt modelId="{7E4599E8-5185-4E88-B145-C26A322E1BD2}" type="pres">
      <dgm:prSet presAssocID="{C96BE6B4-2D8D-4CC1-94F4-920AAF837AAD}" presName="parentText" presStyleLbl="node1" presStyleIdx="1" presStyleCnt="3" custScaleX="3888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55079A-6E5D-4474-9F67-A80D17290D92}" type="pres">
      <dgm:prSet presAssocID="{C96BE6B4-2D8D-4CC1-94F4-920AAF837AAD}" presName="descendantText" presStyleLbl="alignAccFollowNode1" presStyleIdx="1" presStyleCnt="3" custScaleX="135748" custScaleY="2316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18E03-6DDC-431A-A06D-5F42EB452B1B}" type="pres">
      <dgm:prSet presAssocID="{FC3EE772-1752-4ABD-B99F-A7E78251A39E}" presName="sp" presStyleCnt="0"/>
      <dgm:spPr/>
    </dgm:pt>
    <dgm:pt modelId="{BF7D69AA-B766-4801-A6AE-54E9C49DAF5C}" type="pres">
      <dgm:prSet presAssocID="{FE5B7E4F-DEAD-490D-802A-34775B006047}" presName="linNode" presStyleCnt="0"/>
      <dgm:spPr/>
    </dgm:pt>
    <dgm:pt modelId="{3A422A86-0330-4BC9-A144-5C9BDAB2D24D}" type="pres">
      <dgm:prSet presAssocID="{FE5B7E4F-DEAD-490D-802A-34775B006047}" presName="parentText" presStyleLbl="node1" presStyleIdx="2" presStyleCnt="3" custScaleX="65279" custLinFactNeighborX="-1319" custLinFactNeighborY="188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34D294-8294-4C60-AB25-661B28AC8B33}" type="pres">
      <dgm:prSet presAssocID="{FE5B7E4F-DEAD-490D-802A-34775B006047}" presName="descendantText" presStyleLbl="alignAccFollowNode1" presStyleIdx="2" presStyleCnt="3" custScaleX="119518" custScaleY="1423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0B9CD9-C81A-4601-AE0A-897B707F3235}" type="presOf" srcId="{FE5B7E4F-DEAD-490D-802A-34775B006047}" destId="{3A422A86-0330-4BC9-A144-5C9BDAB2D24D}" srcOrd="0" destOrd="0" presId="urn:microsoft.com/office/officeart/2005/8/layout/vList5"/>
    <dgm:cxn modelId="{082E561D-AC3C-4E5C-A97F-10FAA2452A9C}" srcId="{B65E0DFE-C840-4FC5-83C1-259391F79018}" destId="{FE5B7E4F-DEAD-490D-802A-34775B006047}" srcOrd="2" destOrd="0" parTransId="{948198C6-97E3-410F-8B32-EA352F9E0CD2}" sibTransId="{507320B5-03A5-4183-A134-DCF639FE0F5C}"/>
    <dgm:cxn modelId="{3A948E48-B459-4CD1-9FA0-C1850BE8AEC0}" type="presOf" srcId="{9263EFEE-081D-424B-BE22-9E2141148AC3}" destId="{005647FB-05D2-46C5-AAB1-7FF3837814EF}" srcOrd="0" destOrd="1" presId="urn:microsoft.com/office/officeart/2005/8/layout/vList5"/>
    <dgm:cxn modelId="{62B83793-48A5-47CC-B2E2-41E8947E5553}" srcId="{FE5B7E4F-DEAD-490D-802A-34775B006047}" destId="{7076C913-2FB4-48A8-842F-42BC4416B75E}" srcOrd="0" destOrd="0" parTransId="{010CB42F-D057-4AE7-A167-A117F4842D90}" sibTransId="{1FFC1C3F-D84D-4DC1-B997-2C8B00A3F3CD}"/>
    <dgm:cxn modelId="{5B302231-C615-47DD-8F2F-0FD5E380B982}" type="presOf" srcId="{32D188A3-25BA-4FBB-96EA-383C3DCD9A1A}" destId="{005647FB-05D2-46C5-AAB1-7FF3837814EF}" srcOrd="0" destOrd="0" presId="urn:microsoft.com/office/officeart/2005/8/layout/vList5"/>
    <dgm:cxn modelId="{E6C0FA02-2EB0-4B30-96FA-20C8C1144B0E}" type="presOf" srcId="{1EF2F6C7-0392-4A42-A7FF-CACC3A6BD3CE}" destId="{994CB41B-542D-414C-A9D4-8900E14F7DA0}" srcOrd="0" destOrd="0" presId="urn:microsoft.com/office/officeart/2005/8/layout/vList5"/>
    <dgm:cxn modelId="{9ED7BA6D-EDCD-46AF-ABDD-68750957062D}" type="presOf" srcId="{C96BE6B4-2D8D-4CC1-94F4-920AAF837AAD}" destId="{7E4599E8-5185-4E88-B145-C26A322E1BD2}" srcOrd="0" destOrd="0" presId="urn:microsoft.com/office/officeart/2005/8/layout/vList5"/>
    <dgm:cxn modelId="{37CAD80B-491E-4B5B-AD6E-85C72D15229A}" srcId="{C96BE6B4-2D8D-4CC1-94F4-920AAF837AAD}" destId="{4511A129-42BE-4F7A-92DA-12F9026EEE9B}" srcOrd="3" destOrd="0" parTransId="{A01EBB17-68B9-4CEB-90AF-C5FB4F36B73B}" sibTransId="{51AE68D6-440C-41C1-AC58-ADE9AFD8D7FE}"/>
    <dgm:cxn modelId="{3E97DE66-854E-414E-8272-2E70ADCF3075}" type="presOf" srcId="{9AC6E554-35E6-449A-BA62-A783D70E9A2E}" destId="{4055079A-6E5D-4474-9F67-A80D17290D92}" srcOrd="0" destOrd="1" presId="urn:microsoft.com/office/officeart/2005/8/layout/vList5"/>
    <dgm:cxn modelId="{9D902BAA-1DCE-46A5-BFC4-89CF566D1D86}" srcId="{B65E0DFE-C840-4FC5-83C1-259391F79018}" destId="{1EF2F6C7-0392-4A42-A7FF-CACC3A6BD3CE}" srcOrd="0" destOrd="0" parTransId="{D307F2F4-BED8-417B-93CA-E968A3FE2AF1}" sibTransId="{94062D2F-787C-4272-BB7A-ACA859756F43}"/>
    <dgm:cxn modelId="{33F92D7A-8AA0-4891-AD75-C609150ED2B2}" srcId="{1EF2F6C7-0392-4A42-A7FF-CACC3A6BD3CE}" destId="{9263EFEE-081D-424B-BE22-9E2141148AC3}" srcOrd="1" destOrd="0" parTransId="{EF0D6E83-EBCB-4573-BBF2-7B8075E733CC}" sibTransId="{C40EA926-C431-4CB9-9CAC-54F1FDFDF308}"/>
    <dgm:cxn modelId="{5B98AE3F-B1BD-4D6D-9783-2B7B63F295A9}" srcId="{1EF2F6C7-0392-4A42-A7FF-CACC3A6BD3CE}" destId="{32D188A3-25BA-4FBB-96EA-383C3DCD9A1A}" srcOrd="0" destOrd="0" parTransId="{90B47A34-BC7F-4E4A-A978-D8A95D614B2B}" sibTransId="{5F2D2E51-A847-4E9B-974D-F65B96EB8C75}"/>
    <dgm:cxn modelId="{BB6B1276-6F34-48B3-9A28-8A7265B96E64}" srcId="{FE5B7E4F-DEAD-490D-802A-34775B006047}" destId="{A413CC32-A0BA-4CE2-9895-745334258E37}" srcOrd="1" destOrd="0" parTransId="{3EED2295-20DF-49B2-982F-179C84C98B1B}" sibTransId="{B7CDCA30-0854-43D0-8A3F-CEC508F9C063}"/>
    <dgm:cxn modelId="{447C7FB7-B434-44E5-8FD7-41F2592738B0}" srcId="{C96BE6B4-2D8D-4CC1-94F4-920AAF837AAD}" destId="{9AC6E554-35E6-449A-BA62-A783D70E9A2E}" srcOrd="1" destOrd="0" parTransId="{884D8020-2753-4689-A2AC-371EAF7A5306}" sibTransId="{C87F3A3E-A5B6-472C-AFE3-CEF003ADD5D6}"/>
    <dgm:cxn modelId="{40A4332B-BB32-4104-92BC-C56EE011956C}" type="presOf" srcId="{B65E0DFE-C840-4FC5-83C1-259391F79018}" destId="{C79E2781-ABD7-484C-8492-F6E0640374B2}" srcOrd="0" destOrd="0" presId="urn:microsoft.com/office/officeart/2005/8/layout/vList5"/>
    <dgm:cxn modelId="{3B5C0574-0FE8-46C4-B4B9-CB5687B16CE7}" srcId="{C96BE6B4-2D8D-4CC1-94F4-920AAF837AAD}" destId="{B8747491-80E5-4028-8341-C07FF5451D88}" srcOrd="0" destOrd="0" parTransId="{30871D98-3183-48D3-AC1E-22662D3F3405}" sibTransId="{33621CAF-0743-45BD-9C09-E2CBF3B773CF}"/>
    <dgm:cxn modelId="{68727CE8-8B7D-4D1A-B7BF-2D55747DC1C4}" srcId="{C96BE6B4-2D8D-4CC1-94F4-920AAF837AAD}" destId="{15F8D78C-97D1-4539-9469-24CF899C0F17}" srcOrd="2" destOrd="0" parTransId="{0B8AEB1B-A2D1-443F-A6AF-36434B8AED2D}" sibTransId="{BBA8E3D3-2C78-443E-8CAF-62640E4A9784}"/>
    <dgm:cxn modelId="{3C87E367-5EEA-4825-BAFD-3138EC7C68A0}" srcId="{C96BE6B4-2D8D-4CC1-94F4-920AAF837AAD}" destId="{55BB3847-00BD-4451-AE83-F24C84F36058}" srcOrd="4" destOrd="0" parTransId="{EA9C06C9-03BE-415B-892B-90264B822018}" sibTransId="{32F92257-AC85-41DC-8F01-202C9B23F428}"/>
    <dgm:cxn modelId="{EBC3B3BD-4F62-4523-A467-EEF37FE994AF}" type="presOf" srcId="{7076C913-2FB4-48A8-842F-42BC4416B75E}" destId="{AE34D294-8294-4C60-AB25-661B28AC8B33}" srcOrd="0" destOrd="0" presId="urn:microsoft.com/office/officeart/2005/8/layout/vList5"/>
    <dgm:cxn modelId="{C4520B64-C943-47D3-A52E-C1F0557FFAF8}" type="presOf" srcId="{4511A129-42BE-4F7A-92DA-12F9026EEE9B}" destId="{4055079A-6E5D-4474-9F67-A80D17290D92}" srcOrd="0" destOrd="3" presId="urn:microsoft.com/office/officeart/2005/8/layout/vList5"/>
    <dgm:cxn modelId="{94B8EF49-8E75-4C4D-86BE-74472CECAF9A}" type="presOf" srcId="{55BB3847-00BD-4451-AE83-F24C84F36058}" destId="{4055079A-6E5D-4474-9F67-A80D17290D92}" srcOrd="0" destOrd="4" presId="urn:microsoft.com/office/officeart/2005/8/layout/vList5"/>
    <dgm:cxn modelId="{C1478CA4-69DE-40CE-909E-794BDBD2F9B2}" type="presOf" srcId="{A413CC32-A0BA-4CE2-9895-745334258E37}" destId="{AE34D294-8294-4C60-AB25-661B28AC8B33}" srcOrd="0" destOrd="1" presId="urn:microsoft.com/office/officeart/2005/8/layout/vList5"/>
    <dgm:cxn modelId="{70CE8DD2-1B7B-4ACA-8CC0-3CAD9FE96051}" srcId="{B65E0DFE-C840-4FC5-83C1-259391F79018}" destId="{C96BE6B4-2D8D-4CC1-94F4-920AAF837AAD}" srcOrd="1" destOrd="0" parTransId="{516A9659-65CF-41C5-95F6-22FC101B7C41}" sibTransId="{FC3EE772-1752-4ABD-B99F-A7E78251A39E}"/>
    <dgm:cxn modelId="{9D21B521-5224-4137-83A3-535485754A15}" type="presOf" srcId="{0B58FBE2-9359-4DD7-949C-303505506C10}" destId="{005647FB-05D2-46C5-AAB1-7FF3837814EF}" srcOrd="0" destOrd="2" presId="urn:microsoft.com/office/officeart/2005/8/layout/vList5"/>
    <dgm:cxn modelId="{52807D80-8C9C-491F-B0C7-5C281BD29FDD}" srcId="{1EF2F6C7-0392-4A42-A7FF-CACC3A6BD3CE}" destId="{0B58FBE2-9359-4DD7-949C-303505506C10}" srcOrd="2" destOrd="0" parTransId="{B291CF7C-A75D-42F7-A67A-A18601013CC9}" sibTransId="{E3F0B74A-C666-4541-821B-25040A404E1B}"/>
    <dgm:cxn modelId="{0C0359FB-031E-477B-8159-F866ACF0E2D9}" type="presOf" srcId="{15F8D78C-97D1-4539-9469-24CF899C0F17}" destId="{4055079A-6E5D-4474-9F67-A80D17290D92}" srcOrd="0" destOrd="2" presId="urn:microsoft.com/office/officeart/2005/8/layout/vList5"/>
    <dgm:cxn modelId="{932417CF-F2B1-4CF4-A27A-518F608EB886}" type="presOf" srcId="{51212253-2058-4535-8DAA-412018E0C32F}" destId="{AE34D294-8294-4C60-AB25-661B28AC8B33}" srcOrd="0" destOrd="2" presId="urn:microsoft.com/office/officeart/2005/8/layout/vList5"/>
    <dgm:cxn modelId="{F395A843-76A4-4ACE-939C-9C434128231D}" srcId="{FE5B7E4F-DEAD-490D-802A-34775B006047}" destId="{51212253-2058-4535-8DAA-412018E0C32F}" srcOrd="2" destOrd="0" parTransId="{D55133F3-BFDA-4B63-B553-557D498ACB53}" sibTransId="{04520390-DA69-4942-A1EC-0C79D2819A74}"/>
    <dgm:cxn modelId="{E2857804-C4E4-4BFD-B93C-3E894E015238}" type="presOf" srcId="{B8747491-80E5-4028-8341-C07FF5451D88}" destId="{4055079A-6E5D-4474-9F67-A80D17290D92}" srcOrd="0" destOrd="0" presId="urn:microsoft.com/office/officeart/2005/8/layout/vList5"/>
    <dgm:cxn modelId="{95810663-4ACD-41BB-9215-6B8D7046012F}" type="presParOf" srcId="{C79E2781-ABD7-484C-8492-F6E0640374B2}" destId="{40A4AAC4-297B-4E34-A96A-B673CD25FDD3}" srcOrd="0" destOrd="0" presId="urn:microsoft.com/office/officeart/2005/8/layout/vList5"/>
    <dgm:cxn modelId="{4EED7E51-C8FE-4629-91F9-BD62B44A5691}" type="presParOf" srcId="{40A4AAC4-297B-4E34-A96A-B673CD25FDD3}" destId="{994CB41B-542D-414C-A9D4-8900E14F7DA0}" srcOrd="0" destOrd="0" presId="urn:microsoft.com/office/officeart/2005/8/layout/vList5"/>
    <dgm:cxn modelId="{CE8ADF1C-786E-4CCA-9C98-EDDA30294893}" type="presParOf" srcId="{40A4AAC4-297B-4E34-A96A-B673CD25FDD3}" destId="{005647FB-05D2-46C5-AAB1-7FF3837814EF}" srcOrd="1" destOrd="0" presId="urn:microsoft.com/office/officeart/2005/8/layout/vList5"/>
    <dgm:cxn modelId="{90F0DFA2-D815-4018-B045-E29E74496D7F}" type="presParOf" srcId="{C79E2781-ABD7-484C-8492-F6E0640374B2}" destId="{96BC06D8-9F6F-4610-A335-D8FBADC10B52}" srcOrd="1" destOrd="0" presId="urn:microsoft.com/office/officeart/2005/8/layout/vList5"/>
    <dgm:cxn modelId="{F616D646-4575-4AB8-AC8D-5C2C2494BC44}" type="presParOf" srcId="{C79E2781-ABD7-484C-8492-F6E0640374B2}" destId="{689080F3-46D7-45C8-AFD4-269C39ADF569}" srcOrd="2" destOrd="0" presId="urn:microsoft.com/office/officeart/2005/8/layout/vList5"/>
    <dgm:cxn modelId="{8F04B800-92D7-493C-9AE6-C30026ACA22E}" type="presParOf" srcId="{689080F3-46D7-45C8-AFD4-269C39ADF569}" destId="{7E4599E8-5185-4E88-B145-C26A322E1BD2}" srcOrd="0" destOrd="0" presId="urn:microsoft.com/office/officeart/2005/8/layout/vList5"/>
    <dgm:cxn modelId="{3181A8E5-C458-45CD-B2C3-DC30FB89780B}" type="presParOf" srcId="{689080F3-46D7-45C8-AFD4-269C39ADF569}" destId="{4055079A-6E5D-4474-9F67-A80D17290D92}" srcOrd="1" destOrd="0" presId="urn:microsoft.com/office/officeart/2005/8/layout/vList5"/>
    <dgm:cxn modelId="{AC6B2E79-61EA-4E07-A3FE-F7E18E01C0C2}" type="presParOf" srcId="{C79E2781-ABD7-484C-8492-F6E0640374B2}" destId="{00B18E03-6DDC-431A-A06D-5F42EB452B1B}" srcOrd="3" destOrd="0" presId="urn:microsoft.com/office/officeart/2005/8/layout/vList5"/>
    <dgm:cxn modelId="{E8722155-D0AD-4934-829A-8B3EF349EB9A}" type="presParOf" srcId="{C79E2781-ABD7-484C-8492-F6E0640374B2}" destId="{BF7D69AA-B766-4801-A6AE-54E9C49DAF5C}" srcOrd="4" destOrd="0" presId="urn:microsoft.com/office/officeart/2005/8/layout/vList5"/>
    <dgm:cxn modelId="{3D160DDA-D66E-4FCB-89D5-0A072EC27ED4}" type="presParOf" srcId="{BF7D69AA-B766-4801-A6AE-54E9C49DAF5C}" destId="{3A422A86-0330-4BC9-A144-5C9BDAB2D24D}" srcOrd="0" destOrd="0" presId="urn:microsoft.com/office/officeart/2005/8/layout/vList5"/>
    <dgm:cxn modelId="{79F96E1A-2046-4189-915E-F65073F2725F}" type="presParOf" srcId="{BF7D69AA-B766-4801-A6AE-54E9C49DAF5C}" destId="{AE34D294-8294-4C60-AB25-661B28AC8B3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5647FB-05D2-46C5-AAB1-7FF3837814EF}">
      <dsp:nvSpPr>
        <dsp:cNvPr id="0" name=""/>
        <dsp:cNvSpPr/>
      </dsp:nvSpPr>
      <dsp:spPr>
        <a:xfrm rot="5400000">
          <a:off x="5082556" y="-2950284"/>
          <a:ext cx="1103471" cy="701809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Особенности строения организма человека – органы дыхательной системы;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Заболевания органов дыхания;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Приемы оказания первой помощи при отравлении угарным газом, спасении утопающего.</a:t>
          </a:r>
          <a:endParaRPr lang="ru-RU" sz="1500" kern="1200" dirty="0"/>
        </a:p>
      </dsp:txBody>
      <dsp:txXfrm rot="5400000">
        <a:off x="5082556" y="-2950284"/>
        <a:ext cx="1103471" cy="7018096"/>
      </dsp:txXfrm>
    </dsp:sp>
    <dsp:sp modelId="{994CB41B-542D-414C-A9D4-8900E14F7DA0}">
      <dsp:nvSpPr>
        <dsp:cNvPr id="0" name=""/>
        <dsp:cNvSpPr/>
      </dsp:nvSpPr>
      <dsp:spPr>
        <a:xfrm>
          <a:off x="376" y="96"/>
          <a:ext cx="2124867" cy="1117334"/>
        </a:xfrm>
        <a:prstGeom prst="roundRect">
          <a:avLst/>
        </a:prstGeom>
        <a:gradFill rotWithShape="0">
          <a:gsLst>
            <a:gs pos="0">
              <a:srgbClr val="0099CC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Знать, понимать</a:t>
          </a:r>
          <a:endParaRPr lang="ru-RU" sz="2800" kern="1200" dirty="0"/>
        </a:p>
      </dsp:txBody>
      <dsp:txXfrm>
        <a:off x="376" y="96"/>
        <a:ext cx="2124867" cy="1117334"/>
      </dsp:txXfrm>
    </dsp:sp>
    <dsp:sp modelId="{4055079A-6E5D-4474-9F67-A80D17290D92}">
      <dsp:nvSpPr>
        <dsp:cNvPr id="0" name=""/>
        <dsp:cNvSpPr/>
      </dsp:nvSpPr>
      <dsp:spPr>
        <a:xfrm rot="5400000">
          <a:off x="4171072" y="-1728518"/>
          <a:ext cx="2070734" cy="787436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Распознавать</a:t>
          </a:r>
          <a:r>
            <a:rPr lang="ru-RU" sz="1500" kern="1200" dirty="0" smtClean="0"/>
            <a:t> и </a:t>
          </a:r>
          <a:r>
            <a:rPr lang="ru-RU" sz="1500" b="1" kern="1200" dirty="0" smtClean="0"/>
            <a:t>описывать </a:t>
          </a:r>
          <a:r>
            <a:rPr lang="ru-RU" sz="1500" b="0" kern="1200" dirty="0" smtClean="0"/>
            <a:t>на таблицах </a:t>
          </a:r>
          <a:r>
            <a:rPr lang="ru-RU" sz="1500" kern="1200" dirty="0" smtClean="0"/>
            <a:t>основные органы дыхательной системы человека;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Характеризовать</a:t>
          </a:r>
          <a:r>
            <a:rPr lang="ru-RU" sz="1500" kern="1200" dirty="0" smtClean="0"/>
            <a:t> сущность биологического процесса дыхания;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Уметь </a:t>
          </a:r>
          <a:r>
            <a:rPr lang="ru-RU" sz="1500" b="1" kern="1200" dirty="0" smtClean="0"/>
            <a:t>устанавливать</a:t>
          </a:r>
          <a:r>
            <a:rPr lang="ru-RU" sz="1500" kern="1200" dirty="0" smtClean="0"/>
            <a:t> взаимосвязь между строением и функциями органов дыхания, между процессами дыхания и кровообращения;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Анализировать</a:t>
          </a:r>
          <a:r>
            <a:rPr lang="ru-RU" sz="1500" kern="1200" dirty="0" smtClean="0"/>
            <a:t> и </a:t>
          </a:r>
          <a:r>
            <a:rPr lang="ru-RU" sz="1500" b="1" kern="1200" dirty="0" smtClean="0"/>
            <a:t>оценивать</a:t>
          </a:r>
          <a:r>
            <a:rPr lang="ru-RU" sz="1500" kern="1200" dirty="0" smtClean="0"/>
            <a:t> воздействие факторов риска на здоровье; зависимость собственного здоровья от состояния окружающей среды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Находить </a:t>
          </a:r>
          <a:r>
            <a:rPr lang="ru-RU" sz="1500" kern="1200" dirty="0" smtClean="0"/>
            <a:t>информацию о биологических объектах в различных источниках информации (и критически её оценивать;</a:t>
          </a:r>
          <a:endParaRPr lang="ru-RU" sz="1500" kern="1200" dirty="0"/>
        </a:p>
      </dsp:txBody>
      <dsp:txXfrm rot="5400000">
        <a:off x="4171072" y="-1728518"/>
        <a:ext cx="2070734" cy="7874368"/>
      </dsp:txXfrm>
    </dsp:sp>
    <dsp:sp modelId="{7E4599E8-5185-4E88-B145-C26A322E1BD2}">
      <dsp:nvSpPr>
        <dsp:cNvPr id="0" name=""/>
        <dsp:cNvSpPr/>
      </dsp:nvSpPr>
      <dsp:spPr>
        <a:xfrm>
          <a:off x="376" y="1649997"/>
          <a:ext cx="1268879" cy="1117334"/>
        </a:xfrm>
        <a:prstGeom prst="roundRect">
          <a:avLst/>
        </a:prstGeom>
        <a:gradFill rotWithShape="0">
          <a:gsLst>
            <a:gs pos="0">
              <a:srgbClr val="0099CC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Уметь</a:t>
          </a:r>
          <a:endParaRPr lang="ru-RU" sz="2800" kern="1200" dirty="0"/>
        </a:p>
      </dsp:txBody>
      <dsp:txXfrm>
        <a:off x="376" y="1649997"/>
        <a:ext cx="1268879" cy="1117334"/>
      </dsp:txXfrm>
    </dsp:sp>
    <dsp:sp modelId="{AE34D294-8294-4C60-AB25-661B28AC8B33}">
      <dsp:nvSpPr>
        <dsp:cNvPr id="0" name=""/>
        <dsp:cNvSpPr/>
      </dsp:nvSpPr>
      <dsp:spPr>
        <a:xfrm rot="5400000">
          <a:off x="5004916" y="442140"/>
          <a:ext cx="1272036" cy="698755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Проведения наблюдений за состоянием собственного организма;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Соблюдения мер профилактики инфекционных и простудных заболеваний, вредных привычек (курение);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Оказания первой помощи при отравлении угарным газом и спасении утопающего.</a:t>
          </a:r>
          <a:endParaRPr lang="ru-RU" sz="1500" kern="1200" dirty="0"/>
        </a:p>
      </dsp:txBody>
      <dsp:txXfrm rot="5400000">
        <a:off x="5004916" y="442140"/>
        <a:ext cx="1272036" cy="6987554"/>
      </dsp:txXfrm>
    </dsp:sp>
    <dsp:sp modelId="{3A422A86-0330-4BC9-A144-5C9BDAB2D24D}">
      <dsp:nvSpPr>
        <dsp:cNvPr id="0" name=""/>
        <dsp:cNvSpPr/>
      </dsp:nvSpPr>
      <dsp:spPr>
        <a:xfrm>
          <a:off x="0" y="3398356"/>
          <a:ext cx="2146781" cy="1117334"/>
        </a:xfrm>
        <a:prstGeom prst="roundRect">
          <a:avLst/>
        </a:prstGeom>
        <a:gradFill rotWithShape="0">
          <a:gsLst>
            <a:gs pos="0">
              <a:srgbClr val="0099CC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Применять для</a:t>
          </a:r>
          <a:endParaRPr lang="ru-RU" sz="2800" kern="1200" dirty="0"/>
        </a:p>
      </dsp:txBody>
      <dsp:txXfrm>
        <a:off x="0" y="3398356"/>
        <a:ext cx="2146781" cy="11173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4F439-AA44-44C7-8708-AA00A630C3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43D2B-22E6-437A-88DB-167B878E0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1019175"/>
            <a:ext cx="2054225" cy="5546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019175"/>
            <a:ext cx="6015038" cy="5546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F0082-225D-413F-8C99-55319BD22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9D6C5-6EFA-49FF-B034-03B4C1A90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23AAD-D9D8-4CF0-B499-5272E0A0C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E7A85-8E5A-45A7-A0D1-BB5258453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3838" cy="4316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2249488"/>
            <a:ext cx="4035425" cy="4316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EAF47-6EB9-40CC-A34C-227C5CA1B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57035-8256-4D03-8C79-665C42E02A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8E353-023F-4C3B-90C1-AB2E0FD51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9CA7C-185C-4E66-9A57-62D6AB2911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0A4F5-9007-499A-B16C-EC5A5E5AE9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2CA96-C386-4DF2-A85A-76AB894AB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9650E-25EA-4FC7-AA5C-D80328CE5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E413A-8C24-4EA9-8FBA-0447FFEF8F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1019175"/>
            <a:ext cx="2054225" cy="5546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019175"/>
            <a:ext cx="6015038" cy="5546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5C2F6A-A5C1-4C8F-8252-AC3CA3A55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3E17BFB-741A-43F0-9ACA-EA952F00AF0E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66E3A697-2073-454C-A206-B2A488DDC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4644C-CCD0-4A37-BC1A-8B4A1B36ABDA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52575-A62D-4799-BA58-BDA2D088E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91140-E6AB-4F49-894A-22A90179A50D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F7315-C996-4E76-829A-A82EB713FC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46B5-81F5-4FC0-86D9-C41592CE0487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D1CC0-2D56-4D2A-A39B-2D7016B31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5C4C7-6BD4-44C5-A5D8-8EC3B0569CA3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91D4A-E2F3-4689-8834-38D101486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1A522-8677-4793-8843-A5E46288262B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A98B2-B9DC-4BD2-AB58-3E8E3C4CA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EAC54-0916-478A-BBE9-BFF0FAD041EF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1C19C-B44B-49AB-9397-D66002A02D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BEC1E-2587-4F7C-AD9F-EA70C0987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E1521-D1B2-410C-9FA7-346600217A8B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33B5C-E0EF-44E1-8948-4C57BA8FA5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E8CDE-45DD-42A1-A3A2-AB395DDA02B1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8ECA8-A555-4907-AEE6-4B48C01C5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04532-0110-436B-A2FF-1D6C9FE7BF51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981F4-E599-4D8A-9CD8-D9663123AD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B5D86-86CB-4501-AE60-FF7B98DA0C04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1E6E8-2932-4DE5-99BF-96193EDF8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3838" cy="4316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2249488"/>
            <a:ext cx="4035425" cy="4316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C611F-59B7-4CE1-AA96-9DC54FBDC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FF538-110F-4AFD-AA5C-27FC180FB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357F6-B75A-43FB-A2D7-CBCCF7B2D9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F1EB5-C4F6-4160-A61B-263CA9AD9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FE0CF-A940-4146-9AC7-19133ED10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5D34B-6560-43F6-BED4-5084D6C9A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366713"/>
            <a:ext cx="9144000" cy="84137"/>
          </a:xfrm>
          <a:prstGeom prst="rect">
            <a:avLst/>
          </a:prstGeom>
          <a:solidFill>
            <a:srgbClr val="438086">
              <a:alpha val="50195"/>
            </a:srgb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0"/>
            <a:ext cx="9144000" cy="311150"/>
          </a:xfrm>
          <a:prstGeom prst="rect">
            <a:avLst/>
          </a:prstGeom>
          <a:solidFill>
            <a:srgbClr val="424456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307975"/>
            <a:ext cx="9144000" cy="92075"/>
          </a:xfrm>
          <a:prstGeom prst="rect">
            <a:avLst/>
          </a:prstGeom>
          <a:solidFill>
            <a:srgbClr val="438086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 flipV="1">
            <a:off x="5410200" y="360363"/>
            <a:ext cx="3733800" cy="90487"/>
          </a:xfrm>
          <a:prstGeom prst="rect">
            <a:avLst/>
          </a:prstGeom>
          <a:solidFill>
            <a:srgbClr val="438086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 flipV="1">
            <a:off x="5410200" y="438150"/>
            <a:ext cx="3733800" cy="180975"/>
          </a:xfrm>
          <a:prstGeom prst="rect">
            <a:avLst/>
          </a:prstGeom>
          <a:solidFill>
            <a:srgbClr val="438086">
              <a:alpha val="50195"/>
            </a:srgb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1031" name="AutoShape 6"/>
          <p:cNvSpPr>
            <a:spLocks noChangeArrowheads="1"/>
          </p:cNvSpPr>
          <p:nvPr/>
        </p:nvSpPr>
        <p:spPr bwMode="auto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1032" name="AutoShape 7"/>
          <p:cNvSpPr>
            <a:spLocks noChangeArrowheads="1"/>
          </p:cNvSpPr>
          <p:nvPr/>
        </p:nvSpPr>
        <p:spPr bwMode="auto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1033" name="Rectangle 8"/>
          <p:cNvSpPr>
            <a:spLocks noChangeArrowheads="1"/>
          </p:cNvSpPr>
          <p:nvPr/>
        </p:nvSpPr>
        <p:spPr bwMode="auto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7"/>
            </a:srgb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1034" name="Rectangle 9"/>
          <p:cNvSpPr>
            <a:spLocks noChangeArrowheads="1"/>
          </p:cNvSpPr>
          <p:nvPr/>
        </p:nvSpPr>
        <p:spPr bwMode="auto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7"/>
            </a:srgb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1035" name="Rectangle 10"/>
          <p:cNvSpPr>
            <a:spLocks noChangeArrowheads="1"/>
          </p:cNvSpPr>
          <p:nvPr/>
        </p:nvSpPr>
        <p:spPr bwMode="auto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59999"/>
            </a:srgb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1036" name="Rectangle 11"/>
          <p:cNvSpPr>
            <a:spLocks noChangeArrowheads="1"/>
          </p:cNvSpPr>
          <p:nvPr/>
        </p:nvSpPr>
        <p:spPr bwMode="auto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1037" name="Rectangle 12"/>
          <p:cNvSpPr>
            <a:spLocks noChangeArrowheads="1"/>
          </p:cNvSpPr>
          <p:nvPr/>
        </p:nvSpPr>
        <p:spPr bwMode="auto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1038" name="Rectangle 13"/>
          <p:cNvSpPr>
            <a:spLocks noChangeArrowheads="1"/>
          </p:cNvSpPr>
          <p:nvPr/>
        </p:nvSpPr>
        <p:spPr bwMode="auto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308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19175"/>
            <a:ext cx="82216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8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49488"/>
            <a:ext cx="8221663" cy="431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41" name="Text Box 16"/>
          <p:cNvSpPr txBox="1">
            <a:spLocks noChangeArrowheads="1"/>
          </p:cNvSpPr>
          <p:nvPr/>
        </p:nvSpPr>
        <p:spPr bwMode="auto">
          <a:xfrm>
            <a:off x="6586538" y="612775"/>
            <a:ext cx="955675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1042" name="Text Box 17"/>
          <p:cNvSpPr txBox="1">
            <a:spLocks noChangeArrowheads="1"/>
          </p:cNvSpPr>
          <p:nvPr/>
        </p:nvSpPr>
        <p:spPr bwMode="auto">
          <a:xfrm>
            <a:off x="5257800" y="612775"/>
            <a:ext cx="1325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2" name="Rectangle 18"/>
          <p:cNvSpPr>
            <a:spLocks noGrp="1" noChangeArrowheads="1"/>
          </p:cNvSpPr>
          <p:nvPr>
            <p:ph type="sldNum"/>
          </p:nvPr>
        </p:nvSpPr>
        <p:spPr bwMode="auto">
          <a:xfrm>
            <a:off x="8174038" y="-6350"/>
            <a:ext cx="754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EE03FD2-E9FC-4ECB-A3DA-15E6D7E23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42445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5pPr>
      <a:lvl6pPr marL="25146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6pPr>
      <a:lvl7pPr marL="29718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7pPr>
      <a:lvl8pPr marL="34290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8pPr>
      <a:lvl9pPr marL="38862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438086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53548A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53548A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A04DA3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 flipV="1">
            <a:off x="5410200" y="3810000"/>
            <a:ext cx="3733800" cy="90488"/>
          </a:xfrm>
          <a:prstGeom prst="rect">
            <a:avLst/>
          </a:prstGeom>
          <a:solidFill>
            <a:srgbClr val="438086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 flipV="1">
            <a:off x="5410200" y="3897313"/>
            <a:ext cx="3733800" cy="192087"/>
          </a:xfrm>
          <a:prstGeom prst="rect">
            <a:avLst/>
          </a:prstGeom>
          <a:solidFill>
            <a:srgbClr val="438086">
              <a:alpha val="50195"/>
            </a:srgb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 flipV="1">
            <a:off x="5410200" y="4114800"/>
            <a:ext cx="3733800" cy="9525"/>
          </a:xfrm>
          <a:prstGeom prst="rect">
            <a:avLst/>
          </a:prstGeom>
          <a:solidFill>
            <a:srgbClr val="438086">
              <a:alpha val="65097"/>
            </a:srgb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 flipV="1">
            <a:off x="5410200" y="4164013"/>
            <a:ext cx="1965325" cy="19050"/>
          </a:xfrm>
          <a:prstGeom prst="rect">
            <a:avLst/>
          </a:prstGeom>
          <a:solidFill>
            <a:srgbClr val="438086">
              <a:alpha val="59999"/>
            </a:srgb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 flipV="1">
            <a:off x="5410200" y="4198938"/>
            <a:ext cx="1965325" cy="9525"/>
          </a:xfrm>
          <a:prstGeom prst="rect">
            <a:avLst/>
          </a:prstGeom>
          <a:solidFill>
            <a:srgbClr val="438086">
              <a:alpha val="65097"/>
            </a:srgb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2055" name="AutoShape 6"/>
          <p:cNvSpPr>
            <a:spLocks noChangeArrowheads="1"/>
          </p:cNvSpPr>
          <p:nvPr/>
        </p:nvSpPr>
        <p:spPr bwMode="auto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2056" name="AutoShape 7"/>
          <p:cNvSpPr>
            <a:spLocks noChangeArrowheads="1"/>
          </p:cNvSpPr>
          <p:nvPr/>
        </p:nvSpPr>
        <p:spPr bwMode="auto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2057" name="Rectangle 8"/>
          <p:cNvSpPr>
            <a:spLocks noChangeArrowheads="1"/>
          </p:cNvSpPr>
          <p:nvPr/>
        </p:nvSpPr>
        <p:spPr bwMode="auto">
          <a:xfrm>
            <a:off x="0" y="3649663"/>
            <a:ext cx="9144000" cy="244475"/>
          </a:xfrm>
          <a:prstGeom prst="rect">
            <a:avLst/>
          </a:prstGeom>
          <a:solidFill>
            <a:srgbClr val="438086">
              <a:alpha val="50195"/>
            </a:srgb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2058" name="Rectangle 9"/>
          <p:cNvSpPr>
            <a:spLocks noChangeArrowheads="1"/>
          </p:cNvSpPr>
          <p:nvPr/>
        </p:nvSpPr>
        <p:spPr bwMode="auto">
          <a:xfrm>
            <a:off x="0" y="3675063"/>
            <a:ext cx="9144000" cy="141287"/>
          </a:xfrm>
          <a:prstGeom prst="rect">
            <a:avLst/>
          </a:prstGeom>
          <a:solidFill>
            <a:srgbClr val="438086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2059" name="Rectangle 10"/>
          <p:cNvSpPr>
            <a:spLocks noChangeArrowheads="1"/>
          </p:cNvSpPr>
          <p:nvPr/>
        </p:nvSpPr>
        <p:spPr bwMode="auto">
          <a:xfrm flipV="1">
            <a:off x="6413500" y="3643313"/>
            <a:ext cx="2730500" cy="247650"/>
          </a:xfrm>
          <a:prstGeom prst="rect">
            <a:avLst/>
          </a:prstGeom>
          <a:solidFill>
            <a:srgbClr val="438086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2060" name="Rectangle 11"/>
          <p:cNvSpPr>
            <a:spLocks noChangeArrowheads="1"/>
          </p:cNvSpPr>
          <p:nvPr/>
        </p:nvSpPr>
        <p:spPr bwMode="auto">
          <a:xfrm>
            <a:off x="0" y="0"/>
            <a:ext cx="9144000" cy="3702050"/>
          </a:xfrm>
          <a:prstGeom prst="rect">
            <a:avLst/>
          </a:prstGeom>
          <a:solidFill>
            <a:srgbClr val="424456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4109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19175"/>
            <a:ext cx="82216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4110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49488"/>
            <a:ext cx="8221663" cy="431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63" name="Text Box 14"/>
          <p:cNvSpPr txBox="1">
            <a:spLocks noChangeArrowheads="1"/>
          </p:cNvSpPr>
          <p:nvPr/>
        </p:nvSpPr>
        <p:spPr bwMode="auto">
          <a:xfrm>
            <a:off x="6705600" y="4206875"/>
            <a:ext cx="95885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2064" name="Text Box 15"/>
          <p:cNvSpPr txBox="1">
            <a:spLocks noChangeArrowheads="1"/>
          </p:cNvSpPr>
          <p:nvPr/>
        </p:nvSpPr>
        <p:spPr bwMode="auto">
          <a:xfrm>
            <a:off x="5410200" y="4205288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sp>
        <p:nvSpPr>
          <p:cNvPr id="2" name="Rectangle 16"/>
          <p:cNvSpPr>
            <a:spLocks noGrp="1" noChangeArrowheads="1"/>
          </p:cNvSpPr>
          <p:nvPr>
            <p:ph type="sldNum"/>
          </p:nvPr>
        </p:nvSpPr>
        <p:spPr bwMode="auto">
          <a:xfrm>
            <a:off x="8320088" y="-100013"/>
            <a:ext cx="73977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tabLst>
                <a:tab pos="7239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DD5B104-C189-4274-839A-92EF57F75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ransition spd="slow">
    <p:wipe dir="r"/>
  </p:transition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42445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5pPr>
      <a:lvl6pPr marL="25146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6pPr>
      <a:lvl7pPr marL="29718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7pPr>
      <a:lvl8pPr marL="34290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8pPr>
      <a:lvl9pPr marL="38862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438086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53548A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53548A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A04DA3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9A991B2-5E72-414D-A9F7-B0722F8362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__________Microsoft_Office_Excel3.xls"/><Relationship Id="rId4" Type="http://schemas.openxmlformats.org/officeDocument/2006/relationships/oleObject" Target="../embeddings/__________Microsoft_Office_Excel2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_____Microsoft_Office_Excel4.xls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85720" y="571480"/>
            <a:ext cx="842965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Times New Roman" pitchFamily="18" charset="0"/>
                <a:cs typeface="Times New Roman" pitchFamily="18" charset="0"/>
              </a:rPr>
              <a:t>МЕТОДИЧЕСКАЯ РАЗРАБОТКА РАЗДЕЛА ОБЩЕОБРАЗОВАТЕЛЬНОЙ ПРОГРАММЫ ПО БИОЛОГИИ «ДЫХАНИЕ» </a:t>
            </a:r>
            <a:r>
              <a:rPr lang="ru-RU" sz="40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  <a:cs typeface="Times New Roman" pitchFamily="18" charset="0"/>
              </a:rPr>
              <a:t>8 КЛАСС</a:t>
            </a:r>
            <a:endParaRPr lang="ru-RU" sz="40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4786322"/>
            <a:ext cx="707233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u="sng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Times New Roman" pitchFamily="18" charset="0"/>
                <a:cs typeface="+mn-cs"/>
              </a:rPr>
              <a:t>Автор:</a:t>
            </a:r>
            <a:r>
              <a:rPr lang="ru-RU" sz="24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Times New Roman" pitchFamily="18" charset="0"/>
                <a:cs typeface="+mn-cs"/>
              </a:rPr>
              <a:t> Мокринская Валентина Михайловна</a:t>
            </a:r>
            <a:endParaRPr lang="ru-RU" sz="32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+mn-ea"/>
              <a:cs typeface="+mn-cs"/>
            </a:endParaRPr>
          </a:p>
          <a:p>
            <a:pPr>
              <a:defRPr/>
            </a:pPr>
            <a:endParaRPr lang="ru-RU" sz="24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Times New Roman" pitchFamily="18" charset="0"/>
              <a:cs typeface="+mn-cs"/>
            </a:endParaRPr>
          </a:p>
          <a:p>
            <a:pPr>
              <a:defRPr/>
            </a:pPr>
            <a:endParaRPr lang="ru-RU" sz="10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+mn-ea"/>
              <a:cs typeface="+mn-cs"/>
            </a:endParaRPr>
          </a:p>
          <a:p>
            <a:pPr eaLnBrk="0" hangingPunct="0">
              <a:defRPr/>
            </a:pPr>
            <a:r>
              <a:rPr lang="ru-RU" sz="16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Times New Roman" pitchFamily="18" charset="0"/>
                <a:cs typeface="+mn-cs"/>
              </a:rPr>
              <a:t>учитель биологии первой квалификационной категории </a:t>
            </a:r>
            <a:endParaRPr lang="ru-RU" sz="16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+mn-ea"/>
              <a:cs typeface="+mn-cs"/>
            </a:endParaRPr>
          </a:p>
          <a:p>
            <a:pPr eaLnBrk="0" hangingPunct="0">
              <a:defRPr/>
            </a:pPr>
            <a:r>
              <a:rPr lang="ru-RU" sz="16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Times New Roman" pitchFamily="18" charset="0"/>
                <a:cs typeface="+mn-cs"/>
              </a:rPr>
              <a:t>МБОУ Полх-Майданской СОШ </a:t>
            </a:r>
            <a:endParaRPr lang="ru-RU" sz="16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9144000" cy="1077218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  <a:cs typeface="+mn-cs"/>
              </a:rPr>
              <a:t>МОНИТОРИНГ ЗНАНИЙ ПО ТЕМЕ «ДЫХАНИЕ» ЗА ПОСЛЕДНИЕ 3 ГОДА</a:t>
            </a:r>
          </a:p>
        </p:txBody>
      </p:sp>
      <p:graphicFrame>
        <p:nvGraphicFramePr>
          <p:cNvPr id="1026" name="Диаграмма 4"/>
          <p:cNvGraphicFramePr>
            <a:graphicFrameLocks/>
          </p:cNvGraphicFramePr>
          <p:nvPr/>
        </p:nvGraphicFramePr>
        <p:xfrm>
          <a:off x="-214313" y="1571625"/>
          <a:ext cx="5000626" cy="2357438"/>
        </p:xfrm>
        <a:graphic>
          <a:graphicData uri="http://schemas.openxmlformats.org/presentationml/2006/ole">
            <p:oleObj spid="_x0000_s1026" r:id="rId3" imgW="4999153" imgH="2359356" progId="Excel.Chart.8">
              <p:embed/>
            </p:oleObj>
          </a:graphicData>
        </a:graphic>
      </p:graphicFrame>
      <p:graphicFrame>
        <p:nvGraphicFramePr>
          <p:cNvPr id="1027" name="Диаграмма 5"/>
          <p:cNvGraphicFramePr>
            <a:graphicFrameLocks/>
          </p:cNvGraphicFramePr>
          <p:nvPr/>
        </p:nvGraphicFramePr>
        <p:xfrm>
          <a:off x="4224338" y="1571625"/>
          <a:ext cx="4919662" cy="2286000"/>
        </p:xfrm>
        <a:graphic>
          <a:graphicData uri="http://schemas.openxmlformats.org/presentationml/2006/ole">
            <p:oleObj spid="_x0000_s1027" r:id="rId4" imgW="4919898" imgH="2286198" progId="Excel.Chart.8">
              <p:embed/>
            </p:oleObj>
          </a:graphicData>
        </a:graphic>
      </p:graphicFrame>
      <p:graphicFrame>
        <p:nvGraphicFramePr>
          <p:cNvPr id="1028" name="Диаграмма 6"/>
          <p:cNvGraphicFramePr>
            <a:graphicFrameLocks/>
          </p:cNvGraphicFramePr>
          <p:nvPr/>
        </p:nvGraphicFramePr>
        <p:xfrm>
          <a:off x="1071563" y="4071938"/>
          <a:ext cx="6858000" cy="2214562"/>
        </p:xfrm>
        <a:graphic>
          <a:graphicData uri="http://schemas.openxmlformats.org/presentationml/2006/ole">
            <p:oleObj spid="_x0000_s1028" r:id="rId5" imgW="6858594" imgH="2213040" progId="Excel.Chart.8">
              <p:embed/>
            </p:oleObj>
          </a:graphicData>
        </a:graphic>
      </p:graphicFrame>
      <p:sp>
        <p:nvSpPr>
          <p:cNvPr id="1030" name="Rectangle 2"/>
          <p:cNvSpPr>
            <a:spLocks noChangeArrowheads="1"/>
          </p:cNvSpPr>
          <p:nvPr/>
        </p:nvSpPr>
        <p:spPr bwMode="auto">
          <a:xfrm>
            <a:off x="0" y="6215063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1400" i="1">
                <a:cs typeface="Times New Roman" pitchFamily="18" charset="0"/>
              </a:rPr>
              <a:t>Примечание: 2008-2009 – 10 человек, 2009-2010 – 26 человек, 2010-2011 – 19 человек.</a:t>
            </a:r>
            <a:r>
              <a:rPr lang="ru-RU" sz="1000"/>
              <a:t> </a:t>
            </a:r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Рисунок 2" descr="index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00875" y="34290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285728"/>
            <a:ext cx="9144000" cy="1077218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  <a:cs typeface="+mn-cs"/>
              </a:rPr>
              <a:t>РЕЗУЛЬТАТЫ ОПРОСА ШКОЛЬНИКОВ НА ТЕМУ КУРЕНИЯ.</a:t>
            </a:r>
          </a:p>
        </p:txBody>
      </p:sp>
      <p:sp>
        <p:nvSpPr>
          <p:cNvPr id="2053" name="Rectangle 1"/>
          <p:cNvSpPr>
            <a:spLocks noChangeArrowheads="1"/>
          </p:cNvSpPr>
          <p:nvPr/>
        </p:nvSpPr>
        <p:spPr bwMode="auto">
          <a:xfrm>
            <a:off x="0" y="1428750"/>
            <a:ext cx="9144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>
                <a:cs typeface="Times New Roman" pitchFamily="18" charset="0"/>
              </a:rPr>
              <a:t>Мною проводился анонимный опрос школьников 8 класса на протяжении последних трех лет: вредно или нет курение для здоровья. Опрос проводился дважды с одними и теми же школьниками – вначале изучения темы «Дыхание» и после нее (а также дополнительного внеклассного мероприятия о вреде курения). Вот какие результаты выявились.</a:t>
            </a:r>
            <a:endParaRPr lang="ru-RU" b="1">
              <a:cs typeface="Times New Roman" pitchFamily="18" charset="0"/>
            </a:endParaRPr>
          </a:p>
          <a:p>
            <a:pPr indent="450850" algn="just" eaLnBrk="0" hangingPunct="0"/>
            <a:r>
              <a:rPr lang="ru-RU" b="1">
                <a:cs typeface="Times New Roman" pitchFamily="18" charset="0"/>
              </a:rPr>
              <a:t>Вопрос: Вредно или нет, по-твоему, курение для здоровья?— Да, нет.</a:t>
            </a:r>
            <a:r>
              <a:rPr lang="ru-RU"/>
              <a:t> </a:t>
            </a:r>
          </a:p>
        </p:txBody>
      </p:sp>
      <p:graphicFrame>
        <p:nvGraphicFramePr>
          <p:cNvPr id="2050" name="Диаграмма 4"/>
          <p:cNvGraphicFramePr>
            <a:graphicFrameLocks/>
          </p:cNvGraphicFramePr>
          <p:nvPr/>
        </p:nvGraphicFramePr>
        <p:xfrm>
          <a:off x="214313" y="3286125"/>
          <a:ext cx="6715125" cy="2857500"/>
        </p:xfrm>
        <a:graphic>
          <a:graphicData uri="http://schemas.openxmlformats.org/presentationml/2006/ole">
            <p:oleObj spid="_x0000_s2050" r:id="rId4" imgW="6718374" imgH="2859272" progId="Excel.Chart.8">
              <p:embed/>
            </p:oleObj>
          </a:graphicData>
        </a:graphic>
      </p:graphicFrame>
      <p:sp>
        <p:nvSpPr>
          <p:cNvPr id="2054" name="Rectangle 2"/>
          <p:cNvSpPr>
            <a:spLocks noChangeArrowheads="1"/>
          </p:cNvSpPr>
          <p:nvPr/>
        </p:nvSpPr>
        <p:spPr bwMode="auto">
          <a:xfrm>
            <a:off x="0" y="6286500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1400" i="1">
                <a:cs typeface="Times New Roman" pitchFamily="18" charset="0"/>
              </a:rPr>
              <a:t>Примечание: 2008-2009 – 10 человек, 2009-2010 – 26 человек, 2010-2011 – 19 человек.</a:t>
            </a:r>
            <a:r>
              <a:rPr lang="ru-RU" sz="1000"/>
              <a:t> </a:t>
            </a:r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9144000" cy="584775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  <a:cs typeface="+mn-cs"/>
              </a:rPr>
              <a:t>ЗАКЛЮЧЕНИЕ</a:t>
            </a:r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0" y="857250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При разработке данной программы учитывались следующие факторы: </a:t>
            </a:r>
            <a:endParaRPr lang="ru-RU" sz="2000">
              <a:latin typeface="Times New Roman" pitchFamily="18" charset="0"/>
            </a:endParaRPr>
          </a:p>
          <a:p>
            <a:pPr lvl="1" eaLnBrk="0" hangingPunct="0">
              <a:buFont typeface="Wingdings" pitchFamily="2" charset="2"/>
              <a:buChar char="v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психолого-педагогические особенности обучающихся, </a:t>
            </a:r>
            <a:endParaRPr lang="ru-RU" sz="2000">
              <a:latin typeface="Times New Roman" pitchFamily="18" charset="0"/>
            </a:endParaRPr>
          </a:p>
          <a:p>
            <a:pPr lvl="1" eaLnBrk="0" hangingPunct="0">
              <a:buFont typeface="Wingdings" pitchFamily="2" charset="2"/>
              <a:buChar char="v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специфика материала, </a:t>
            </a:r>
            <a:endParaRPr lang="ru-RU" sz="2000">
              <a:latin typeface="Times New Roman" pitchFamily="18" charset="0"/>
            </a:endParaRPr>
          </a:p>
          <a:p>
            <a:pPr lvl="1" eaLnBrk="0" hangingPunct="0">
              <a:buFont typeface="Wingdings" pitchFamily="2" charset="2"/>
              <a:buChar char="v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достижения современной науки в области биологии, </a:t>
            </a:r>
            <a:endParaRPr lang="ru-RU" sz="2000">
              <a:latin typeface="Times New Roman" pitchFamily="18" charset="0"/>
            </a:endParaRPr>
          </a:p>
          <a:p>
            <a:pPr lvl="1" eaLnBrk="0" hangingPunct="0">
              <a:buFont typeface="Wingdings" pitchFamily="2" charset="2"/>
              <a:buChar char="v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взаимосвязь материала раздела с другими науками, </a:t>
            </a:r>
          </a:p>
          <a:p>
            <a:pPr lvl="1" eaLnBrk="0" hangingPunct="0">
              <a:buFont typeface="Wingdings" pitchFamily="2" charset="2"/>
              <a:buChar char="v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наличие современных средств предоставления информации.</a:t>
            </a:r>
            <a:r>
              <a:rPr lang="ru-RU" sz="2000">
                <a:latin typeface="Times New Roman" pitchFamily="18" charset="0"/>
              </a:rPr>
              <a:t> </a:t>
            </a:r>
          </a:p>
        </p:txBody>
      </p:sp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0" y="2857500"/>
            <a:ext cx="9144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>
                <a:latin typeface="Times New Roman" pitchFamily="18" charset="0"/>
              </a:rPr>
              <a:t>Основной целью деятельности системы образования всегда считалось создание условий для получения знаний, умений, навыков и формирование личностных качеств учащихся. Главной целью образования является создание условий для подготовки учащихся к жизни в обществе. Во время изучения темы «Дыхание» учащиеся знакомятся с большим количеством полезной информации, которую они могут применить на практике. Важной задачей учителя биологии является прививать у школьников уважительное отношение к окружающей среде и своему здоровью. При изучении раздела «Дыхание» школьники знакомятся с тем фактом, что через дыхательную систему на организм человека могут оказывать вредное влияние большое количество веществ. В теме уделяется внимание негативному воздействию на организм человека, а особенно подростка, такой вредной зависимости как табакокурение.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143116"/>
            <a:ext cx="9144000" cy="1938992"/>
          </a:xfrm>
          <a:prstGeom prst="rect">
            <a:avLst/>
          </a:prstGeom>
          <a:noFill/>
        </p:spPr>
        <p:txBody>
          <a:bodyPr>
            <a:prstTxWarp prst="textDeflateInflate">
              <a:avLst/>
            </a:prstTxWarp>
            <a:spAutoFit/>
            <a:scene3d>
              <a:camera prst="perspectiveContrastingRightFacing"/>
              <a:lightRig rig="glow" dir="t">
                <a:rot lat="0" lon="0" rev="3600000"/>
              </a:lightRig>
            </a:scene3d>
            <a:sp3d extrusionH="57150"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+mn-lt"/>
                <a:ea typeface="+mn-ea"/>
                <a:cs typeface="+mn-cs"/>
              </a:rPr>
              <a:t>СПАСИБО ЗА ВНИМАНИЕ</a:t>
            </a:r>
          </a:p>
        </p:txBody>
      </p:sp>
      <p:pic>
        <p:nvPicPr>
          <p:cNvPr id="27651" name="Picture 3" descr="C:\Documents and Settings\Admin\Рабочий стол\С курсов\КУРСЫ биологи февраль 2011\Мультимедиа материалы к учебному процесск\Анимация\Бабочки\B_Fly33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11813" y="3786188"/>
            <a:ext cx="3532187" cy="280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9555_cover_image_small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4875" y="1857375"/>
            <a:ext cx="1979613" cy="281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2" descr="8222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64388" y="3857625"/>
            <a:ext cx="1979612" cy="281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3" descr="0012475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3" y="1857375"/>
            <a:ext cx="1979612" cy="293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5" descr="IMAG0178_cr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00313" y="3643313"/>
            <a:ext cx="1979612" cy="299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214290"/>
            <a:ext cx="9144000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  <a:cs typeface="+mn-cs"/>
              </a:rPr>
              <a:t>УЧЕБНО-МЕТОДИЧЕСКИЙ КОМПЛЕКС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  <a:cs typeface="+mn-cs"/>
              </a:rPr>
              <a:t> Н.И. СОНИН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  <a:cs typeface="+mn-cs"/>
              </a:rPr>
              <a:t>ПОЯСНИТЕЛЬНАЯ ЗАПИСКА</a:t>
            </a:r>
          </a:p>
        </p:txBody>
      </p:sp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14038" y="4286256"/>
            <a:ext cx="3229962" cy="241935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0" y="928688"/>
            <a:ext cx="91440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>
                <a:latin typeface="Times New Roman" pitchFamily="18" charset="0"/>
              </a:rPr>
              <a:t>Биология как наука призвана изучать жизнь во всех ее проявлениях и формах. В силу своей специфики, биология развивает у обучающихся не только познавательный интерес и мыслительные способности, а также позволяет узнать больше о своем организме, ценить и беречь свое здоровье, открывает у школьников видение прекрасного в окружающем мире.</a:t>
            </a:r>
          </a:p>
          <a:p>
            <a:pPr indent="457200" algn="just"/>
            <a:endParaRPr lang="ru-RU">
              <a:latin typeface="Times New Roman" pitchFamily="18" charset="0"/>
            </a:endParaRPr>
          </a:p>
          <a:p>
            <a:pPr indent="457200" algn="just"/>
            <a:r>
              <a:rPr lang="ru-RU">
                <a:latin typeface="Times New Roman" pitchFamily="18" charset="0"/>
              </a:rPr>
              <a:t>Одним из важнейших признаков жизни является дыхание. Мы дышим с рождения и до смерти. Поэтому задача учителя при работе над разделом «Дыхание» не только рассказать о строении и функциях дыхательной системы, но и развить у обучающихся представление о гигиене дыхания.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714750"/>
            <a:ext cx="6143625" cy="2586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ea typeface="+mn-ea"/>
                <a:cs typeface="+mn-cs"/>
              </a:rPr>
              <a:t> Система уроков сориентирована не столько на передачу «готовых знаний», сколько на формирование активной личности, мотивированной к самообразованию, обладающей достаточными навыками и психологическими установками к самостоятельному поиску, отбору, анализу и использованию информации. Особое внимание уделяется познавательной активности обучающихся, их </a:t>
            </a:r>
            <a:r>
              <a:rPr lang="ru-RU" dirty="0" err="1">
                <a:latin typeface="+mn-lt"/>
                <a:ea typeface="+mn-ea"/>
                <a:cs typeface="+mn-cs"/>
              </a:rPr>
              <a:t>мотивированности</a:t>
            </a:r>
            <a:r>
              <a:rPr lang="ru-RU" dirty="0">
                <a:latin typeface="+mn-lt"/>
                <a:ea typeface="+mn-ea"/>
                <a:cs typeface="+mn-cs"/>
              </a:rPr>
              <a:t> к самостоятельной учебной работе.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>
            <a:off x="0" y="3286124"/>
            <a:ext cx="1643042" cy="1785950"/>
          </a:xfrm>
          <a:prstGeom prst="ellipse">
            <a:avLst/>
          </a:prstGeom>
          <a:solidFill>
            <a:srgbClr val="BAC5A3"/>
          </a:solidFill>
          <a:scene3d>
            <a:camera prst="perspectiveAbove" fov="7200000"/>
            <a:lightRig rig="threePt" dir="t">
              <a:rot lat="0" lon="0" rev="1200000"/>
            </a:lightRig>
          </a:scene3d>
          <a:sp3d contourW="12700" prstMaterial="translucentPowder">
            <a:bevelT w="63500" h="25400"/>
            <a:contourClr>
              <a:srgbClr val="BAC5A3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214290"/>
            <a:ext cx="9144000" cy="584775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  <a:cs typeface="+mn-cs"/>
              </a:rPr>
              <a:t>ЦЕЛЬ И ЗАДАЧИ РАЗДЕЛА</a:t>
            </a:r>
          </a:p>
        </p:txBody>
      </p:sp>
      <p:sp>
        <p:nvSpPr>
          <p:cNvPr id="20484" name="Прямоугольник 2"/>
          <p:cNvSpPr>
            <a:spLocks noChangeArrowheads="1"/>
          </p:cNvSpPr>
          <p:nvPr/>
        </p:nvSpPr>
        <p:spPr bwMode="auto">
          <a:xfrm>
            <a:off x="0" y="114300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</a:rPr>
              <a:t>расширить и углубить знания обучающихся о строении и функциях дыхательной системы и сформировать у них бережное отношение к собственному здоровью.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2918"/>
            <a:ext cx="1214414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  <a:cs typeface="+mn-cs"/>
              </a:rPr>
              <a:t>Цель: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4071942"/>
            <a:ext cx="164301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Задачи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: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0" y="2000240"/>
            <a:ext cx="2286016" cy="1000132"/>
          </a:xfrm>
          <a:prstGeom prst="roundRect">
            <a:avLst/>
          </a:prstGeom>
          <a:solidFill>
            <a:srgbClr val="BAC5A3"/>
          </a:solidFill>
          <a:scene3d>
            <a:camera prst="perspectiveAbove" fov="7200000"/>
            <a:lightRig rig="threePt" dir="t">
              <a:rot lat="0" lon="0" rev="1200000"/>
            </a:lightRig>
          </a:scene3d>
          <a:sp3d contourW="12700" prstMaterial="translucentPowder">
            <a:bevelT w="63500" h="25400"/>
            <a:contourClr>
              <a:srgbClr val="BAC5A3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071670" y="3714752"/>
            <a:ext cx="2071702" cy="1000132"/>
          </a:xfrm>
          <a:prstGeom prst="roundRect">
            <a:avLst/>
          </a:prstGeom>
          <a:solidFill>
            <a:srgbClr val="BAC5A3"/>
          </a:solidFill>
          <a:scene3d>
            <a:camera prst="perspectiveAbove" fov="7200000"/>
            <a:lightRig rig="threePt" dir="t">
              <a:rot lat="0" lon="0" rev="1200000"/>
            </a:lightRig>
          </a:scene3d>
          <a:sp3d contourW="12700" prstMaterial="translucentPowder">
            <a:bevelT w="63500" h="25400"/>
            <a:contourClr>
              <a:srgbClr val="BAC5A3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0" y="5500702"/>
            <a:ext cx="2286016" cy="928694"/>
          </a:xfrm>
          <a:prstGeom prst="roundRect">
            <a:avLst/>
          </a:prstGeom>
          <a:solidFill>
            <a:srgbClr val="BAC5A3"/>
          </a:solidFill>
          <a:scene3d>
            <a:camera prst="perspectiveAbove" fov="7200000"/>
            <a:lightRig rig="threePt" dir="t">
              <a:rot lat="0" lon="0" rev="1200000"/>
            </a:lightRig>
          </a:scene3d>
          <a:sp3d contourW="12700" prstMaterial="translucentPowder">
            <a:bevelT w="63500" h="25400"/>
            <a:contourClr>
              <a:srgbClr val="BAC5A3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0" y="2357430"/>
            <a:ext cx="228601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Образовательные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14546" y="4071942"/>
            <a:ext cx="1857388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Развивающие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5715016"/>
            <a:ext cx="228601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Воспитательные</a:t>
            </a:r>
          </a:p>
        </p:txBody>
      </p:sp>
      <p:sp>
        <p:nvSpPr>
          <p:cNvPr id="22" name="Стрелка вправо 21"/>
          <p:cNvSpPr/>
          <p:nvPr/>
        </p:nvSpPr>
        <p:spPr>
          <a:xfrm rot="16200000">
            <a:off x="571472" y="3000372"/>
            <a:ext cx="500066" cy="500066"/>
          </a:xfrm>
          <a:prstGeom prst="rightArrow">
            <a:avLst/>
          </a:prstGeom>
          <a:solidFill>
            <a:srgbClr val="BAC5A3"/>
          </a:solidFill>
          <a:ln>
            <a:solidFill>
              <a:srgbClr val="BAC5A3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5400000">
            <a:off x="586505" y="5057041"/>
            <a:ext cx="470000" cy="500066"/>
          </a:xfrm>
          <a:prstGeom prst="rightArrow">
            <a:avLst/>
          </a:prstGeom>
          <a:solidFill>
            <a:srgbClr val="BAC5A3"/>
          </a:solidFill>
          <a:ln>
            <a:solidFill>
              <a:srgbClr val="BAC5A3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1571604" y="4071942"/>
            <a:ext cx="509244" cy="500066"/>
          </a:xfrm>
          <a:prstGeom prst="rightArrow">
            <a:avLst/>
          </a:prstGeom>
          <a:solidFill>
            <a:srgbClr val="BAC5A3"/>
          </a:solidFill>
          <a:ln>
            <a:solidFill>
              <a:srgbClr val="BAC5A3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ая выноска 24"/>
          <p:cNvSpPr/>
          <p:nvPr/>
        </p:nvSpPr>
        <p:spPr>
          <a:xfrm rot="5400000">
            <a:off x="5393521" y="-464355"/>
            <a:ext cx="1214446" cy="6286512"/>
          </a:xfrm>
          <a:prstGeom prst="wedgeRectCallout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37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ая выноска 25"/>
          <p:cNvSpPr/>
          <p:nvPr/>
        </p:nvSpPr>
        <p:spPr>
          <a:xfrm rot="5400000">
            <a:off x="5750711" y="1964537"/>
            <a:ext cx="2000264" cy="4786314"/>
          </a:xfrm>
          <a:prstGeom prst="wedgeRectCallout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37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ая выноска 26"/>
          <p:cNvSpPr/>
          <p:nvPr/>
        </p:nvSpPr>
        <p:spPr>
          <a:xfrm rot="5400000">
            <a:off x="5429240" y="2928950"/>
            <a:ext cx="1214446" cy="6215074"/>
          </a:xfrm>
          <a:prstGeom prst="wedgeRectCallout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37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11" name="TextBox 28"/>
          <p:cNvSpPr txBox="1">
            <a:spLocks noChangeArrowheads="1"/>
          </p:cNvSpPr>
          <p:nvPr/>
        </p:nvSpPr>
        <p:spPr bwMode="auto">
          <a:xfrm>
            <a:off x="2857500" y="2000250"/>
            <a:ext cx="6286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>
                <a:latin typeface="Times New Roman" pitchFamily="18" charset="0"/>
              </a:rPr>
              <a:t> Определить сущность процесса дыхания;</a:t>
            </a:r>
          </a:p>
          <a:p>
            <a:pPr>
              <a:buFont typeface="Wingdings" pitchFamily="2" charset="2"/>
              <a:buChar char="Ø"/>
            </a:pPr>
            <a:r>
              <a:rPr lang="ru-RU" sz="1600">
                <a:latin typeface="Times New Roman" pitchFamily="18" charset="0"/>
              </a:rPr>
              <a:t> Ознакомить с особенности строения и функционирования органов дыхания;</a:t>
            </a:r>
          </a:p>
          <a:p>
            <a:pPr>
              <a:buFont typeface="Wingdings" pitchFamily="2" charset="2"/>
              <a:buChar char="Ø"/>
            </a:pPr>
            <a:r>
              <a:rPr lang="ru-RU" sz="1600">
                <a:latin typeface="Times New Roman" pitchFamily="18" charset="0"/>
              </a:rPr>
              <a:t> Расширить знания обучающихся о возможных заболеваниях и нарушениях органов дыхания; и др.</a:t>
            </a:r>
          </a:p>
        </p:txBody>
      </p:sp>
      <p:sp>
        <p:nvSpPr>
          <p:cNvPr id="20512" name="TextBox 30"/>
          <p:cNvSpPr txBox="1">
            <a:spLocks noChangeArrowheads="1"/>
          </p:cNvSpPr>
          <p:nvPr/>
        </p:nvSpPr>
        <p:spPr bwMode="auto">
          <a:xfrm>
            <a:off x="4357688" y="3357563"/>
            <a:ext cx="4786312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>
                <a:latin typeface="Times New Roman" pitchFamily="18" charset="0"/>
              </a:rPr>
              <a:t> Сформировать умения характеризовать изменения состава вдыхаемого и выдыхаемого воздуха, оказывать первую помощь при нарушении дыхания; </a:t>
            </a:r>
          </a:p>
          <a:p>
            <a:pPr>
              <a:buFont typeface="Wingdings" pitchFamily="2" charset="2"/>
              <a:buChar char="Ø"/>
            </a:pPr>
            <a:r>
              <a:rPr lang="ru-RU" sz="1600">
                <a:latin typeface="Times New Roman" pitchFamily="18" charset="0"/>
              </a:rPr>
              <a:t> Развивать стремление обучающихся применять биологические знания на практике;</a:t>
            </a:r>
          </a:p>
          <a:p>
            <a:pPr>
              <a:buFont typeface="Wingdings" pitchFamily="2" charset="2"/>
              <a:buChar char="Ø"/>
            </a:pPr>
            <a:r>
              <a:rPr lang="ru-RU" sz="1600">
                <a:latin typeface="Times New Roman" pitchFamily="18" charset="0"/>
              </a:rPr>
              <a:t> Развивать познавательные интересы, интеллектуальные и творческие способности в процессе изучения проблем дыхания; и др.</a:t>
            </a:r>
          </a:p>
        </p:txBody>
      </p:sp>
      <p:sp>
        <p:nvSpPr>
          <p:cNvPr id="20513" name="TextBox 31"/>
          <p:cNvSpPr txBox="1">
            <a:spLocks noChangeArrowheads="1"/>
          </p:cNvSpPr>
          <p:nvPr/>
        </p:nvSpPr>
        <p:spPr bwMode="auto">
          <a:xfrm>
            <a:off x="2928938" y="5357813"/>
            <a:ext cx="62150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>
                <a:latin typeface="Times New Roman" pitchFamily="18" charset="0"/>
              </a:rPr>
              <a:t> Научно обосновать правила гигиены дыхания;</a:t>
            </a:r>
          </a:p>
          <a:p>
            <a:pPr>
              <a:buFont typeface="Wingdings" pitchFamily="2" charset="2"/>
              <a:buChar char="Ø"/>
            </a:pPr>
            <a:r>
              <a:rPr lang="ru-RU" sz="1600">
                <a:latin typeface="Times New Roman" pitchFamily="18" charset="0"/>
              </a:rPr>
              <a:t> Воспитывать негативного отношения подростков к курению;</a:t>
            </a:r>
          </a:p>
          <a:p>
            <a:pPr>
              <a:buFont typeface="Wingdings" pitchFamily="2" charset="2"/>
              <a:buChar char="Ø"/>
            </a:pPr>
            <a:r>
              <a:rPr lang="ru-RU" sz="1600">
                <a:latin typeface="Times New Roman" pitchFamily="18" charset="0"/>
              </a:rPr>
              <a:t> Способствовать ориентированию обучающихся в системе моральных норм и ценностей: признание высокой ценности жизни во всех её проявлениях, здоровья своего и других людей; и др.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1077218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  <a:cs typeface="+mn-cs"/>
              </a:rPr>
              <a:t>ЗНАЧЕНИЕ ТЕМЫ И ЕЕ МЕСТО В ОБРАЗОВАТЕЛЬНОМ КУРСЕ</a:t>
            </a: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571500" y="1928813"/>
            <a:ext cx="81438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>
                <a:latin typeface="Times New Roman" pitchFamily="18" charset="0"/>
              </a:rPr>
              <a:t>Первое знакомство с процессом дыхания у учащихся происходит на уроках биологии в 6 классе, где они изучают дыхание в рамках основных признаков живого, узнают о способах дыхания растений и животных. В 7 классах при изучении животных обучающие знакомятся с эволюцией дыхательной системы. </a:t>
            </a:r>
          </a:p>
          <a:p>
            <a:pPr indent="457200" algn="just"/>
            <a:r>
              <a:rPr lang="ru-RU">
                <a:latin typeface="Times New Roman" pitchFamily="18" charset="0"/>
              </a:rPr>
              <a:t>Таким образом, в 8 классе обучающиеся уже имеют общее представление о процессе дыхания и дыхательной системе. На этом этапе идет изучение строения и функционирования дыхательной системы человека.</a:t>
            </a:r>
          </a:p>
        </p:txBody>
      </p:sp>
      <p:pic>
        <p:nvPicPr>
          <p:cNvPr id="5" name="Рисунок 4" descr="evolu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5813" y="4500563"/>
            <a:ext cx="7715250" cy="19621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Овал 19"/>
          <p:cNvSpPr/>
          <p:nvPr/>
        </p:nvSpPr>
        <p:spPr>
          <a:xfrm>
            <a:off x="5000596" y="5286388"/>
            <a:ext cx="4143404" cy="1357322"/>
          </a:xfrm>
          <a:prstGeom prst="ellips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000596" y="4071942"/>
            <a:ext cx="4143404" cy="1357322"/>
          </a:xfrm>
          <a:prstGeom prst="ellips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000596" y="2857496"/>
            <a:ext cx="4143404" cy="1357322"/>
          </a:xfrm>
          <a:prstGeom prst="ellips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000596" y="1500174"/>
            <a:ext cx="4143404" cy="1357322"/>
          </a:xfrm>
          <a:prstGeom prst="ellips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0" y="5214950"/>
            <a:ext cx="4143404" cy="1357322"/>
          </a:xfrm>
          <a:prstGeom prst="ellips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0" y="4000504"/>
            <a:ext cx="4143404" cy="1357322"/>
          </a:xfrm>
          <a:prstGeom prst="ellips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0" y="2786058"/>
            <a:ext cx="4143404" cy="1357322"/>
          </a:xfrm>
          <a:prstGeom prst="ellips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0" y="1428736"/>
            <a:ext cx="4143404" cy="1357322"/>
          </a:xfrm>
          <a:prstGeom prst="ellips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214290"/>
            <a:ext cx="9144000" cy="1569660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  <a:cs typeface="+mn-cs"/>
              </a:rPr>
              <a:t>ПСИХОЛОГО-ПЕДАГОГИЧЕСКИЕ ОСОБЕННОСТИ ПОДРОСТКОВОГО ВОЗРАСТА</a:t>
            </a:r>
          </a:p>
        </p:txBody>
      </p:sp>
      <p:pic>
        <p:nvPicPr>
          <p:cNvPr id="4" name="Рисунок 3" descr="podro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99278" y="2811271"/>
            <a:ext cx="3330110" cy="2546555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2556" name="Прямоугольник 4"/>
          <p:cNvSpPr>
            <a:spLocks noChangeArrowheads="1"/>
          </p:cNvSpPr>
          <p:nvPr/>
        </p:nvSpPr>
        <p:spPr bwMode="auto">
          <a:xfrm>
            <a:off x="0" y="1857375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</a:rPr>
              <a:t>Новые критерии оценки деятельности и личности взрослого</a:t>
            </a:r>
          </a:p>
        </p:txBody>
      </p:sp>
      <p:sp>
        <p:nvSpPr>
          <p:cNvPr id="22557" name="TextBox 5"/>
          <p:cNvSpPr txBox="1">
            <a:spLocks noChangeArrowheads="1"/>
          </p:cNvSpPr>
          <p:nvPr/>
        </p:nvSpPr>
        <p:spPr bwMode="auto">
          <a:xfrm>
            <a:off x="214313" y="3071813"/>
            <a:ext cx="3143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</a:rPr>
              <a:t>Центральное место в учебной мотивации  занимает мотив самоутверждения.</a:t>
            </a:r>
          </a:p>
        </p:txBody>
      </p:sp>
      <p:sp>
        <p:nvSpPr>
          <p:cNvPr id="22558" name="TextBox 8"/>
          <p:cNvSpPr txBox="1">
            <a:spLocks noChangeArrowheads="1"/>
          </p:cNvSpPr>
          <p:nvPr/>
        </p:nvSpPr>
        <p:spPr bwMode="auto">
          <a:xfrm>
            <a:off x="714375" y="4429125"/>
            <a:ext cx="2500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</a:rPr>
              <a:t>Неорганизованность, слабость воли</a:t>
            </a:r>
          </a:p>
        </p:txBody>
      </p:sp>
      <p:sp>
        <p:nvSpPr>
          <p:cNvPr id="22559" name="TextBox 9"/>
          <p:cNvSpPr txBox="1">
            <a:spLocks noChangeArrowheads="1"/>
          </p:cNvSpPr>
          <p:nvPr/>
        </p:nvSpPr>
        <p:spPr bwMode="auto">
          <a:xfrm>
            <a:off x="357188" y="5500688"/>
            <a:ext cx="33575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</a:rPr>
              <a:t>Действие по наиболее сильному мотиву – самоутверждение среди сверстников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4286248" y="1928802"/>
            <a:ext cx="571504" cy="35719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4286248" y="5786454"/>
            <a:ext cx="571504" cy="35719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Выгнутая вверх стрелка 16"/>
          <p:cNvSpPr/>
          <p:nvPr/>
        </p:nvSpPr>
        <p:spPr>
          <a:xfrm>
            <a:off x="3286116" y="2500306"/>
            <a:ext cx="2571768" cy="500066"/>
          </a:xfrm>
          <a:prstGeom prst="curved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низ стрелка 18"/>
          <p:cNvSpPr/>
          <p:nvPr/>
        </p:nvSpPr>
        <p:spPr>
          <a:xfrm>
            <a:off x="3428992" y="5072074"/>
            <a:ext cx="2571768" cy="500066"/>
          </a:xfrm>
          <a:prstGeom prst="curved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572" name="TextBox 24"/>
          <p:cNvSpPr txBox="1">
            <a:spLocks noChangeArrowheads="1"/>
          </p:cNvSpPr>
          <p:nvPr/>
        </p:nvSpPr>
        <p:spPr bwMode="auto">
          <a:xfrm>
            <a:off x="5715000" y="1857375"/>
            <a:ext cx="2643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</a:rPr>
              <a:t>Профессиональный рост педагога</a:t>
            </a:r>
          </a:p>
        </p:txBody>
      </p:sp>
      <p:sp>
        <p:nvSpPr>
          <p:cNvPr id="22573" name="TextBox 25"/>
          <p:cNvSpPr txBox="1">
            <a:spLocks noChangeArrowheads="1"/>
          </p:cNvSpPr>
          <p:nvPr/>
        </p:nvSpPr>
        <p:spPr bwMode="auto">
          <a:xfrm>
            <a:off x="5715000" y="3214688"/>
            <a:ext cx="3071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</a:rPr>
              <a:t>Самостоятельные творческие задания для учеников</a:t>
            </a:r>
          </a:p>
        </p:txBody>
      </p:sp>
      <p:sp>
        <p:nvSpPr>
          <p:cNvPr id="22574" name="TextBox 26"/>
          <p:cNvSpPr txBox="1">
            <a:spLocks noChangeArrowheads="1"/>
          </p:cNvSpPr>
          <p:nvPr/>
        </p:nvSpPr>
        <p:spPr bwMode="auto">
          <a:xfrm>
            <a:off x="5715000" y="4357688"/>
            <a:ext cx="3143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</a:rPr>
              <a:t>Заинтересовывать учеников, используя ИКТ, практические задания </a:t>
            </a:r>
          </a:p>
        </p:txBody>
      </p:sp>
      <p:sp>
        <p:nvSpPr>
          <p:cNvPr id="22575" name="TextBox 27"/>
          <p:cNvSpPr txBox="1">
            <a:spLocks noChangeArrowheads="1"/>
          </p:cNvSpPr>
          <p:nvPr/>
        </p:nvSpPr>
        <p:spPr bwMode="auto">
          <a:xfrm>
            <a:off x="5000625" y="5643563"/>
            <a:ext cx="4000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</a:rPr>
              <a:t>Устраивать публичные выступления,  включать задания с компонентом соревнования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1077218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  <a:cs typeface="+mn-cs"/>
              </a:rPr>
              <a:t>ОЖИДАЕМЫЕ РЕЗУЛЬТАТЫ ОСВОЕНИЯ РАЗДЕЛА ПРОГРАММЫ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0" y="2071678"/>
          <a:ext cx="9144000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1428736"/>
            <a:ext cx="8429684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В результате изучения данного раздела учащиеся должны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1077218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  <a:cs typeface="+mn-cs"/>
              </a:rPr>
              <a:t>Используемые образовательные технологии, методы, формы организации деятельности</a:t>
            </a:r>
          </a:p>
        </p:txBody>
      </p:sp>
      <p:pic>
        <p:nvPicPr>
          <p:cNvPr id="24579" name="Picture 7" descr="2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00500" y="2857500"/>
            <a:ext cx="1414463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1285860"/>
            <a:ext cx="4000496" cy="22860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4429132"/>
            <a:ext cx="9144000" cy="214314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14942" y="1285860"/>
            <a:ext cx="3786182" cy="235745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14414" y="1357298"/>
            <a:ext cx="1428760" cy="369332"/>
          </a:xfrm>
          <a:prstGeom prst="rect">
            <a:avLst/>
          </a:prstGeom>
          <a:noFill/>
        </p:spPr>
        <p:txBody>
          <a:bodyPr>
            <a:prstTxWarp prst="textChevron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rPr>
              <a:t>Технологии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15074" y="1357298"/>
            <a:ext cx="1928826" cy="369332"/>
          </a:xfrm>
          <a:prstGeom prst="rect">
            <a:avLst/>
          </a:prstGeom>
          <a:noFill/>
        </p:spPr>
        <p:txBody>
          <a:bodyPr>
            <a:prstTxWarp prst="textChevron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rPr>
              <a:t>Методы обучения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488" y="4500570"/>
            <a:ext cx="3571900" cy="369332"/>
          </a:xfrm>
          <a:prstGeom prst="rect">
            <a:avLst/>
          </a:prstGeom>
          <a:noFill/>
        </p:spPr>
        <p:txBody>
          <a:bodyPr>
            <a:prstTxWarp prst="textChevron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rPr>
              <a:t>Формы организации деятельности</a:t>
            </a:r>
          </a:p>
        </p:txBody>
      </p:sp>
      <p:sp>
        <p:nvSpPr>
          <p:cNvPr id="24592" name="TextBox 9"/>
          <p:cNvSpPr txBox="1">
            <a:spLocks noChangeArrowheads="1"/>
          </p:cNvSpPr>
          <p:nvPr/>
        </p:nvSpPr>
        <p:spPr bwMode="auto">
          <a:xfrm>
            <a:off x="142875" y="2214563"/>
            <a:ext cx="392906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</a:rPr>
              <a:t> Информационно-коммуникационные технологии;</a:t>
            </a:r>
          </a:p>
          <a:p>
            <a:endParaRPr lang="ru-RU">
              <a:latin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</a:rPr>
              <a:t> Технологии дифференцированного обучения.</a:t>
            </a:r>
          </a:p>
          <a:p>
            <a:endParaRPr lang="ru-RU">
              <a:latin typeface="Times New Roman" pitchFamily="18" charset="0"/>
            </a:endParaRPr>
          </a:p>
        </p:txBody>
      </p:sp>
      <p:sp>
        <p:nvSpPr>
          <p:cNvPr id="24593" name="TextBox 11"/>
          <p:cNvSpPr txBox="1">
            <a:spLocks noChangeArrowheads="1"/>
          </p:cNvSpPr>
          <p:nvPr/>
        </p:nvSpPr>
        <p:spPr bwMode="auto">
          <a:xfrm>
            <a:off x="5643563" y="2214563"/>
            <a:ext cx="350043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</a:rPr>
              <a:t> Объяснительно-иллюстративный метод ;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</a:rPr>
              <a:t> Программированный метод;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</a:rPr>
              <a:t> Проблемный метод обучения;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</a:rPr>
              <a:t> Частично-поисковый. </a:t>
            </a:r>
          </a:p>
        </p:txBody>
      </p:sp>
      <p:sp>
        <p:nvSpPr>
          <p:cNvPr id="24594" name="TextBox 12"/>
          <p:cNvSpPr txBox="1">
            <a:spLocks noChangeArrowheads="1"/>
          </p:cNvSpPr>
          <p:nvPr/>
        </p:nvSpPr>
        <p:spPr bwMode="auto">
          <a:xfrm>
            <a:off x="214313" y="4857750"/>
            <a:ext cx="892968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</a:rPr>
              <a:t> Индивидуально-обособленная форма;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</a:rPr>
              <a:t> Фронтальная форма познавательной деятельности;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</a:rPr>
              <a:t> Групповая форма организации познавательной деятельности;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</a:rPr>
              <a:t> Формы организации домашней работы школьников (т</a:t>
            </a:r>
            <a:r>
              <a:rPr lang="ru-RU" i="1">
                <a:latin typeface="Times New Roman" pitchFamily="18" charset="0"/>
              </a:rPr>
              <a:t>ворческие задания, подготовка презентаций, задания по работе с учебником</a:t>
            </a:r>
            <a:r>
              <a:rPr lang="ru-RU">
                <a:latin typeface="Times New Roman" pitchFamily="18" charset="0"/>
              </a:rPr>
              <a:t>, с</a:t>
            </a:r>
            <a:r>
              <a:rPr lang="ru-RU" i="1">
                <a:latin typeface="Times New Roman" pitchFamily="18" charset="0"/>
              </a:rPr>
              <a:t>оставление кроссвордов, опережающие домашние задания)</a:t>
            </a:r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285728"/>
            <a:ext cx="9144000" cy="1077218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  <a:cs typeface="+mn-cs"/>
              </a:rPr>
              <a:t>ТЕМАТИЧЕСКОЕ ПЛАНИРОВАНИЕ ПО РАЗДЕЛУ «ДЫХАНИЕ»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00100" y="2357430"/>
          <a:ext cx="7429552" cy="286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7256"/>
                <a:gridCol w="65722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  <a:solidFill>
                      <a:srgbClr val="BAC5A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Тема урока</a:t>
                      </a:r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  <a:solidFill>
                      <a:srgbClr val="BAC5A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Значение дыхания. Органы дыхания.</a:t>
                      </a:r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Строение легких. Газообмен в легких и тканях.</a:t>
                      </a:r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Дыхательные движения и их регуляция.</a:t>
                      </a:r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Заболевания органов дыхания и их профилактика.</a:t>
                      </a:r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Приемы оказания первой помощи нарушении дыхания и кровообращения.</a:t>
                      </a:r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6.</a:t>
                      </a:r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Зачет по теме «Дыхание».</a:t>
                      </a:r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rebuchet MS"/>
        <a:ea typeface="DejaVu Sans"/>
        <a:cs typeface="DejaVu Sans"/>
      </a:majorFont>
      <a:minorFont>
        <a:latin typeface="Georgia"/>
        <a:ea typeface="DejaVu Sans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eorgia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eorgia" pitchFamily="16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rebuchet MS"/>
        <a:ea typeface="DejaVu Sans"/>
        <a:cs typeface="DejaVu Sans"/>
      </a:majorFont>
      <a:minorFont>
        <a:latin typeface="Georgia"/>
        <a:ea typeface="DejaVu Sans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eorgia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eorgia" pitchFamily="16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5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487</TotalTime>
  <Words>1055</Words>
  <Application>Microsoft Office PowerPoint</Application>
  <PresentationFormat>Экран (4:3)</PresentationFormat>
  <Paragraphs>102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4" baseType="lpstr">
      <vt:lpstr>Arial</vt:lpstr>
      <vt:lpstr>DejaVu Sans</vt:lpstr>
      <vt:lpstr>Trebuchet MS</vt:lpstr>
      <vt:lpstr>Times New Roman</vt:lpstr>
      <vt:lpstr>Georgia</vt:lpstr>
      <vt:lpstr>Calibri</vt:lpstr>
      <vt:lpstr>Wingdings</vt:lpstr>
      <vt:lpstr>Тема2</vt:lpstr>
      <vt:lpstr>1_Тема Office</vt:lpstr>
      <vt:lpstr>Тема5</vt:lpstr>
      <vt:lpstr>Диаграмма Microsoft Office Excel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49</cp:revision>
  <dcterms:created xsi:type="dcterms:W3CDTF">2012-03-10T08:45:59Z</dcterms:created>
  <dcterms:modified xsi:type="dcterms:W3CDTF">2017-01-07T18:38:21Z</dcterms:modified>
</cp:coreProperties>
</file>