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74" r:id="rId2"/>
    <p:sldId id="258" r:id="rId3"/>
    <p:sldId id="259" r:id="rId4"/>
    <p:sldId id="277" r:id="rId5"/>
    <p:sldId id="278" r:id="rId6"/>
    <p:sldId id="291" r:id="rId7"/>
    <p:sldId id="263" r:id="rId8"/>
    <p:sldId id="286" r:id="rId9"/>
    <p:sldId id="293" r:id="rId10"/>
    <p:sldId id="282" r:id="rId11"/>
    <p:sldId id="284" r:id="rId12"/>
    <p:sldId id="271" r:id="rId13"/>
    <p:sldId id="288" r:id="rId14"/>
    <p:sldId id="265" r:id="rId15"/>
    <p:sldId id="267" r:id="rId16"/>
    <p:sldId id="289" r:id="rId17"/>
    <p:sldId id="290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D84CC4"/>
    <a:srgbClr val="990033"/>
    <a:srgbClr val="C20E86"/>
    <a:srgbClr val="CC3300"/>
    <a:srgbClr val="FF9933"/>
    <a:srgbClr val="FF3399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181" autoAdjust="0"/>
    <p:restoredTop sz="88471" autoAdjust="0"/>
  </p:normalViewPr>
  <p:slideViewPr>
    <p:cSldViewPr>
      <p:cViewPr>
        <p:scale>
          <a:sx n="57" d="100"/>
          <a:sy n="57" d="100"/>
        </p:scale>
        <p:origin x="-792" y="-1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F4947F7-52B0-43DC-9FB9-85D59DC8DE13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2AB1942-B803-456C-BF41-7CC70C5FF8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45E4DCC-B777-4B7C-A9B5-94762BB4388A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6C428EC-A8A4-4C6D-89E4-1DFFADFB2EE6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0"/>
              </a:spcBef>
            </a:pPr>
            <a:r>
              <a:rPr lang="ru-RU" sz="1600" smtClean="0">
                <a:solidFill>
                  <a:srgbClr val="FF0000"/>
                </a:solidFill>
              </a:rPr>
              <a:t>Влияние алкоголя на кровеносную систему.</a:t>
            </a:r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2AA8185-70D3-4209-9BC6-B2F7FDC1D14F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5877F67-E6DB-453B-B448-D63632CAB4C6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E0E2B-D81D-4A0B-B5EA-F3DE4D59E705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D687E5-E5CD-4515-8E37-6AAC4B8D82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2F834-8707-4756-96F6-B3522E6976D2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3012D-FD5C-4791-8E1F-8FDFA75155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3C3EF-741F-44B2-A246-78DDFACD8C7B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98E76-D83B-4DA5-9FE8-B2D434A5ED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287E5-4882-4318-B7EB-7E23C0A17718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093CC-3B34-43EF-84C7-70C086F531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16628-9D19-469D-80D2-9740D7C46531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6947F-D249-4CEA-A60C-169621C82A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52D4C-FF18-4130-A242-6E8EE9E3D905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93851-CD8D-4021-B504-9B9FC6B476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E29BE-913F-4BD6-B2E7-5A7239D84015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783EF2-316A-4062-8889-E47046F300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ADAC3-FF8B-4828-9D9B-63B7225BAA40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8C4AD-5C57-46BB-B993-BC0171D7FF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F9DD2-66AB-4D45-A3F6-697D676F85C6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E2930-C3D2-40BF-B341-B2F6FDF92F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9D106-0307-4DA4-ABBA-988238494F16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68C4C-ECFB-4397-8B07-36AC05F33F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2A6CC-F3D5-45E0-B74D-2E0F918633E7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C891E-FE67-47D8-8B43-BA8EDB81D7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0AE0C97-4960-4988-9138-ECD75DCC34F6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976543-E2A3-4209-9062-6A07CCECEB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20" r:id="rId1"/>
    <p:sldLayoutId id="2147485121" r:id="rId2"/>
    <p:sldLayoutId id="2147485122" r:id="rId3"/>
    <p:sldLayoutId id="2147485117" r:id="rId4"/>
    <p:sldLayoutId id="2147485123" r:id="rId5"/>
    <p:sldLayoutId id="2147485118" r:id="rId6"/>
    <p:sldLayoutId id="2147485124" r:id="rId7"/>
    <p:sldLayoutId id="2147485125" r:id="rId8"/>
    <p:sldLayoutId id="2147485126" r:id="rId9"/>
    <p:sldLayoutId id="2147485119" r:id="rId10"/>
    <p:sldLayoutId id="214748512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785842"/>
            <a:ext cx="9144000" cy="6215106"/>
          </a:xfrm>
        </p:spPr>
        <p:txBody>
          <a:bodyPr/>
          <a:lstStyle/>
          <a:p>
            <a:pPr>
              <a:defRPr/>
            </a:pPr>
            <a:r>
              <a:rPr lang="ru-RU" sz="6600" b="1" dirty="0" smtClean="0">
                <a:solidFill>
                  <a:srgbClr val="D84CC4"/>
                </a:solidFill>
              </a:rPr>
              <a:t> </a:t>
            </a:r>
            <a:endParaRPr lang="ru-RU" sz="6600" dirty="0">
              <a:solidFill>
                <a:srgbClr val="D84CC4"/>
              </a:solidFill>
            </a:endParaRPr>
          </a:p>
        </p:txBody>
      </p:sp>
      <p:sp>
        <p:nvSpPr>
          <p:cNvPr id="4" name="Сердце 3"/>
          <p:cNvSpPr/>
          <p:nvPr/>
        </p:nvSpPr>
        <p:spPr>
          <a:xfrm>
            <a:off x="6215063" y="1500188"/>
            <a:ext cx="2714625" cy="2643187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44" name="WordArt 5" descr="Белый мрамор"/>
          <p:cNvSpPr>
            <a:spLocks noChangeArrowheads="1" noChangeShapeType="1" noTextEdit="1"/>
          </p:cNvSpPr>
          <p:nvPr/>
        </p:nvSpPr>
        <p:spPr bwMode="auto">
          <a:xfrm>
            <a:off x="285750" y="-428625"/>
            <a:ext cx="5572125" cy="1357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endParaRPr lang="ru-RU" sz="3600" kern="10">
              <a:ln w="9525"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latin typeface="Arial Black"/>
            </a:endParaRPr>
          </a:p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 Black"/>
              </a:rPr>
              <a:t>тема урока:</a:t>
            </a:r>
          </a:p>
        </p:txBody>
      </p:sp>
      <p:sp>
        <p:nvSpPr>
          <p:cNvPr id="10246" name="WordArt 6"/>
          <p:cNvSpPr>
            <a:spLocks noChangeArrowheads="1" noChangeShapeType="1" noTextEdit="1"/>
          </p:cNvSpPr>
          <p:nvPr/>
        </p:nvSpPr>
        <p:spPr bwMode="auto">
          <a:xfrm>
            <a:off x="0" y="1071563"/>
            <a:ext cx="5929313" cy="414337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>
              <a:defRPr/>
            </a:pPr>
            <a:r>
              <a:rPr lang="ru-RU" sz="3600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кровь.</a:t>
            </a:r>
          </a:p>
          <a:p>
            <a:pPr algn="ctr">
              <a:defRPr/>
            </a:pPr>
            <a:r>
              <a:rPr lang="ru-RU" sz="3600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крове</a:t>
            </a:r>
            <a:r>
              <a:rPr lang="ru-RU" sz="3200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носная</a:t>
            </a:r>
          </a:p>
          <a:p>
            <a:pPr algn="ctr">
              <a:defRPr/>
            </a:pPr>
            <a:r>
              <a:rPr lang="ru-RU" sz="3200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система.</a:t>
            </a:r>
          </a:p>
        </p:txBody>
      </p:sp>
      <p:sp>
        <p:nvSpPr>
          <p:cNvPr id="3" name="WordArt 7"/>
          <p:cNvSpPr>
            <a:spLocks noChangeArrowheads="1" noChangeShapeType="1" noTextEdit="1"/>
          </p:cNvSpPr>
          <p:nvPr/>
        </p:nvSpPr>
        <p:spPr bwMode="auto">
          <a:xfrm>
            <a:off x="4572000" y="5929313"/>
            <a:ext cx="4357688" cy="71437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Мокринская В. М.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" y="5429264"/>
            <a:ext cx="5000627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 класс</a:t>
            </a:r>
          </a:p>
        </p:txBody>
      </p:sp>
      <p:sp>
        <p:nvSpPr>
          <p:cNvPr id="12" name="Прямоугольник 11"/>
          <p:cNvSpPr/>
          <p:nvPr/>
        </p:nvSpPr>
        <p:spPr>
          <a:xfrm rot="10800000" flipV="1">
            <a:off x="4857751" y="5156886"/>
            <a:ext cx="4286246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Учитель: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000125"/>
            <a:ext cx="9144000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D84CC4"/>
                </a:solidFill>
              </a:rPr>
              <a:t>                  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3999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20E86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Укажите части сердца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14688" y="2928938"/>
            <a:ext cx="235743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Box 6"/>
          <p:cNvSpPr txBox="1">
            <a:spLocks noChangeArrowheads="1"/>
          </p:cNvSpPr>
          <p:nvPr/>
        </p:nvSpPr>
        <p:spPr bwMode="auto">
          <a:xfrm rot="10800000" flipV="1">
            <a:off x="3071813" y="241300"/>
            <a:ext cx="2714625" cy="64611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chemeClr val="bg2">
                    <a:lumMod val="75000"/>
                  </a:schemeClr>
                </a:solidFill>
              </a:rPr>
              <a:t>наркотики</a:t>
            </a:r>
          </a:p>
        </p:txBody>
      </p:sp>
      <p:sp>
        <p:nvSpPr>
          <p:cNvPr id="18436" name="TextBox 7"/>
          <p:cNvSpPr txBox="1">
            <a:spLocks noChangeArrowheads="1"/>
          </p:cNvSpPr>
          <p:nvPr/>
        </p:nvSpPr>
        <p:spPr bwMode="auto">
          <a:xfrm rot="10800000" flipV="1">
            <a:off x="571500" y="160338"/>
            <a:ext cx="2214563" cy="64611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chemeClr val="bg2">
                    <a:lumMod val="75000"/>
                  </a:schemeClr>
                </a:solidFill>
              </a:rPr>
              <a:t>никотин</a:t>
            </a:r>
          </a:p>
        </p:txBody>
      </p:sp>
      <p:sp>
        <p:nvSpPr>
          <p:cNvPr id="18437" name="TextBox 10"/>
          <p:cNvSpPr txBox="1">
            <a:spLocks noChangeArrowheads="1"/>
          </p:cNvSpPr>
          <p:nvPr/>
        </p:nvSpPr>
        <p:spPr bwMode="auto">
          <a:xfrm>
            <a:off x="6357938" y="214313"/>
            <a:ext cx="2357437" cy="64611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chemeClr val="bg2">
                    <a:lumMod val="75000"/>
                  </a:schemeClr>
                </a:solidFill>
              </a:rPr>
              <a:t>алкоголь</a:t>
            </a:r>
          </a:p>
        </p:txBody>
      </p:sp>
      <p:sp>
        <p:nvSpPr>
          <p:cNvPr id="18438" name="TextBox 12"/>
          <p:cNvSpPr txBox="1">
            <a:spLocks noChangeArrowheads="1"/>
          </p:cNvSpPr>
          <p:nvPr/>
        </p:nvSpPr>
        <p:spPr bwMode="auto">
          <a:xfrm rot="10800000" flipV="1">
            <a:off x="5929313" y="1019175"/>
            <a:ext cx="3214687" cy="64611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chemeClr val="bg2">
                    <a:lumMod val="75000"/>
                  </a:schemeClr>
                </a:solidFill>
              </a:rPr>
              <a:t>гиподинамия</a:t>
            </a:r>
          </a:p>
        </p:txBody>
      </p:sp>
      <p:sp>
        <p:nvSpPr>
          <p:cNvPr id="20487" name="TextBox 54"/>
          <p:cNvSpPr txBox="1">
            <a:spLocks noChangeArrowheads="1"/>
          </p:cNvSpPr>
          <p:nvPr/>
        </p:nvSpPr>
        <p:spPr bwMode="auto">
          <a:xfrm>
            <a:off x="5214938" y="4714875"/>
            <a:ext cx="3643312" cy="708025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C20E86"/>
                </a:solidFill>
              </a:rPr>
              <a:t>атеросклероз</a:t>
            </a:r>
          </a:p>
        </p:txBody>
      </p:sp>
      <p:sp>
        <p:nvSpPr>
          <p:cNvPr id="20488" name="TextBox 57"/>
          <p:cNvSpPr txBox="1">
            <a:spLocks noChangeArrowheads="1"/>
          </p:cNvSpPr>
          <p:nvPr/>
        </p:nvSpPr>
        <p:spPr bwMode="auto">
          <a:xfrm>
            <a:off x="2714625" y="5643563"/>
            <a:ext cx="4214813" cy="708025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C20E86"/>
                </a:solidFill>
              </a:rPr>
              <a:t>тромбофлебит</a:t>
            </a:r>
          </a:p>
        </p:txBody>
      </p:sp>
      <p:sp>
        <p:nvSpPr>
          <p:cNvPr id="18446" name="TextBox 31"/>
          <p:cNvSpPr txBox="1">
            <a:spLocks noChangeArrowheads="1"/>
          </p:cNvSpPr>
          <p:nvPr/>
        </p:nvSpPr>
        <p:spPr bwMode="auto">
          <a:xfrm>
            <a:off x="214313" y="1000125"/>
            <a:ext cx="2286000" cy="64611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chemeClr val="bg2">
                    <a:lumMod val="75000"/>
                  </a:schemeClr>
                </a:solidFill>
              </a:rPr>
              <a:t>стресс</a:t>
            </a:r>
          </a:p>
        </p:txBody>
      </p:sp>
      <p:sp>
        <p:nvSpPr>
          <p:cNvPr id="20490" name="TextBox 29"/>
          <p:cNvSpPr txBox="1">
            <a:spLocks noChangeArrowheads="1"/>
          </p:cNvSpPr>
          <p:nvPr/>
        </p:nvSpPr>
        <p:spPr bwMode="auto">
          <a:xfrm rot="10800000" flipV="1">
            <a:off x="285750" y="4857750"/>
            <a:ext cx="3286125" cy="708025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C20E86"/>
                </a:solidFill>
              </a:rPr>
              <a:t>гипертони</a:t>
            </a:r>
            <a:r>
              <a:rPr lang="ru-RU" sz="3600" b="1">
                <a:solidFill>
                  <a:srgbClr val="C20E86"/>
                </a:solidFill>
              </a:rPr>
              <a:t>я</a:t>
            </a:r>
          </a:p>
        </p:txBody>
      </p:sp>
      <p:sp>
        <p:nvSpPr>
          <p:cNvPr id="20491" name="TextBox 39"/>
          <p:cNvSpPr txBox="1">
            <a:spLocks noChangeArrowheads="1"/>
          </p:cNvSpPr>
          <p:nvPr/>
        </p:nvSpPr>
        <p:spPr bwMode="auto">
          <a:xfrm>
            <a:off x="6215063" y="3429000"/>
            <a:ext cx="2428875" cy="708025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C20E86"/>
                </a:solidFill>
              </a:rPr>
              <a:t>инсуль</a:t>
            </a:r>
            <a:r>
              <a:rPr lang="ru-RU" sz="4000">
                <a:solidFill>
                  <a:srgbClr val="C20E86"/>
                </a:solidFill>
              </a:rPr>
              <a:t>т</a:t>
            </a:r>
          </a:p>
        </p:txBody>
      </p:sp>
      <p:sp>
        <p:nvSpPr>
          <p:cNvPr id="20492" name="TextBox 41"/>
          <p:cNvSpPr txBox="1">
            <a:spLocks noChangeArrowheads="1"/>
          </p:cNvSpPr>
          <p:nvPr/>
        </p:nvSpPr>
        <p:spPr bwMode="auto">
          <a:xfrm>
            <a:off x="285750" y="3071813"/>
            <a:ext cx="2500313" cy="1323975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C20E86"/>
                </a:solidFill>
              </a:rPr>
              <a:t>Инфаркт миокарда</a:t>
            </a:r>
          </a:p>
        </p:txBody>
      </p:sp>
      <p:sp>
        <p:nvSpPr>
          <p:cNvPr id="20493" name="TextBox 43"/>
          <p:cNvSpPr txBox="1">
            <a:spLocks noChangeArrowheads="1"/>
          </p:cNvSpPr>
          <p:nvPr/>
        </p:nvSpPr>
        <p:spPr bwMode="auto">
          <a:xfrm>
            <a:off x="2071688" y="1785938"/>
            <a:ext cx="5286375" cy="1077912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C00000"/>
                </a:solidFill>
              </a:rPr>
              <a:t>   </a:t>
            </a:r>
            <a:r>
              <a:rPr lang="ru-RU" sz="3200" b="1">
                <a:solidFill>
                  <a:srgbClr val="C20E86"/>
                </a:solidFill>
              </a:rPr>
              <a:t>Сердечно- сосудистые            заболевания</a:t>
            </a:r>
          </a:p>
        </p:txBody>
      </p:sp>
      <p:sp>
        <p:nvSpPr>
          <p:cNvPr id="46" name="Стрелка вправо 45"/>
          <p:cNvSpPr/>
          <p:nvPr/>
        </p:nvSpPr>
        <p:spPr>
          <a:xfrm rot="5400000" flipV="1">
            <a:off x="3870325" y="1298575"/>
            <a:ext cx="642938" cy="46038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7" name="Стрелка вниз 46"/>
          <p:cNvSpPr/>
          <p:nvPr/>
        </p:nvSpPr>
        <p:spPr>
          <a:xfrm rot="18429430">
            <a:off x="3157538" y="657225"/>
            <a:ext cx="55562" cy="11382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8" name="Стрелка вправо 47"/>
          <p:cNvSpPr/>
          <p:nvPr/>
        </p:nvSpPr>
        <p:spPr>
          <a:xfrm rot="2161414" flipV="1">
            <a:off x="2606675" y="1304925"/>
            <a:ext cx="573088" cy="63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9" name="Стрелка влево 48"/>
          <p:cNvSpPr/>
          <p:nvPr/>
        </p:nvSpPr>
        <p:spPr>
          <a:xfrm rot="19444823">
            <a:off x="4838700" y="1068388"/>
            <a:ext cx="1587500" cy="4603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0" name="Стрелка влево 49"/>
          <p:cNvSpPr/>
          <p:nvPr/>
        </p:nvSpPr>
        <p:spPr>
          <a:xfrm rot="19713097" flipV="1">
            <a:off x="5181600" y="1419225"/>
            <a:ext cx="538163" cy="4603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4" name="Стрелка вправо 53"/>
          <p:cNvSpPr/>
          <p:nvPr/>
        </p:nvSpPr>
        <p:spPr>
          <a:xfrm flipV="1">
            <a:off x="2857500" y="3786188"/>
            <a:ext cx="285750" cy="460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5" name="Стрелка влево 54"/>
          <p:cNvSpPr/>
          <p:nvPr/>
        </p:nvSpPr>
        <p:spPr>
          <a:xfrm flipV="1">
            <a:off x="5643563" y="3883025"/>
            <a:ext cx="428625" cy="4603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6" name="Стрелка вверх 55"/>
          <p:cNvSpPr/>
          <p:nvPr/>
        </p:nvSpPr>
        <p:spPr>
          <a:xfrm rot="2826619">
            <a:off x="2829719" y="4309269"/>
            <a:ext cx="52388" cy="457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7" name="Стрелка вверх 56"/>
          <p:cNvSpPr/>
          <p:nvPr/>
        </p:nvSpPr>
        <p:spPr>
          <a:xfrm>
            <a:off x="4429125" y="4643438"/>
            <a:ext cx="46038" cy="85725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8" name="Стрелка влево 57"/>
          <p:cNvSpPr/>
          <p:nvPr/>
        </p:nvSpPr>
        <p:spPr>
          <a:xfrm rot="2051812" flipV="1">
            <a:off x="5927725" y="4392613"/>
            <a:ext cx="550863" cy="4603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28625" y="0"/>
            <a:ext cx="9572625" cy="7072313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21507" name="TextBox 6"/>
          <p:cNvSpPr txBox="1">
            <a:spLocks noChangeArrowheads="1"/>
          </p:cNvSpPr>
          <p:nvPr/>
        </p:nvSpPr>
        <p:spPr bwMode="auto">
          <a:xfrm>
            <a:off x="1500188" y="12858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1508" name="TextBox 7"/>
          <p:cNvSpPr txBox="1">
            <a:spLocks noChangeArrowheads="1"/>
          </p:cNvSpPr>
          <p:nvPr/>
        </p:nvSpPr>
        <p:spPr bwMode="auto">
          <a:xfrm>
            <a:off x="357188" y="22860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1509" name="TextBox 8"/>
          <p:cNvSpPr txBox="1">
            <a:spLocks noChangeArrowheads="1"/>
          </p:cNvSpPr>
          <p:nvPr/>
        </p:nvSpPr>
        <p:spPr bwMode="auto">
          <a:xfrm>
            <a:off x="785813" y="6072188"/>
            <a:ext cx="214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428625" y="-500063"/>
            <a:ext cx="9786938" cy="764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Прямая со стрелкой 10"/>
          <p:cNvCxnSpPr/>
          <p:nvPr/>
        </p:nvCxnSpPr>
        <p:spPr>
          <a:xfrm rot="5400000" flipH="1" flipV="1">
            <a:off x="571500" y="1285875"/>
            <a:ext cx="15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2" name="TextBox 9"/>
          <p:cNvSpPr txBox="1">
            <a:spLocks noChangeArrowheads="1"/>
          </p:cNvSpPr>
          <p:nvPr/>
        </p:nvSpPr>
        <p:spPr bwMode="auto">
          <a:xfrm>
            <a:off x="6715125" y="642938"/>
            <a:ext cx="2928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0" y="17145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214313" y="0"/>
            <a:ext cx="93583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Факторы , положительно влияющие на работу сердца</a:t>
            </a:r>
          </a:p>
        </p:txBody>
      </p:sp>
      <p:sp>
        <p:nvSpPr>
          <p:cNvPr id="23555" name="TextBox 6"/>
          <p:cNvSpPr txBox="1">
            <a:spLocks noChangeArrowheads="1"/>
          </p:cNvSpPr>
          <p:nvPr/>
        </p:nvSpPr>
        <p:spPr bwMode="auto">
          <a:xfrm>
            <a:off x="3214688" y="1643063"/>
            <a:ext cx="2571750" cy="954087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Физические упражнения</a:t>
            </a:r>
          </a:p>
        </p:txBody>
      </p:sp>
      <p:sp>
        <p:nvSpPr>
          <p:cNvPr id="23556" name="TextBox 8"/>
          <p:cNvSpPr txBox="1">
            <a:spLocks noChangeArrowheads="1"/>
          </p:cNvSpPr>
          <p:nvPr/>
        </p:nvSpPr>
        <p:spPr bwMode="auto">
          <a:xfrm rot="10800000" flipV="1">
            <a:off x="6072188" y="1606550"/>
            <a:ext cx="2643187" cy="955675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Активный образ жизни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43188" y="5214938"/>
            <a:ext cx="4071937" cy="1384300"/>
          </a:xfrm>
          <a:prstGeom prst="rect">
            <a:avLst/>
          </a:prstGeom>
          <a:solidFill>
            <a:srgbClr val="FF9933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u="sng" dirty="0">
                <a:solidFill>
                  <a:schemeClr val="accent4">
                    <a:lumMod val="50000"/>
                  </a:schemeClr>
                </a:solidFill>
              </a:rPr>
              <a:t>Это способствует укреплению сердечной мышцы!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57188" y="1643063"/>
            <a:ext cx="2428875" cy="1384300"/>
          </a:xfrm>
          <a:prstGeom prst="rect">
            <a:avLst/>
          </a:prstGeom>
          <a:solidFill>
            <a:srgbClr val="FF9933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Посильный труд</a:t>
            </a:r>
          </a:p>
          <a:p>
            <a:pPr>
              <a:defRPr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5607" name="TextBox 17"/>
          <p:cNvSpPr txBox="1">
            <a:spLocks noChangeArrowheads="1"/>
          </p:cNvSpPr>
          <p:nvPr/>
        </p:nvSpPr>
        <p:spPr bwMode="auto">
          <a:xfrm rot="10800000" flipV="1">
            <a:off x="428625" y="3179763"/>
            <a:ext cx="4071938" cy="1816100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20E86"/>
                </a:solidFill>
              </a:rPr>
              <a:t>Увеличивается объем крови, протекающей через сердечную мышцу</a:t>
            </a:r>
          </a:p>
        </p:txBody>
      </p:sp>
      <p:sp>
        <p:nvSpPr>
          <p:cNvPr id="25608" name="TextBox 19"/>
          <p:cNvSpPr txBox="1">
            <a:spLocks noChangeArrowheads="1"/>
          </p:cNvSpPr>
          <p:nvPr/>
        </p:nvSpPr>
        <p:spPr bwMode="auto">
          <a:xfrm>
            <a:off x="5000625" y="2786063"/>
            <a:ext cx="3571875" cy="2246312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20E86"/>
                </a:solidFill>
              </a:rPr>
              <a:t>Улучшается снабжение сердца кислородом и питательными веществами</a:t>
            </a:r>
          </a:p>
        </p:txBody>
      </p:sp>
      <p:sp>
        <p:nvSpPr>
          <p:cNvPr id="19" name="Выгнутая влево стрелка 18"/>
          <p:cNvSpPr/>
          <p:nvPr/>
        </p:nvSpPr>
        <p:spPr>
          <a:xfrm rot="18385509">
            <a:off x="502443" y="4426744"/>
            <a:ext cx="1050925" cy="279558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Выгнутая вправо стрелка 19"/>
          <p:cNvSpPr/>
          <p:nvPr/>
        </p:nvSpPr>
        <p:spPr>
          <a:xfrm rot="3010051">
            <a:off x="7542212" y="4733926"/>
            <a:ext cx="866775" cy="25146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1"/>
          <p:cNvSpPr txBox="1">
            <a:spLocks noChangeArrowheads="1"/>
          </p:cNvSpPr>
          <p:nvPr/>
        </p:nvSpPr>
        <p:spPr bwMode="auto">
          <a:xfrm>
            <a:off x="428625" y="0"/>
            <a:ext cx="84296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u="sng">
                <a:solidFill>
                  <a:srgbClr val="7030A0"/>
                </a:solidFill>
              </a:rPr>
              <a:t>Приемы остановки кровотечения</a:t>
            </a:r>
          </a:p>
        </p:txBody>
      </p:sp>
      <p:sp>
        <p:nvSpPr>
          <p:cNvPr id="26627" name="TextBox 2"/>
          <p:cNvSpPr txBox="1">
            <a:spLocks noChangeArrowheads="1"/>
          </p:cNvSpPr>
          <p:nvPr/>
        </p:nvSpPr>
        <p:spPr bwMode="auto">
          <a:xfrm>
            <a:off x="0" y="642938"/>
            <a:ext cx="9144000" cy="762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20E86"/>
                </a:solidFill>
              </a:rPr>
              <a:t>Капиллярное кровотечение:</a:t>
            </a:r>
          </a:p>
          <a:p>
            <a:r>
              <a:rPr lang="ru-RU" sz="2000" b="1"/>
              <a:t>1.Обработайте края  раны йодом.</a:t>
            </a:r>
          </a:p>
          <a:p>
            <a:r>
              <a:rPr lang="ru-RU" sz="2000" b="1"/>
              <a:t>2.Отрежьте квадратный кусок бинта и сложите его вчетверо. Нанесите на сложенный бинт мазь и приложите к ране, сверху положите вату и сделайте повязку.</a:t>
            </a:r>
          </a:p>
          <a:p>
            <a:r>
              <a:rPr lang="ru-RU" sz="2800" b="1">
                <a:solidFill>
                  <a:srgbClr val="C20E86"/>
                </a:solidFill>
              </a:rPr>
              <a:t>Артериальное кровотечение:</a:t>
            </a:r>
          </a:p>
          <a:p>
            <a:r>
              <a:rPr lang="ru-RU" sz="2400" b="1" u="sng">
                <a:solidFill>
                  <a:srgbClr val="7030A0"/>
                </a:solidFill>
              </a:rPr>
              <a:t>Признаки: </a:t>
            </a:r>
            <a:r>
              <a:rPr lang="ru-RU" sz="2000" b="1">
                <a:solidFill>
                  <a:srgbClr val="FF3399"/>
                </a:solidFill>
              </a:rPr>
              <a:t>Алая кровь. Текущая пульсирующей струйкой. </a:t>
            </a:r>
          </a:p>
          <a:p>
            <a:r>
              <a:rPr lang="ru-RU" sz="2000" b="1"/>
              <a:t>1.Необходимо наложить жгут. Он накладывается на одежду или (кусок ткани).чтобы не повредить кожу, выше раны.</a:t>
            </a:r>
          </a:p>
          <a:p>
            <a:r>
              <a:rPr lang="ru-RU" sz="2000" b="1"/>
              <a:t>2.Сделайте жгутом 2-3 оборота, пока не перестанет прощупываться пульсация. Жгут накладывают на  1,5-2 часа. </a:t>
            </a:r>
          </a:p>
          <a:p>
            <a:r>
              <a:rPr lang="ru-RU" sz="2000" b="1"/>
              <a:t>3.Вложить записку с обозначением времени наложения жгута.</a:t>
            </a:r>
          </a:p>
          <a:p>
            <a:r>
              <a:rPr lang="ru-RU" sz="2000" b="1"/>
              <a:t>4.На рану- стерильная повязка.  Пострадавшего доставить в больницу.</a:t>
            </a:r>
            <a:endParaRPr lang="ru-RU" sz="2000" b="1">
              <a:solidFill>
                <a:srgbClr val="C20E86"/>
              </a:solidFill>
            </a:endParaRPr>
          </a:p>
          <a:p>
            <a:r>
              <a:rPr lang="ru-RU" sz="2400" b="1">
                <a:solidFill>
                  <a:srgbClr val="C20E86"/>
                </a:solidFill>
              </a:rPr>
              <a:t>Венозное кровотечение. </a:t>
            </a:r>
            <a:r>
              <a:rPr lang="ru-RU" sz="2400" b="1" u="sng">
                <a:solidFill>
                  <a:srgbClr val="7030A0"/>
                </a:solidFill>
              </a:rPr>
              <a:t>Признаки: </a:t>
            </a:r>
            <a:r>
              <a:rPr lang="ru-RU" sz="2000" b="1">
                <a:solidFill>
                  <a:srgbClr val="990033"/>
                </a:solidFill>
              </a:rPr>
              <a:t>темная кровь, вытекающая непрерывной струйкой.</a:t>
            </a:r>
          </a:p>
          <a:p>
            <a:r>
              <a:rPr lang="ru-RU" sz="2000" b="1"/>
              <a:t>1.При повреждении крупного венозного сосуда наложите жгут.</a:t>
            </a:r>
          </a:p>
          <a:p>
            <a:r>
              <a:rPr lang="ru-RU" sz="2000" b="1"/>
              <a:t>2.При повреждении мелкого сосуда- давящую повязку.</a:t>
            </a:r>
          </a:p>
          <a:p>
            <a:endParaRPr lang="ru-RU" sz="2000" b="1"/>
          </a:p>
          <a:p>
            <a:endParaRPr lang="ru-RU" sz="2400" b="1"/>
          </a:p>
          <a:p>
            <a:endParaRPr lang="ru-RU" sz="2800" b="1">
              <a:solidFill>
                <a:srgbClr val="D84CC4"/>
              </a:solidFill>
            </a:endParaRPr>
          </a:p>
          <a:p>
            <a:r>
              <a:rPr lang="ru-RU" sz="2400" b="1"/>
              <a:t>(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6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6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Box 6"/>
          <p:cNvSpPr txBox="1">
            <a:spLocks noChangeArrowheads="1"/>
          </p:cNvSpPr>
          <p:nvPr/>
        </p:nvSpPr>
        <p:spPr bwMode="auto">
          <a:xfrm>
            <a:off x="714375" y="1143000"/>
            <a:ext cx="26543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i="1" u="sng" dirty="0">
                <a:solidFill>
                  <a:schemeClr val="accent5">
                    <a:lumMod val="50000"/>
                  </a:schemeClr>
                </a:solidFill>
                <a:latin typeface="Franklin Gothic Book"/>
              </a:rPr>
              <a:t>ЗАДАНИЯ:</a:t>
            </a:r>
          </a:p>
        </p:txBody>
      </p:sp>
      <p:sp>
        <p:nvSpPr>
          <p:cNvPr id="2" name="TextBox 7"/>
          <p:cNvSpPr txBox="1">
            <a:spLocks noChangeArrowheads="1"/>
          </p:cNvSpPr>
          <p:nvPr/>
        </p:nvSpPr>
        <p:spPr bwMode="auto">
          <a:xfrm>
            <a:off x="0" y="1857375"/>
            <a:ext cx="91440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400" b="1">
                <a:latin typeface="Franklin Gothic Book"/>
              </a:rPr>
              <a:t>ДВИЖЕНИЕ КРОВИ ПО КРОВЕНОСНЫМ СОСУДАМ…</a:t>
            </a:r>
          </a:p>
          <a:p>
            <a:pPr marL="342900" indent="-342900">
              <a:buFontTx/>
              <a:buAutoNum type="arabicPeriod"/>
            </a:pPr>
            <a:endParaRPr lang="ru-RU" sz="2400" b="1">
              <a:latin typeface="Franklin Gothic Book"/>
            </a:endParaRPr>
          </a:p>
          <a:p>
            <a:pPr marL="342900" indent="-342900">
              <a:buFontTx/>
              <a:buAutoNum type="arabicPeriod"/>
            </a:pPr>
            <a:r>
              <a:rPr lang="ru-RU" sz="2400" b="1">
                <a:latin typeface="Franklin Gothic Book"/>
              </a:rPr>
              <a:t>САМЫЙ КРУПНЫЙ СОСУД…</a:t>
            </a:r>
          </a:p>
          <a:p>
            <a:pPr marL="342900" indent="-342900">
              <a:buFontTx/>
              <a:buAutoNum type="arabicPeriod"/>
            </a:pPr>
            <a:endParaRPr lang="ru-RU" sz="2400" b="1">
              <a:latin typeface="Franklin Gothic Book"/>
            </a:endParaRPr>
          </a:p>
          <a:p>
            <a:pPr marL="342900" indent="-342900">
              <a:buFontTx/>
              <a:buAutoNum type="arabicPeriod"/>
            </a:pPr>
            <a:r>
              <a:rPr lang="ru-RU" sz="2400" b="1">
                <a:latin typeface="Franklin Gothic Book"/>
              </a:rPr>
              <a:t>КРАСНЫЕ КРОВЯНЫЕ КЛЕТКИ…</a:t>
            </a:r>
          </a:p>
          <a:p>
            <a:pPr marL="342900" indent="-342900">
              <a:buFontTx/>
              <a:buAutoNum type="arabicPeriod"/>
            </a:pPr>
            <a:endParaRPr lang="ru-RU" sz="2400" b="1">
              <a:latin typeface="Franklin Gothic Book"/>
            </a:endParaRPr>
          </a:p>
          <a:p>
            <a:pPr marL="342900" indent="-342900">
              <a:buFontTx/>
              <a:buAutoNum type="arabicPeriod"/>
            </a:pPr>
            <a:r>
              <a:rPr lang="ru-RU" sz="2400" b="1">
                <a:latin typeface="Franklin Gothic Book"/>
              </a:rPr>
              <a:t>КРОВЬ, НАСЫЩЕННАЯ УГЛЕКИСЛЫМ ГАЗОМ…</a:t>
            </a:r>
          </a:p>
          <a:p>
            <a:pPr marL="342900" indent="-342900">
              <a:buFontTx/>
              <a:buAutoNum type="arabicPeriod"/>
            </a:pPr>
            <a:endParaRPr lang="ru-RU" sz="2400" b="1">
              <a:latin typeface="Franklin Gothic Book"/>
            </a:endParaRPr>
          </a:p>
          <a:p>
            <a:pPr marL="342900" indent="-342900">
              <a:buFontTx/>
              <a:buAutoNum type="arabicPeriod"/>
            </a:pPr>
            <a:r>
              <a:rPr lang="ru-RU" sz="2400" b="1">
                <a:latin typeface="Franklin Gothic Book"/>
              </a:rPr>
              <a:t>ПУТЬ КРОВИ ОТ ЛЕВОГО ЖЕЛУДОЧКА ДО ПРАВОГО ПРЕДСЕРДИЯ…</a:t>
            </a:r>
          </a:p>
          <a:p>
            <a:pPr marL="342900" indent="-342900">
              <a:buFontTx/>
              <a:buAutoNum type="arabicPeriod"/>
            </a:pPr>
            <a:endParaRPr lang="ru-RU" sz="2400" b="1">
              <a:latin typeface="Franklin Gothic Book"/>
            </a:endParaRPr>
          </a:p>
          <a:p>
            <a:pPr marL="342900" indent="-342900">
              <a:buFontTx/>
              <a:buAutoNum type="arabicPeriod"/>
            </a:pPr>
            <a:r>
              <a:rPr lang="ru-RU" sz="2400" b="1">
                <a:latin typeface="Franklin Gothic Book"/>
              </a:rPr>
              <a:t>БЕЛЫЕ КРОВЯНЫЕ КЛЕТКИ…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0"/>
            <a:ext cx="8429651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u="sng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Подберите  термины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 b="1">
              <a:latin typeface="Franklin Gothic Book"/>
            </a:endParaRPr>
          </a:p>
          <a:p>
            <a:r>
              <a:rPr lang="ru-RU" sz="2400" b="1">
                <a:latin typeface="Franklin Gothic Book"/>
              </a:rPr>
              <a:t>7. ПРЕПАРАТ ИЗ УБИТЫХ ИЛИ ОСЛАБЛЕННЫХ МИКРООРГАНИЗМОВ…</a:t>
            </a:r>
          </a:p>
          <a:p>
            <a:endParaRPr lang="ru-RU" sz="2400" b="1">
              <a:latin typeface="Franklin Gothic Book"/>
            </a:endParaRPr>
          </a:p>
          <a:p>
            <a:r>
              <a:rPr lang="ru-RU" sz="2400" b="1">
                <a:latin typeface="Franklin Gothic Book"/>
              </a:rPr>
              <a:t>8. СПОСОБНОСТЬ ОРГАНИЗМА ЗАЩИЩАТЬСЯ ОТ ИНФЕКЦИОННОГО ВОЗДЕЙСТВИЯ…</a:t>
            </a:r>
          </a:p>
          <a:p>
            <a:endParaRPr lang="ru-RU" sz="2400" b="1">
              <a:latin typeface="Franklin Gothic Book"/>
            </a:endParaRPr>
          </a:p>
          <a:p>
            <a:r>
              <a:rPr lang="ru-RU" sz="2400" b="1">
                <a:latin typeface="Franklin Gothic Book"/>
              </a:rPr>
              <a:t>9.КРОВЕНОСНЫЕ СОСУДЫ, ПО КОТОРЫМ КРОВЬ ДВИЖЕТСЯ К СЕРДЦУ…</a:t>
            </a:r>
          </a:p>
          <a:p>
            <a:endParaRPr lang="ru-RU" sz="2400" b="1">
              <a:latin typeface="Franklin Gothic Book"/>
            </a:endParaRPr>
          </a:p>
          <a:p>
            <a:r>
              <a:rPr lang="ru-RU" sz="2400" b="1">
                <a:latin typeface="Franklin Gothic Book"/>
              </a:rPr>
              <a:t>10. </a:t>
            </a:r>
            <a:r>
              <a:rPr lang="ru-RU" sz="3200" b="1">
                <a:latin typeface="Franklin Gothic Book"/>
              </a:rPr>
              <a:t>человек, предоставляющий часть своей</a:t>
            </a:r>
            <a:r>
              <a:rPr lang="ru-RU" sz="2400" b="1">
                <a:latin typeface="Franklin Gothic Book"/>
              </a:rPr>
              <a:t> КРОВИ ДЛЯ ПЕРЕЛИВАНИЯ…</a:t>
            </a:r>
          </a:p>
          <a:p>
            <a:endParaRPr lang="ru-RU" sz="2400" b="1">
              <a:latin typeface="Franklin Gothic Book"/>
            </a:endParaRPr>
          </a:p>
          <a:p>
            <a:r>
              <a:rPr lang="ru-RU" sz="2400" b="1">
                <a:latin typeface="Franklin Gothic Book"/>
              </a:rPr>
              <a:t>11. ВЕЩЕСТВО, ВХОДЯЩЕЕ В СОСТАВ ЭРИТРОЦИТОВ…</a:t>
            </a:r>
          </a:p>
          <a:p>
            <a:endParaRPr lang="ru-RU" sz="2400" b="1">
              <a:latin typeface="Franklin Gothic Book"/>
            </a:endParaRPr>
          </a:p>
          <a:p>
            <a:r>
              <a:rPr lang="ru-RU" sz="2400" b="1">
                <a:latin typeface="Franklin Gothic Book"/>
              </a:rPr>
              <a:t>12. ЖИДКАЯ ЧАСТЬ КРОВИ…</a:t>
            </a:r>
          </a:p>
          <a:p>
            <a:endParaRPr lang="ru-RU" sz="2400" b="1">
              <a:latin typeface="Franklin Gothic Book"/>
            </a:endParaRPr>
          </a:p>
          <a:p>
            <a:r>
              <a:rPr lang="ru-RU" sz="2400" b="1">
                <a:latin typeface="Franklin Gothic Book"/>
              </a:rPr>
              <a:t>13. ГРУППА КРОВИ УНИВЕРСИЛЬНОГО ДОНОРА…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23"/>
          <p:cNvSpPr txBox="1">
            <a:spLocks noChangeArrowheads="1"/>
          </p:cNvSpPr>
          <p:nvPr/>
        </p:nvSpPr>
        <p:spPr bwMode="auto">
          <a:xfrm>
            <a:off x="0" y="0"/>
            <a:ext cx="9144000" cy="720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14.Кровь, насыщенная кислородом…</a:t>
            </a:r>
          </a:p>
          <a:p>
            <a:endParaRPr lang="ru-RU" sz="2800" b="1"/>
          </a:p>
          <a:p>
            <a:r>
              <a:rPr lang="ru-RU" sz="2800" b="1"/>
              <a:t>15. Периодическое толчкообразное </a:t>
            </a:r>
          </a:p>
          <a:p>
            <a:r>
              <a:rPr lang="ru-RU" sz="2800" b="1"/>
              <a:t>колебание стенки аорты, синхронно сокращению сердца…</a:t>
            </a:r>
          </a:p>
          <a:p>
            <a:endParaRPr lang="ru-RU" sz="2800" b="1"/>
          </a:p>
          <a:p>
            <a:r>
              <a:rPr lang="ru-RU" sz="2800" b="1"/>
              <a:t>16. Путь от правого желудочка до левого предсердия…</a:t>
            </a:r>
          </a:p>
          <a:p>
            <a:endParaRPr lang="ru-RU" sz="2800" b="1"/>
          </a:p>
          <a:p>
            <a:r>
              <a:rPr lang="ru-RU" sz="2800" b="1"/>
              <a:t>17. Сосуды, несущие кровь от сердца…</a:t>
            </a:r>
          </a:p>
          <a:p>
            <a:endParaRPr lang="ru-RU" sz="2800" b="1"/>
          </a:p>
          <a:p>
            <a:r>
              <a:rPr lang="ru-RU" sz="2800" b="1"/>
              <a:t>18.Вещества, вырабатываемые лейкоцитами на чужеродный белок…</a:t>
            </a:r>
          </a:p>
          <a:p>
            <a:endParaRPr lang="ru-RU" sz="2800" b="1"/>
          </a:p>
          <a:p>
            <a:r>
              <a:rPr lang="ru-RU" sz="2800" b="1"/>
              <a:t>19.Явление склеивания эритроцитов…</a:t>
            </a:r>
          </a:p>
          <a:p>
            <a:pPr>
              <a:lnSpc>
                <a:spcPct val="150000"/>
              </a:lnSpc>
            </a:pPr>
            <a:endParaRPr lang="ru-RU" sz="2800" b="1"/>
          </a:p>
        </p:txBody>
      </p:sp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4500563" y="6858000"/>
            <a:ext cx="71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10800000" flipV="1">
            <a:off x="0" y="118806"/>
            <a:ext cx="9144000" cy="849463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defRPr/>
            </a:pPr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Эритроциты</a:t>
            </a:r>
            <a:r>
              <a:rPr lang="ru-RU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красные кровяные клетки.  Они очень малы. В 1 кубическом  мм -  их 10 млн.</a:t>
            </a:r>
          </a:p>
          <a:p>
            <a:pPr>
              <a:defRPr/>
            </a:pPr>
            <a:r>
              <a:rPr lang="ru-RU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Зрелые эритроциты имеют мелкие ядра. Это клетки шаровидной формы, не способные к  самостоятельному движению . Внутри клеток находится гемоглобин  - соединение белка и меди. Эритроциты  зарождаются    в селезенке, а разрушаются в красном костном мозге. Основная функция эритроцитов – транспорт  питательных веществ. Заболевание, связанное с уменьшением количества эритроцитов  в крови, называется тромбофлебитом.</a:t>
            </a:r>
          </a:p>
          <a:p>
            <a:pPr>
              <a:defRPr/>
            </a:pPr>
            <a:r>
              <a:rPr lang="ru-RU" sz="3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pPr>
              <a:defRPr/>
            </a:pPr>
            <a:endParaRPr lang="ru-RU" sz="5400" b="1" u="sng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          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429783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u="sng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Найдите   ошибки: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862735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u="sng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Правильный текст</a:t>
            </a:r>
          </a:p>
        </p:txBody>
      </p:sp>
      <p:sp>
        <p:nvSpPr>
          <p:cNvPr id="15363" name="TextBox 4"/>
          <p:cNvSpPr txBox="1">
            <a:spLocks noChangeArrowheads="1"/>
          </p:cNvSpPr>
          <p:nvPr/>
        </p:nvSpPr>
        <p:spPr bwMode="auto">
          <a:xfrm rot="10800000" flipV="1">
            <a:off x="0" y="822325"/>
            <a:ext cx="9144000" cy="612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20E86"/>
                </a:solidFill>
              </a:rPr>
              <a:t>Эритроциты-</a:t>
            </a:r>
            <a:r>
              <a:rPr lang="ru-RU"/>
              <a:t> </a:t>
            </a:r>
            <a:r>
              <a:rPr lang="ru-RU" sz="2800" b="1"/>
              <a:t>красные кровяные клетки.  Они очень малы. В 1 кубическом  мм их </a:t>
            </a:r>
            <a:r>
              <a:rPr lang="ru-RU" sz="2800" b="1" u="sng">
                <a:solidFill>
                  <a:srgbClr val="C20E86"/>
                </a:solidFill>
              </a:rPr>
              <a:t>5 млн</a:t>
            </a:r>
            <a:r>
              <a:rPr lang="ru-RU" sz="2800" b="1" u="sng">
                <a:solidFill>
                  <a:srgbClr val="990099"/>
                </a:solidFill>
              </a:rPr>
              <a:t>. </a:t>
            </a:r>
            <a:r>
              <a:rPr lang="ru-RU" sz="2800" b="1"/>
              <a:t>Зрелые эритроциты </a:t>
            </a:r>
            <a:r>
              <a:rPr lang="ru-RU" sz="2800" b="1" u="sng">
                <a:solidFill>
                  <a:srgbClr val="C20E86"/>
                </a:solidFill>
              </a:rPr>
              <a:t>не имеют ядер. </a:t>
            </a:r>
            <a:r>
              <a:rPr lang="ru-RU" sz="2800" b="1"/>
              <a:t>Это клетки </a:t>
            </a:r>
            <a:r>
              <a:rPr lang="ru-RU" sz="2800" b="1">
                <a:solidFill>
                  <a:srgbClr val="C20E86"/>
                </a:solidFill>
              </a:rPr>
              <a:t>двояковогнутой</a:t>
            </a:r>
            <a:r>
              <a:rPr lang="ru-RU" sz="2800" b="1"/>
              <a:t> формы, не способны к самостоятельному движению. Внутри клеток  находиться гемоглобин – соединение белка и </a:t>
            </a:r>
            <a:r>
              <a:rPr lang="ru-RU" sz="2800" b="1" u="sng">
                <a:solidFill>
                  <a:srgbClr val="C20E86"/>
                </a:solidFill>
              </a:rPr>
              <a:t>железа. </a:t>
            </a:r>
            <a:r>
              <a:rPr lang="ru-RU" sz="2800" b="1"/>
              <a:t>Эритроциты зарождаются </a:t>
            </a:r>
            <a:r>
              <a:rPr lang="ru-RU" sz="2800" b="1" u="sng">
                <a:solidFill>
                  <a:srgbClr val="C20E86"/>
                </a:solidFill>
              </a:rPr>
              <a:t>в красном костном мозге</a:t>
            </a:r>
            <a:r>
              <a:rPr lang="ru-RU" sz="2800" b="1"/>
              <a:t>, а разрушаются </a:t>
            </a:r>
            <a:r>
              <a:rPr lang="ru-RU" sz="2800" b="1" u="sng">
                <a:solidFill>
                  <a:srgbClr val="C20E86"/>
                </a:solidFill>
              </a:rPr>
              <a:t>в селезенке</a:t>
            </a:r>
            <a:r>
              <a:rPr lang="ru-RU" sz="2800" b="1">
                <a:solidFill>
                  <a:srgbClr val="C20E86"/>
                </a:solidFill>
              </a:rPr>
              <a:t>.  </a:t>
            </a:r>
            <a:r>
              <a:rPr lang="ru-RU" sz="2800" b="1"/>
              <a:t>Основная функция эритроцитов- транспорт </a:t>
            </a:r>
            <a:r>
              <a:rPr lang="ru-RU" sz="2800" b="1" u="sng">
                <a:solidFill>
                  <a:srgbClr val="C20E86"/>
                </a:solidFill>
              </a:rPr>
              <a:t>газов</a:t>
            </a:r>
            <a:r>
              <a:rPr lang="ru-RU" sz="2800" b="1"/>
              <a:t>. Заболевание, связанное с уменьшением количества эритроцитов в крови, называется  </a:t>
            </a:r>
            <a:r>
              <a:rPr lang="ru-RU" sz="2800" b="1" u="sng">
                <a:solidFill>
                  <a:srgbClr val="C20E86"/>
                </a:solidFill>
              </a:rPr>
              <a:t>малокровием</a:t>
            </a:r>
            <a:r>
              <a:rPr lang="ru-RU" sz="2800" b="1">
                <a:solidFill>
                  <a:srgbClr val="C20E86"/>
                </a:solidFill>
              </a:rPr>
              <a:t> </a:t>
            </a:r>
            <a:r>
              <a:rPr lang="ru-RU" sz="2800" b="1" u="sng">
                <a:solidFill>
                  <a:srgbClr val="C20E86"/>
                </a:solidFill>
              </a:rPr>
              <a:t>(анемией).</a:t>
            </a:r>
          </a:p>
          <a:p>
            <a:endParaRPr lang="ru-RU" sz="2800" b="1" u="sng">
              <a:solidFill>
                <a:srgbClr val="CC3300"/>
              </a:solidFill>
            </a:endParaRPr>
          </a:p>
          <a:p>
            <a:endParaRPr lang="ru-RU" sz="2800" b="1" u="sng">
              <a:solidFill>
                <a:srgbClr val="CC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магнитный диск 1"/>
          <p:cNvSpPr/>
          <p:nvPr/>
        </p:nvSpPr>
        <p:spPr>
          <a:xfrm>
            <a:off x="2071688" y="2000250"/>
            <a:ext cx="2357437" cy="3143250"/>
          </a:xfrm>
          <a:prstGeom prst="flowChartMagneticDisk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МУСОР</a:t>
            </a:r>
          </a:p>
        </p:txBody>
      </p:sp>
      <p:sp>
        <p:nvSpPr>
          <p:cNvPr id="7" name="Загнутый угол 6"/>
          <p:cNvSpPr/>
          <p:nvPr/>
        </p:nvSpPr>
        <p:spPr>
          <a:xfrm>
            <a:off x="5429250" y="1928813"/>
            <a:ext cx="2214563" cy="2857500"/>
          </a:xfrm>
          <a:prstGeom prst="foldedCorne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Молоко 1 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/>
              <a:t>40 РУБЛЕЙ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1857364"/>
            <a:ext cx="1254704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Б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428596" y="2000240"/>
            <a:ext cx="1071570" cy="107157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 flipV="1">
            <a:off x="357158" y="2000240"/>
            <a:ext cx="1223970" cy="107157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391" name="TextBox 13"/>
          <p:cNvSpPr txBox="1">
            <a:spLocks noChangeArrowheads="1"/>
          </p:cNvSpPr>
          <p:nvPr/>
        </p:nvSpPr>
        <p:spPr bwMode="auto">
          <a:xfrm>
            <a:off x="428625" y="3643313"/>
            <a:ext cx="12858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 b="1">
                <a:latin typeface="Franklin Gothic Book"/>
              </a:rPr>
              <a:t>В</a:t>
            </a:r>
          </a:p>
        </p:txBody>
      </p:sp>
      <p:sp>
        <p:nvSpPr>
          <p:cNvPr id="16392" name="TextBox 14"/>
          <p:cNvSpPr txBox="1">
            <a:spLocks noChangeArrowheads="1"/>
          </p:cNvSpPr>
          <p:nvPr/>
        </p:nvSpPr>
        <p:spPr bwMode="auto">
          <a:xfrm>
            <a:off x="7715250" y="1714500"/>
            <a:ext cx="10715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 b="1">
                <a:latin typeface="Franklin Gothic Book"/>
              </a:rPr>
              <a:t>И</a:t>
            </a:r>
          </a:p>
        </p:txBody>
      </p:sp>
      <p:sp>
        <p:nvSpPr>
          <p:cNvPr id="16393" name="TextBox 15"/>
          <p:cNvSpPr txBox="1">
            <a:spLocks noChangeArrowheads="1"/>
          </p:cNvSpPr>
          <p:nvPr/>
        </p:nvSpPr>
        <p:spPr bwMode="auto">
          <a:xfrm>
            <a:off x="7786688" y="3714750"/>
            <a:ext cx="1071562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 b="1">
                <a:latin typeface="Franklin Gothic Book"/>
              </a:rPr>
              <a:t>Е</a:t>
            </a:r>
          </a:p>
        </p:txBody>
      </p:sp>
      <p:sp>
        <p:nvSpPr>
          <p:cNvPr id="17" name="Выгнутая вверх стрелка 16"/>
          <p:cNvSpPr/>
          <p:nvPr/>
        </p:nvSpPr>
        <p:spPr>
          <a:xfrm rot="13043310">
            <a:off x="6353175" y="4573588"/>
            <a:ext cx="1843088" cy="730250"/>
          </a:xfrm>
          <a:prstGeom prst="curvedDownArrow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7679553" y="4107661"/>
            <a:ext cx="1285884" cy="92869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 flipH="1" flipV="1">
            <a:off x="7679553" y="4036223"/>
            <a:ext cx="1214446" cy="114300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500034" y="0"/>
            <a:ext cx="8182207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Разгадайте ребус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-1714544" y="0"/>
            <a:ext cx="10429948" cy="2285992"/>
          </a:xfrm>
        </p:spPr>
        <p:txBody>
          <a:bodyPr/>
          <a:lstStyle/>
          <a:p>
            <a:pPr algn="ctr">
              <a:defRPr/>
            </a:pPr>
            <a:r>
              <a:rPr lang="ru-RU" sz="9600" b="1" i="1" u="sng" dirty="0" smtClean="0">
                <a:solidFill>
                  <a:srgbClr val="008000"/>
                </a:solidFill>
              </a:rPr>
              <a:t>вакцина</a:t>
            </a:r>
            <a:endParaRPr lang="ru-RU" sz="9600" b="1" i="1" u="sng" dirty="0">
              <a:solidFill>
                <a:srgbClr val="008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50" y="3071813"/>
            <a:ext cx="9144000" cy="3046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800" b="1" dirty="0">
                <a:solidFill>
                  <a:schemeClr val="accent5">
                    <a:lumMod val="75000"/>
                  </a:schemeClr>
                </a:solidFill>
              </a:rPr>
              <a:t>(Что такое вакцина?  Кто впервые в мире применил вакцинацию? Зачем нужны прививки?)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1071546"/>
          </a:xfrm>
        </p:spPr>
        <p:txBody>
          <a:bodyPr/>
          <a:lstStyle/>
          <a:p>
            <a:pPr>
              <a:defRPr/>
            </a:pPr>
            <a:r>
              <a:rPr lang="ru-RU" sz="4400" dirty="0" err="1" smtClean="0">
                <a:solidFill>
                  <a:srgbClr val="990099"/>
                </a:solidFill>
              </a:rPr>
              <a:t>Спид</a:t>
            </a:r>
            <a:r>
              <a:rPr lang="ru-RU" sz="4400" dirty="0" smtClean="0">
                <a:solidFill>
                  <a:srgbClr val="990099"/>
                </a:solidFill>
              </a:rPr>
              <a:t> </a:t>
            </a:r>
            <a:r>
              <a:rPr lang="ru-RU" dirty="0" smtClean="0">
                <a:solidFill>
                  <a:srgbClr val="990099"/>
                </a:solidFill>
              </a:rPr>
              <a:t>– неизлечимое заболевание.</a:t>
            </a:r>
            <a:endParaRPr lang="ru-RU" dirty="0">
              <a:solidFill>
                <a:srgbClr val="990099"/>
              </a:solidFill>
            </a:endParaRP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928688"/>
            <a:ext cx="9144000" cy="592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1238</TotalTime>
  <Words>560</Words>
  <Application>Microsoft Office PowerPoint</Application>
  <PresentationFormat>Экран (4:3)</PresentationFormat>
  <Paragraphs>112</Paragraphs>
  <Slides>17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Franklin Gothic Medium</vt:lpstr>
      <vt:lpstr>Franklin Gothic Book</vt:lpstr>
      <vt:lpstr>Wingdings 2</vt:lpstr>
      <vt:lpstr>Calibri</vt:lpstr>
      <vt:lpstr>Трек</vt:lpstr>
      <vt:lpstr> </vt:lpstr>
      <vt:lpstr>Слайд 2</vt:lpstr>
      <vt:lpstr>Слайд 3</vt:lpstr>
      <vt:lpstr>Слайд 4</vt:lpstr>
      <vt:lpstr>Слайд 5</vt:lpstr>
      <vt:lpstr>Слайд 6</vt:lpstr>
      <vt:lpstr>Слайд 7</vt:lpstr>
      <vt:lpstr>вакцина</vt:lpstr>
      <vt:lpstr>Спид – неизлечимое заболевание.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173</cp:revision>
  <dcterms:created xsi:type="dcterms:W3CDTF">2011-02-07T17:43:45Z</dcterms:created>
  <dcterms:modified xsi:type="dcterms:W3CDTF">2017-01-07T18:51:22Z</dcterms:modified>
</cp:coreProperties>
</file>