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6F08"/>
    <a:srgbClr val="F6820E"/>
    <a:srgbClr val="D2A000"/>
    <a:srgbClr val="9A3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3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CDDF17-50E7-40D7-B1B6-484391F76C94}" type="doc">
      <dgm:prSet loTypeId="urn:microsoft.com/office/officeart/2005/8/layout/list1" loCatId="list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B7733664-C0FC-40F3-AFFF-E60C2FF92B08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качество проведения презентации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(композиционная целостность; полнота представления процесса, подходов к решению проблемы; краткость; четкость; ясность формулировок); 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16566B-44F2-42FE-9D7D-7B610F43DE81}" type="parTrans" cxnId="{0DD4AAF5-357E-41DE-BC87-72A4F0F63C6B}">
      <dgm:prSet/>
      <dgm:spPr/>
      <dgm:t>
        <a:bodyPr/>
        <a:lstStyle/>
        <a:p>
          <a:endParaRPr lang="ru-RU"/>
        </a:p>
      </dgm:t>
    </dgm:pt>
    <dgm:pt modelId="{0E31B556-5825-4C2B-8EF5-19B45CF0B8B5}" type="sibTrans" cxnId="{0DD4AAF5-357E-41DE-BC87-72A4F0F63C6B}">
      <dgm:prSet/>
      <dgm:spPr/>
      <dgm:t>
        <a:bodyPr/>
        <a:lstStyle/>
        <a:p>
          <a:endParaRPr lang="ru-RU"/>
        </a:p>
      </dgm:t>
    </dgm:pt>
    <dgm:pt modelId="{8A78A030-84E9-4B99-8858-78B79FB9394A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ответы на вопросы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(понимание сущности вопроса и адекватность ответов; аргументированность; убедительность);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59D294-9B67-4D31-AF3E-E0B8B9369BD7}" type="parTrans" cxnId="{DA38A62B-FAE7-4DF2-A88B-B9F88DAE3CB4}">
      <dgm:prSet/>
      <dgm:spPr/>
      <dgm:t>
        <a:bodyPr/>
        <a:lstStyle/>
        <a:p>
          <a:endParaRPr lang="ru-RU"/>
        </a:p>
      </dgm:t>
    </dgm:pt>
    <dgm:pt modelId="{6901C254-2546-4FD8-9898-27AAB69F3F34}" type="sibTrans" cxnId="{DA38A62B-FAE7-4DF2-A88B-B9F88DAE3CB4}">
      <dgm:prSet/>
      <dgm:spPr/>
      <dgm:t>
        <a:bodyPr/>
        <a:lstStyle/>
        <a:p>
          <a:endParaRPr lang="ru-RU"/>
        </a:p>
      </dgm:t>
    </dgm:pt>
    <dgm:pt modelId="{3D698318-A057-4C4F-B97A-0C493AF25EFF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личностная заинтересованность докладчика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(уверенность, владение собой; настойчивость в отстаивании своей точки зрения; культура речи, поведения; удержание внимания аудитории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).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27AA8B-6FBC-459B-BCC2-D5EDBA0E9DE6}" type="parTrans" cxnId="{4A02DC06-1960-4555-8D52-4B158232EDC0}">
      <dgm:prSet/>
      <dgm:spPr/>
      <dgm:t>
        <a:bodyPr/>
        <a:lstStyle/>
        <a:p>
          <a:endParaRPr lang="ru-RU"/>
        </a:p>
      </dgm:t>
    </dgm:pt>
    <dgm:pt modelId="{B59FF299-AA20-4CF4-8715-B6D65E4EE106}" type="sibTrans" cxnId="{4A02DC06-1960-4555-8D52-4B158232EDC0}">
      <dgm:prSet/>
      <dgm:spPr/>
      <dgm:t>
        <a:bodyPr/>
        <a:lstStyle/>
        <a:p>
          <a:endParaRPr lang="ru-RU"/>
        </a:p>
      </dgm:t>
    </dgm:pt>
    <dgm:pt modelId="{953C6B80-792B-4E7B-B680-B349A0811C18}" type="pres">
      <dgm:prSet presAssocID="{7ECDDF17-50E7-40D7-B1B6-484391F76C9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185983-A975-40A7-876E-B7065D4087A9}" type="pres">
      <dgm:prSet presAssocID="{B7733664-C0FC-40F3-AFFF-E60C2FF92B08}" presName="parentLin" presStyleCnt="0"/>
      <dgm:spPr/>
    </dgm:pt>
    <dgm:pt modelId="{7CE84777-89BB-4495-874A-11F95BF75A13}" type="pres">
      <dgm:prSet presAssocID="{B7733664-C0FC-40F3-AFFF-E60C2FF92B0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7196AB8-A08A-49DD-96CA-5D443D822703}" type="pres">
      <dgm:prSet presAssocID="{B7733664-C0FC-40F3-AFFF-E60C2FF92B08}" presName="parentText" presStyleLbl="node1" presStyleIdx="0" presStyleCnt="3" custScaleY="147207" custLinFactX="7792" custLinFactNeighborX="100000" custLinFactNeighborY="46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4202BB-CF4C-490B-A407-6E38E741D85C}" type="pres">
      <dgm:prSet presAssocID="{B7733664-C0FC-40F3-AFFF-E60C2FF92B08}" presName="negativeSpace" presStyleCnt="0"/>
      <dgm:spPr/>
    </dgm:pt>
    <dgm:pt modelId="{26BAA3B3-5297-43C8-8CFF-EDC2DFCC7661}" type="pres">
      <dgm:prSet presAssocID="{B7733664-C0FC-40F3-AFFF-E60C2FF92B08}" presName="childText" presStyleLbl="conFgAcc1" presStyleIdx="0" presStyleCnt="3">
        <dgm:presLayoutVars>
          <dgm:bulletEnabled val="1"/>
        </dgm:presLayoutVars>
      </dgm:prSet>
      <dgm:spPr/>
    </dgm:pt>
    <dgm:pt modelId="{3CA80F2D-5008-4F46-A978-E75697703881}" type="pres">
      <dgm:prSet presAssocID="{0E31B556-5825-4C2B-8EF5-19B45CF0B8B5}" presName="spaceBetweenRectangles" presStyleCnt="0"/>
      <dgm:spPr/>
    </dgm:pt>
    <dgm:pt modelId="{276005C5-6040-4499-BC7D-3FC58BF51550}" type="pres">
      <dgm:prSet presAssocID="{8A78A030-84E9-4B99-8858-78B79FB9394A}" presName="parentLin" presStyleCnt="0"/>
      <dgm:spPr/>
    </dgm:pt>
    <dgm:pt modelId="{14156A55-E3CE-4BA3-8D98-5653C60404D3}" type="pres">
      <dgm:prSet presAssocID="{8A78A030-84E9-4B99-8858-78B79FB9394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8A1D63D-12B6-4BE7-80C4-1485436A08A9}" type="pres">
      <dgm:prSet presAssocID="{8A78A030-84E9-4B99-8858-78B79FB9394A}" presName="parentText" presStyleLbl="node1" presStyleIdx="1" presStyleCnt="3" custScaleY="130954" custLinFactX="7792" custLinFactNeighborX="100000" custLinFactNeighborY="7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269A0B-A26D-4DC4-9D2C-AAF4C1F643C5}" type="pres">
      <dgm:prSet presAssocID="{8A78A030-84E9-4B99-8858-78B79FB9394A}" presName="negativeSpace" presStyleCnt="0"/>
      <dgm:spPr/>
    </dgm:pt>
    <dgm:pt modelId="{15FCD1DC-A05E-4149-B8F8-A8CC64C27F5B}" type="pres">
      <dgm:prSet presAssocID="{8A78A030-84E9-4B99-8858-78B79FB9394A}" presName="childText" presStyleLbl="conFgAcc1" presStyleIdx="1" presStyleCnt="3">
        <dgm:presLayoutVars>
          <dgm:bulletEnabled val="1"/>
        </dgm:presLayoutVars>
      </dgm:prSet>
      <dgm:spPr/>
    </dgm:pt>
    <dgm:pt modelId="{C8C35DEB-14D8-4C43-BDAC-1FB5F8A30BE8}" type="pres">
      <dgm:prSet presAssocID="{6901C254-2546-4FD8-9898-27AAB69F3F34}" presName="spaceBetweenRectangles" presStyleCnt="0"/>
      <dgm:spPr/>
    </dgm:pt>
    <dgm:pt modelId="{BB2BD47D-A3CA-4BDA-8A63-19503C50E712}" type="pres">
      <dgm:prSet presAssocID="{3D698318-A057-4C4F-B97A-0C493AF25EFF}" presName="parentLin" presStyleCnt="0"/>
      <dgm:spPr/>
    </dgm:pt>
    <dgm:pt modelId="{80FB4F3E-9B2A-4249-BBE9-CC7EAC1E983D}" type="pres">
      <dgm:prSet presAssocID="{3D698318-A057-4C4F-B97A-0C493AF25EFF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3F87BE75-18FF-432C-8025-C3EFFA9B72C7}" type="pres">
      <dgm:prSet presAssocID="{3D698318-A057-4C4F-B97A-0C493AF25EFF}" presName="parentText" presStyleLbl="node1" presStyleIdx="2" presStyleCnt="3" custScaleY="151353" custLinFactX="7792" custLinFactNeighborX="100000" custLinFactNeighborY="382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7DD73B-E9A8-4667-9906-20296244442C}" type="pres">
      <dgm:prSet presAssocID="{3D698318-A057-4C4F-B97A-0C493AF25EFF}" presName="negativeSpace" presStyleCnt="0"/>
      <dgm:spPr/>
    </dgm:pt>
    <dgm:pt modelId="{804B5153-F9AE-465B-BCD9-FFAF0C419A6F}" type="pres">
      <dgm:prSet presAssocID="{3D698318-A057-4C4F-B97A-0C493AF25EF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6BDECEA-0110-404F-BBC6-8CB5296D8B5F}" type="presOf" srcId="{8A78A030-84E9-4B99-8858-78B79FB9394A}" destId="{28A1D63D-12B6-4BE7-80C4-1485436A08A9}" srcOrd="1" destOrd="0" presId="urn:microsoft.com/office/officeart/2005/8/layout/list1"/>
    <dgm:cxn modelId="{0DD4AAF5-357E-41DE-BC87-72A4F0F63C6B}" srcId="{7ECDDF17-50E7-40D7-B1B6-484391F76C94}" destId="{B7733664-C0FC-40F3-AFFF-E60C2FF92B08}" srcOrd="0" destOrd="0" parTransId="{C716566B-44F2-42FE-9D7D-7B610F43DE81}" sibTransId="{0E31B556-5825-4C2B-8EF5-19B45CF0B8B5}"/>
    <dgm:cxn modelId="{F2AA4217-F22C-43B8-8412-18DCE677BB74}" type="presOf" srcId="{7ECDDF17-50E7-40D7-B1B6-484391F76C94}" destId="{953C6B80-792B-4E7B-B680-B349A0811C18}" srcOrd="0" destOrd="0" presId="urn:microsoft.com/office/officeart/2005/8/layout/list1"/>
    <dgm:cxn modelId="{4A02DC06-1960-4555-8D52-4B158232EDC0}" srcId="{7ECDDF17-50E7-40D7-B1B6-484391F76C94}" destId="{3D698318-A057-4C4F-B97A-0C493AF25EFF}" srcOrd="2" destOrd="0" parTransId="{4D27AA8B-6FBC-459B-BCC2-D5EDBA0E9DE6}" sibTransId="{B59FF299-AA20-4CF4-8715-B6D65E4EE106}"/>
    <dgm:cxn modelId="{6866794F-9010-481A-AB3C-E054B25065AE}" type="presOf" srcId="{8A78A030-84E9-4B99-8858-78B79FB9394A}" destId="{14156A55-E3CE-4BA3-8D98-5653C60404D3}" srcOrd="0" destOrd="0" presId="urn:microsoft.com/office/officeart/2005/8/layout/list1"/>
    <dgm:cxn modelId="{380EAB9D-D1FA-419D-B96B-FAA5715C79B5}" type="presOf" srcId="{B7733664-C0FC-40F3-AFFF-E60C2FF92B08}" destId="{87196AB8-A08A-49DD-96CA-5D443D822703}" srcOrd="1" destOrd="0" presId="urn:microsoft.com/office/officeart/2005/8/layout/list1"/>
    <dgm:cxn modelId="{0E119B51-E023-4679-947E-A645425AD040}" type="presOf" srcId="{3D698318-A057-4C4F-B97A-0C493AF25EFF}" destId="{80FB4F3E-9B2A-4249-BBE9-CC7EAC1E983D}" srcOrd="0" destOrd="0" presId="urn:microsoft.com/office/officeart/2005/8/layout/list1"/>
    <dgm:cxn modelId="{ECA1EBC6-1335-41C7-B090-B3103748AB85}" type="presOf" srcId="{3D698318-A057-4C4F-B97A-0C493AF25EFF}" destId="{3F87BE75-18FF-432C-8025-C3EFFA9B72C7}" srcOrd="1" destOrd="0" presId="urn:microsoft.com/office/officeart/2005/8/layout/list1"/>
    <dgm:cxn modelId="{DA38A62B-FAE7-4DF2-A88B-B9F88DAE3CB4}" srcId="{7ECDDF17-50E7-40D7-B1B6-484391F76C94}" destId="{8A78A030-84E9-4B99-8858-78B79FB9394A}" srcOrd="1" destOrd="0" parTransId="{F559D294-9B67-4D31-AF3E-E0B8B9369BD7}" sibTransId="{6901C254-2546-4FD8-9898-27AAB69F3F34}"/>
    <dgm:cxn modelId="{C756B842-7F3D-4A53-A9FD-9D9024930560}" type="presOf" srcId="{B7733664-C0FC-40F3-AFFF-E60C2FF92B08}" destId="{7CE84777-89BB-4495-874A-11F95BF75A13}" srcOrd="0" destOrd="0" presId="urn:microsoft.com/office/officeart/2005/8/layout/list1"/>
    <dgm:cxn modelId="{6B577DEB-7796-405D-BBC6-D167B87CB29C}" type="presParOf" srcId="{953C6B80-792B-4E7B-B680-B349A0811C18}" destId="{35185983-A975-40A7-876E-B7065D4087A9}" srcOrd="0" destOrd="0" presId="urn:microsoft.com/office/officeart/2005/8/layout/list1"/>
    <dgm:cxn modelId="{F4BEF34E-7689-4C08-ADE5-A05FF8B45CDD}" type="presParOf" srcId="{35185983-A975-40A7-876E-B7065D4087A9}" destId="{7CE84777-89BB-4495-874A-11F95BF75A13}" srcOrd="0" destOrd="0" presId="urn:microsoft.com/office/officeart/2005/8/layout/list1"/>
    <dgm:cxn modelId="{BD9E29B8-2042-4FC2-82E4-BCC73297B8D1}" type="presParOf" srcId="{35185983-A975-40A7-876E-B7065D4087A9}" destId="{87196AB8-A08A-49DD-96CA-5D443D822703}" srcOrd="1" destOrd="0" presId="urn:microsoft.com/office/officeart/2005/8/layout/list1"/>
    <dgm:cxn modelId="{4970952A-0C9C-4A49-93DB-8DB16A1F2B81}" type="presParOf" srcId="{953C6B80-792B-4E7B-B680-B349A0811C18}" destId="{AE4202BB-CF4C-490B-A407-6E38E741D85C}" srcOrd="1" destOrd="0" presId="urn:microsoft.com/office/officeart/2005/8/layout/list1"/>
    <dgm:cxn modelId="{A13F3462-594C-4808-989E-E03354ACDA89}" type="presParOf" srcId="{953C6B80-792B-4E7B-B680-B349A0811C18}" destId="{26BAA3B3-5297-43C8-8CFF-EDC2DFCC7661}" srcOrd="2" destOrd="0" presId="urn:microsoft.com/office/officeart/2005/8/layout/list1"/>
    <dgm:cxn modelId="{BE20837D-3C4B-4A0C-9E8C-B12B319E995C}" type="presParOf" srcId="{953C6B80-792B-4E7B-B680-B349A0811C18}" destId="{3CA80F2D-5008-4F46-A978-E75697703881}" srcOrd="3" destOrd="0" presId="urn:microsoft.com/office/officeart/2005/8/layout/list1"/>
    <dgm:cxn modelId="{ACE783EC-744E-44D0-9CE3-192D2AD473BE}" type="presParOf" srcId="{953C6B80-792B-4E7B-B680-B349A0811C18}" destId="{276005C5-6040-4499-BC7D-3FC58BF51550}" srcOrd="4" destOrd="0" presId="urn:microsoft.com/office/officeart/2005/8/layout/list1"/>
    <dgm:cxn modelId="{D7112E5D-33D9-4611-8CC3-C5634FA29DDB}" type="presParOf" srcId="{276005C5-6040-4499-BC7D-3FC58BF51550}" destId="{14156A55-E3CE-4BA3-8D98-5653C60404D3}" srcOrd="0" destOrd="0" presId="urn:microsoft.com/office/officeart/2005/8/layout/list1"/>
    <dgm:cxn modelId="{F2B62C16-3CAF-4224-821B-344A8E2DD18A}" type="presParOf" srcId="{276005C5-6040-4499-BC7D-3FC58BF51550}" destId="{28A1D63D-12B6-4BE7-80C4-1485436A08A9}" srcOrd="1" destOrd="0" presId="urn:microsoft.com/office/officeart/2005/8/layout/list1"/>
    <dgm:cxn modelId="{C1C7912E-D2A2-4004-9024-0F9A74A74A46}" type="presParOf" srcId="{953C6B80-792B-4E7B-B680-B349A0811C18}" destId="{CD269A0B-A26D-4DC4-9D2C-AAF4C1F643C5}" srcOrd="5" destOrd="0" presId="urn:microsoft.com/office/officeart/2005/8/layout/list1"/>
    <dgm:cxn modelId="{35469771-974E-4BED-8700-C2552A738E60}" type="presParOf" srcId="{953C6B80-792B-4E7B-B680-B349A0811C18}" destId="{15FCD1DC-A05E-4149-B8F8-A8CC64C27F5B}" srcOrd="6" destOrd="0" presId="urn:microsoft.com/office/officeart/2005/8/layout/list1"/>
    <dgm:cxn modelId="{4B2346B0-B672-4FE0-B418-7043F8B375FB}" type="presParOf" srcId="{953C6B80-792B-4E7B-B680-B349A0811C18}" destId="{C8C35DEB-14D8-4C43-BDAC-1FB5F8A30BE8}" srcOrd="7" destOrd="0" presId="urn:microsoft.com/office/officeart/2005/8/layout/list1"/>
    <dgm:cxn modelId="{1956794E-6144-4161-B922-79379C4B330F}" type="presParOf" srcId="{953C6B80-792B-4E7B-B680-B349A0811C18}" destId="{BB2BD47D-A3CA-4BDA-8A63-19503C50E712}" srcOrd="8" destOrd="0" presId="urn:microsoft.com/office/officeart/2005/8/layout/list1"/>
    <dgm:cxn modelId="{E997D90D-F309-472E-A134-A8D975740EB5}" type="presParOf" srcId="{BB2BD47D-A3CA-4BDA-8A63-19503C50E712}" destId="{80FB4F3E-9B2A-4249-BBE9-CC7EAC1E983D}" srcOrd="0" destOrd="0" presId="urn:microsoft.com/office/officeart/2005/8/layout/list1"/>
    <dgm:cxn modelId="{D3C0A320-906E-4414-8C4E-250D485DBD63}" type="presParOf" srcId="{BB2BD47D-A3CA-4BDA-8A63-19503C50E712}" destId="{3F87BE75-18FF-432C-8025-C3EFFA9B72C7}" srcOrd="1" destOrd="0" presId="urn:microsoft.com/office/officeart/2005/8/layout/list1"/>
    <dgm:cxn modelId="{E289E483-F466-41EA-A1B9-E37BBB9BA9E9}" type="presParOf" srcId="{953C6B80-792B-4E7B-B680-B349A0811C18}" destId="{667DD73B-E9A8-4667-9906-20296244442C}" srcOrd="9" destOrd="0" presId="urn:microsoft.com/office/officeart/2005/8/layout/list1"/>
    <dgm:cxn modelId="{A5F6E3D3-C72E-425E-925F-DE9EF632A0BE}" type="presParOf" srcId="{953C6B80-792B-4E7B-B680-B349A0811C18}" destId="{804B5153-F9AE-465B-BCD9-FFAF0C419A6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BAA3B3-5297-43C8-8CFF-EDC2DFCC7661}">
      <dsp:nvSpPr>
        <dsp:cNvPr id="0" name=""/>
        <dsp:cNvSpPr/>
      </dsp:nvSpPr>
      <dsp:spPr>
        <a:xfrm>
          <a:off x="0" y="782468"/>
          <a:ext cx="792088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7196AB8-A08A-49DD-96CA-5D443D822703}">
      <dsp:nvSpPr>
        <dsp:cNvPr id="0" name=""/>
        <dsp:cNvSpPr/>
      </dsp:nvSpPr>
      <dsp:spPr>
        <a:xfrm>
          <a:off x="1224124" y="72005"/>
          <a:ext cx="5544616" cy="1129843"/>
        </a:xfrm>
        <a:prstGeom prst="roundRect">
          <a:avLst/>
        </a:prstGeom>
        <a:gradFill rotWithShape="1">
          <a:gsLst>
            <a:gs pos="0">
              <a:schemeClr val="accent1">
                <a:shade val="45000"/>
                <a:satMod val="155000"/>
              </a:schemeClr>
            </a:gs>
            <a:gs pos="60000">
              <a:schemeClr val="accent1">
                <a:shade val="95000"/>
                <a:satMod val="150000"/>
              </a:schemeClr>
            </a:gs>
            <a:gs pos="100000">
              <a:schemeClr val="accent1"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качество проведения презентации 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(композиционная целостность; полнота представления процесса, подходов к решению проблемы; краткость; четкость; ясность формулировок); 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79278" y="127159"/>
        <a:ext cx="5434308" cy="1019535"/>
      </dsp:txXfrm>
    </dsp:sp>
    <dsp:sp modelId="{15FCD1DC-A05E-4149-B8F8-A8CC64C27F5B}">
      <dsp:nvSpPr>
        <dsp:cNvPr id="0" name=""/>
        <dsp:cNvSpPr/>
      </dsp:nvSpPr>
      <dsp:spPr>
        <a:xfrm>
          <a:off x="0" y="2199406"/>
          <a:ext cx="792088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8A1D63D-12B6-4BE7-80C4-1485436A08A9}">
      <dsp:nvSpPr>
        <dsp:cNvPr id="0" name=""/>
        <dsp:cNvSpPr/>
      </dsp:nvSpPr>
      <dsp:spPr>
        <a:xfrm>
          <a:off x="1224124" y="1584177"/>
          <a:ext cx="5544616" cy="1005098"/>
        </a:xfrm>
        <a:prstGeom prst="roundRect">
          <a:avLst/>
        </a:prstGeom>
        <a:gradFill rotWithShape="1">
          <a:gsLst>
            <a:gs pos="0">
              <a:schemeClr val="accent1">
                <a:shade val="45000"/>
                <a:satMod val="155000"/>
              </a:schemeClr>
            </a:gs>
            <a:gs pos="60000">
              <a:schemeClr val="accent1">
                <a:shade val="95000"/>
                <a:satMod val="150000"/>
              </a:schemeClr>
            </a:gs>
            <a:gs pos="100000">
              <a:schemeClr val="accent1"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ответы на вопросы 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(понимание сущности вопроса и адекватность ответов; аргументированность; убедительность);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73189" y="1633242"/>
        <a:ext cx="5446486" cy="906968"/>
      </dsp:txXfrm>
    </dsp:sp>
    <dsp:sp modelId="{804B5153-F9AE-465B-BCD9-FFAF0C419A6F}">
      <dsp:nvSpPr>
        <dsp:cNvPr id="0" name=""/>
        <dsp:cNvSpPr/>
      </dsp:nvSpPr>
      <dsp:spPr>
        <a:xfrm>
          <a:off x="0" y="3772910"/>
          <a:ext cx="792088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F87BE75-18FF-432C-8025-C3EFFA9B72C7}">
      <dsp:nvSpPr>
        <dsp:cNvPr id="0" name=""/>
        <dsp:cNvSpPr/>
      </dsp:nvSpPr>
      <dsp:spPr>
        <a:xfrm>
          <a:off x="1224124" y="3024333"/>
          <a:ext cx="5544616" cy="1161664"/>
        </a:xfrm>
        <a:prstGeom prst="roundRect">
          <a:avLst/>
        </a:prstGeom>
        <a:gradFill rotWithShape="1">
          <a:gsLst>
            <a:gs pos="0">
              <a:schemeClr val="accent1">
                <a:shade val="45000"/>
                <a:satMod val="155000"/>
              </a:schemeClr>
            </a:gs>
            <a:gs pos="60000">
              <a:schemeClr val="accent1">
                <a:shade val="95000"/>
                <a:satMod val="150000"/>
              </a:schemeClr>
            </a:gs>
            <a:gs pos="100000">
              <a:schemeClr val="accent1"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личностная заинтересованность докладчика 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(уверенность, владение собой; настойчивость в отстаивании своей точки зрения; культура речи, поведения; удержание внимания аудитории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).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80832" y="3081041"/>
        <a:ext cx="5431200" cy="10482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2A10D-0832-4ACE-B3D3-8629772550BA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D753F-87E0-4685-A2EA-FDBE62CE7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2A10D-0832-4ACE-B3D3-8629772550BA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D753F-87E0-4685-A2EA-FDBE62CE7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2A10D-0832-4ACE-B3D3-8629772550BA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D753F-87E0-4685-A2EA-FDBE62CE7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2A10D-0832-4ACE-B3D3-8629772550BA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D753F-87E0-4685-A2EA-FDBE62CE7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2A10D-0832-4ACE-B3D3-8629772550BA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D753F-87E0-4685-A2EA-FDBE62CE7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2A10D-0832-4ACE-B3D3-8629772550BA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D753F-87E0-4685-A2EA-FDBE62CE7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2A10D-0832-4ACE-B3D3-8629772550BA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D753F-87E0-4685-A2EA-FDBE62CE7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2A10D-0832-4ACE-B3D3-8629772550BA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D753F-87E0-4685-A2EA-FDBE62CE7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2A10D-0832-4ACE-B3D3-8629772550BA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D753F-87E0-4685-A2EA-FDBE62CE7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2A10D-0832-4ACE-B3D3-8629772550BA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D753F-87E0-4685-A2EA-FDBE62CE7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62A10D-0832-4ACE-B3D3-8629772550BA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D753F-87E0-4685-A2EA-FDBE62CE710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262A10D-0832-4ACE-B3D3-8629772550BA}" type="datetimeFigureOut">
              <a:rPr lang="ru-RU" smtClean="0"/>
              <a:t>24.04.2014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A5D753F-87E0-4685-A2EA-FDBE62CE710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 ПРОЕКТНОЙ ДЕЯТЕЛЬНОСТИ ОБУЧАЮЩИХСЯ В ПРОЦЕССЕ ОБУЧЕНИЯ МАТЕМАТИКИ В СТАРШЕЙ ШКОЛЕ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6093296"/>
            <a:ext cx="7844408" cy="432048"/>
          </a:xfrm>
        </p:spPr>
        <p:txBody>
          <a:bodyPr/>
          <a:lstStyle/>
          <a:p>
            <a:r>
              <a:rPr lang="ru-RU" dirty="0" smtClean="0"/>
              <a:t>Выполнила </a:t>
            </a:r>
            <a:r>
              <a:rPr lang="ru-RU" dirty="0" err="1" smtClean="0"/>
              <a:t>Курсекова</a:t>
            </a:r>
            <a:r>
              <a:rPr lang="ru-RU" dirty="0" smtClean="0"/>
              <a:t> Ольга 1 курс магистратуры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9569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052736"/>
            <a:ext cx="3168352" cy="447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9746" y="801439"/>
            <a:ext cx="5184576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7800"/>
            <a:r>
              <a:rPr lang="ru-RU" sz="2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Согласно Концепции модернизации российского образования на старшей ступени общеобразовательно</a:t>
            </a:r>
            <a:r>
              <a:rPr lang="ru-RU" sz="23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й </a:t>
            </a:r>
            <a:r>
              <a:rPr lang="ru-RU" sz="2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школы предусматривается </a:t>
            </a:r>
            <a:r>
              <a:rPr lang="ru-RU" sz="23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профильное обучение</a:t>
            </a: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3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</a:t>
            </a:r>
            <a:r>
              <a:rPr lang="ru-RU" sz="23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ставится задача создания</a:t>
            </a:r>
            <a:r>
              <a:rPr lang="ru-RU" sz="2300" dirty="0" smtClean="0">
                <a:effectLst/>
                <a:latin typeface="Times New Roman"/>
                <a:ea typeface="Times New Roman"/>
              </a:rPr>
              <a:t> “</a:t>
            </a:r>
            <a:r>
              <a:rPr lang="ru-RU" sz="2300" i="1" dirty="0" smtClean="0">
                <a:effectLst/>
                <a:latin typeface="Times New Roman"/>
                <a:ea typeface="Times New Roman"/>
              </a:rPr>
              <a:t>системы специализированной подготовки (профильного обучения) в старших классах общеобразовательной школы, ориентированной на индивидуализацию обучения и социализацию обучающихся &lt;…&gt;, отработки гибкой системы профилей и кооперации старшей ступени школы &lt;…&gt;</a:t>
            </a:r>
            <a:r>
              <a:rPr lang="ru-RU" sz="2300" dirty="0" smtClean="0">
                <a:effectLst/>
                <a:latin typeface="Times New Roman"/>
                <a:ea typeface="Times New Roman"/>
              </a:rPr>
              <a:t>”.</a:t>
            </a:r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val="560640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183880" cy="4187952"/>
          </a:xfrm>
        </p:spPr>
        <p:txBody>
          <a:bodyPr>
            <a:normAutofit fontScale="92500" lnSpcReduction="10000"/>
          </a:bodyPr>
          <a:lstStyle/>
          <a:p>
            <a:pPr marL="0" indent="177800" algn="just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Профильное обучение </a:t>
            </a:r>
            <a:r>
              <a:rPr lang="ru-RU" dirty="0"/>
              <a:t>– средство дифференциации и индивидуализации обучения, позволяющее за счет изменений в структуре, содержании и организации образовательного процесса более полно </a:t>
            </a:r>
            <a:r>
              <a:rPr lang="ru-RU" dirty="0" smtClean="0"/>
              <a:t>учитывать </a:t>
            </a:r>
            <a:r>
              <a:rPr lang="ru-RU" dirty="0"/>
              <a:t>интересы, склонности и способности учащихся, создавать условия для обучения старшеклассников в соответствии с их профессиональными интересами и намерениями в отношении продолжения </a:t>
            </a:r>
            <a:r>
              <a:rPr lang="ru-RU" dirty="0" smtClean="0"/>
              <a:t>образования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4653136"/>
            <a:ext cx="77768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6820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Профильное обучение </a:t>
            </a:r>
            <a:r>
              <a:rPr lang="ru-RU" sz="2800" b="1" dirty="0" smtClean="0">
                <a:solidFill>
                  <a:srgbClr val="F6820E"/>
                </a:solidFill>
                <a:effectLst/>
                <a:latin typeface="Times New Roman"/>
                <a:ea typeface="Times New Roman"/>
              </a:rPr>
              <a:t>направлено на реализацию личностно-ориентированного учебного процесса</a:t>
            </a:r>
            <a:endParaRPr lang="ru-RU" sz="2800" b="1" dirty="0">
              <a:solidFill>
                <a:srgbClr val="F682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54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183880" cy="2394592"/>
          </a:xfrm>
        </p:spPr>
        <p:txBody>
          <a:bodyPr>
            <a:noAutofit/>
          </a:bodyPr>
          <a:lstStyle/>
          <a:p>
            <a:pPr marL="0" indent="177800" algn="just">
              <a:buNone/>
            </a:pPr>
            <a:r>
              <a:rPr lang="ru-RU" sz="2600" b="1" dirty="0" smtClean="0"/>
              <a:t>Проектная деятельность</a:t>
            </a:r>
            <a:r>
              <a:rPr lang="ru-RU" sz="2600" dirty="0" smtClean="0"/>
              <a:t> предполагает определённую совокупность учебно-познавательных приёмов, которые позволяют решить ту или иную проблему в результате самостоятельных действий учащихся с обязательной презентацией этих результатов.</a:t>
            </a:r>
          </a:p>
          <a:p>
            <a:pPr marL="0" indent="177800" algn="just">
              <a:buNone/>
            </a:pPr>
            <a:endParaRPr lang="ru-RU" sz="2600" dirty="0"/>
          </a:p>
        </p:txBody>
      </p:sp>
      <p:sp>
        <p:nvSpPr>
          <p:cNvPr id="4" name="TextBox 3"/>
          <p:cNvSpPr txBox="1"/>
          <p:nvPr/>
        </p:nvSpPr>
        <p:spPr>
          <a:xfrm>
            <a:off x="6948264" y="4012205"/>
            <a:ext cx="1908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Е.С.Полат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842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868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F6820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проектной деятельности можно выделить следующие стороны оценивания</a:t>
            </a:r>
            <a:r>
              <a:rPr lang="ru-RU" b="1" dirty="0" smtClean="0">
                <a:solidFill>
                  <a:srgbClr val="F6820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0" indent="0" algn="just">
              <a:buNone/>
            </a:pPr>
            <a:r>
              <a:rPr lang="ru-RU" dirty="0"/>
              <a:t>1.	оценивание </a:t>
            </a:r>
            <a:r>
              <a:rPr lang="ru-RU" b="1" dirty="0">
                <a:solidFill>
                  <a:srgbClr val="F6820E"/>
                </a:solidFill>
              </a:rPr>
              <a:t>продукта</a:t>
            </a:r>
            <a:r>
              <a:rPr lang="ru-RU" dirty="0"/>
              <a:t> проектной деятельности обучающегося; </a:t>
            </a:r>
          </a:p>
          <a:p>
            <a:pPr marL="0" indent="0" algn="just">
              <a:buNone/>
            </a:pPr>
            <a:r>
              <a:rPr lang="ru-RU" dirty="0"/>
              <a:t>2.	оценивание </a:t>
            </a:r>
            <a:r>
              <a:rPr lang="ru-RU" b="1" dirty="0">
                <a:solidFill>
                  <a:srgbClr val="F6820E"/>
                </a:solidFill>
              </a:rPr>
              <a:t>процесса</a:t>
            </a:r>
            <a:r>
              <a:rPr lang="ru-RU" dirty="0"/>
              <a:t> проектной деятельности обучающегося;</a:t>
            </a:r>
          </a:p>
          <a:p>
            <a:pPr marL="0" indent="0" algn="just">
              <a:buNone/>
            </a:pPr>
            <a:r>
              <a:rPr lang="ru-RU" dirty="0"/>
              <a:t>3.	оценивание </a:t>
            </a:r>
            <a:r>
              <a:rPr lang="ru-RU" b="1" dirty="0">
                <a:solidFill>
                  <a:srgbClr val="F6820E"/>
                </a:solidFill>
              </a:rPr>
              <a:t>оформления</a:t>
            </a:r>
            <a:r>
              <a:rPr lang="ru-RU" dirty="0"/>
              <a:t> проекта;</a:t>
            </a:r>
          </a:p>
          <a:p>
            <a:pPr marL="0" indent="0" algn="just">
              <a:buNone/>
            </a:pPr>
            <a:r>
              <a:rPr lang="ru-RU" dirty="0"/>
              <a:t>4.	оценивание </a:t>
            </a:r>
            <a:r>
              <a:rPr lang="ru-RU" b="1" dirty="0">
                <a:solidFill>
                  <a:srgbClr val="F6820E"/>
                </a:solidFill>
              </a:rPr>
              <a:t>защиты (презентации) </a:t>
            </a:r>
            <a:r>
              <a:rPr lang="ru-RU" dirty="0" smtClean="0"/>
              <a:t>проекта.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6156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альтернативный процесс 4"/>
          <p:cNvSpPr/>
          <p:nvPr/>
        </p:nvSpPr>
        <p:spPr>
          <a:xfrm>
            <a:off x="467544" y="620688"/>
            <a:ext cx="8208912" cy="230425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/>
                <a:latin typeface="Times New Roman"/>
                <a:ea typeface="Times New Roman"/>
              </a:rPr>
              <a:t>Условие задачи: </a:t>
            </a:r>
            <a:r>
              <a:rPr lang="ru-RU" sz="2800" b="1" i="1" dirty="0" smtClean="0">
                <a:effectLst/>
                <a:latin typeface="Times New Roman"/>
                <a:ea typeface="Times New Roman"/>
              </a:rPr>
              <a:t>ребра правильной четырёхугольной призмы равны 1, 4 и 4. Найдите расстояние от вершины до центра основания призмы, не содержащего эту вершину 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105835"/>
            <a:ext cx="81369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6820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данной задачи можно получить, воспользовавшись: </a:t>
            </a:r>
            <a:endParaRPr lang="ru-RU" sz="2400" b="1" dirty="0" smtClean="0">
              <a:solidFill>
                <a:srgbClr val="F6820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arenR"/>
            </a:pPr>
            <a:r>
              <a:rPr lang="ru-RU" sz="2400" b="1" dirty="0" smtClean="0">
                <a:solidFill>
                  <a:srgbClr val="D66F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поэтапно-вычислительным методом;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400" b="1" dirty="0" smtClean="0">
                <a:solidFill>
                  <a:srgbClr val="D66F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координатным методом; 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400" b="1" dirty="0" smtClean="0">
                <a:solidFill>
                  <a:srgbClr val="D66F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координатно-векторным методом;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400" b="1" dirty="0" smtClean="0">
                <a:solidFill>
                  <a:srgbClr val="D66F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векторным методом;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400" b="1" dirty="0" smtClean="0">
                <a:solidFill>
                  <a:srgbClr val="D66F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методом </a:t>
            </a:r>
            <a:r>
              <a:rPr lang="ru-RU" sz="2400" b="1" dirty="0" smtClean="0">
                <a:solidFill>
                  <a:srgbClr val="D66F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объёмов.</a:t>
            </a:r>
            <a:endParaRPr lang="ru-RU" sz="2400" b="1" dirty="0">
              <a:solidFill>
                <a:srgbClr val="D66F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1512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критериев с показателями оценивания защиты данного </a:t>
            </a:r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endParaRPr lang="ru-RU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41019857"/>
              </p:ext>
            </p:extLst>
          </p:nvPr>
        </p:nvGraphicFramePr>
        <p:xfrm>
          <a:off x="683568" y="1484784"/>
          <a:ext cx="792088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5132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7125" y="1313631"/>
            <a:ext cx="7560840" cy="41549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8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2088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75</TotalTime>
  <Words>286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КРИТЕРИИ ОЦЕНИВАНИЯ ПРОЕКТНОЙ ДЕЯТЕЛЬНОСТИ ОБУЧАЮЩИХСЯ В ПРОЦЕССЕ ОБУЧЕНИЯ МАТЕМАТИКИ В СТАРШЕЙ ШКОЛЕ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перечень критериев с показателями оценивания защиты данного проекта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КРИТЕРИИ ОЦЕНИВАНИЯ ПРОЕКТНОЙ ДЕЯТЕЛЬНОСТИ ОБУЧАЮЩИХСЯ В ПРОЦЕССЕ ОБУЧЕНИЯ МАТЕМАТИКИ В СТАРШЕЙ ШКОЛЕ</dc:title>
  <dc:creator>Оля</dc:creator>
  <cp:lastModifiedBy>Оля</cp:lastModifiedBy>
  <cp:revision>9</cp:revision>
  <dcterms:created xsi:type="dcterms:W3CDTF">2014-04-23T11:55:22Z</dcterms:created>
  <dcterms:modified xsi:type="dcterms:W3CDTF">2014-04-24T02:10:18Z</dcterms:modified>
</cp:coreProperties>
</file>