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57" r:id="rId6"/>
    <p:sldId id="260" r:id="rId7"/>
    <p:sldId id="264" r:id="rId8"/>
    <p:sldId id="270" r:id="rId9"/>
    <p:sldId id="265" r:id="rId10"/>
    <p:sldId id="276" r:id="rId11"/>
    <p:sldId id="278" r:id="rId12"/>
    <p:sldId id="271" r:id="rId13"/>
    <p:sldId id="272" r:id="rId14"/>
    <p:sldId id="273" r:id="rId15"/>
    <p:sldId id="274" r:id="rId16"/>
    <p:sldId id="279" r:id="rId17"/>
    <p:sldId id="282" r:id="rId18"/>
    <p:sldId id="281" r:id="rId19"/>
    <p:sldId id="280" r:id="rId20"/>
    <p:sldId id="283" r:id="rId21"/>
    <p:sldId id="288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oleObject" Target="../embeddings/_____Microsoft_Office_Excel_97-20035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75381" TargetMode="External"/><Relationship Id="rId2" Type="http://schemas.openxmlformats.org/officeDocument/2006/relationships/hyperlink" Target="http://dic.academic.ru/dic.nsf/ruwiki/1083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ruwiki/4939" TargetMode="External"/><Relationship Id="rId5" Type="http://schemas.openxmlformats.org/officeDocument/2006/relationships/hyperlink" Target="http://dic.academic.ru/dic.nsf/ruwiki/8178" TargetMode="External"/><Relationship Id="rId4" Type="http://schemas.openxmlformats.org/officeDocument/2006/relationships/hyperlink" Target="http://dic.academic.ru/dic.nsf/ruwiki/119331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067252"/>
            <a:ext cx="653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latin typeface="Cambria" pitchFamily="18" charset="0"/>
              </a:rPr>
              <a:t>Математика 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83971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185737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</a:t>
            </a:r>
            <a:r>
              <a:rPr lang="ru-RU" altLang="ru-RU" b="1" dirty="0" smtClean="0"/>
              <a:t>изображение данных с помощью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571744"/>
            <a:ext cx="857256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ДИАГРАММ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96729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Модель урока</a:t>
            </a:r>
          </a:p>
          <a:p>
            <a:pPr algn="ctr"/>
            <a:endParaRPr lang="ru-RU" sz="4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Диаграмма</a:t>
            </a:r>
            <a:endParaRPr lang="ru-RU" sz="4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28" y="2571744"/>
            <a:ext cx="428628" cy="23431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285992"/>
            <a:ext cx="428628" cy="26289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-964445" y="3036091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28662" y="4929198"/>
            <a:ext cx="36433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14348" y="450057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14348" y="40719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14348" y="364331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14348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14348" y="285749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14348" y="250030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714348" y="214311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14348" y="178592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 rot="10800000" flipV="1">
            <a:off x="357158" y="2389338"/>
            <a:ext cx="4286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110</a:t>
            </a:r>
            <a:endParaRPr lang="ru-RU" sz="10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57158" y="1928802"/>
            <a:ext cx="5000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120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3"/>
          <p:cNvGraphicFramePr>
            <a:graphicFrameLocks/>
          </p:cNvGraphicFramePr>
          <p:nvPr/>
        </p:nvGraphicFramePr>
        <p:xfrm>
          <a:off x="642938" y="1571625"/>
          <a:ext cx="8358187" cy="4857750"/>
        </p:xfrm>
        <a:graphic>
          <a:graphicData uri="http://schemas.openxmlformats.org/presentationml/2006/ole">
            <p:oleObj spid="_x0000_s2050" r:id="rId3" imgW="8364437" imgH="4858933" progId="Excel.Sheet.8">
              <p:embed/>
            </p:oleObj>
          </a:graphicData>
        </a:graphic>
      </p:graphicFrame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i="1" dirty="0" smtClean="0">
                <a:solidFill>
                  <a:schemeClr val="bg1"/>
                </a:solidFill>
              </a:rPr>
              <a:t>Количественный состав учащихся</a:t>
            </a:r>
            <a:br>
              <a:rPr lang="ru-RU" altLang="ru-RU" b="1" i="1" dirty="0" smtClean="0">
                <a:solidFill>
                  <a:schemeClr val="bg1"/>
                </a:solidFill>
              </a:rPr>
            </a:br>
            <a:endParaRPr lang="ru-RU" altLang="ru-RU" b="1" i="1" dirty="0" smtClean="0">
              <a:solidFill>
                <a:schemeClr val="bg1"/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500438" y="3000375"/>
            <a:ext cx="1143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4000" b="1">
                <a:latin typeface="Calibri" pitchFamily="34" charset="0"/>
              </a:rPr>
              <a:t>356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000250" y="2000250"/>
            <a:ext cx="10715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4000" b="1" dirty="0">
                <a:latin typeface="Calibri" pitchFamily="34" charset="0"/>
              </a:rPr>
              <a:t>102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857375" y="4214813"/>
            <a:ext cx="1143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sz="4000" b="1">
                <a:latin typeface="Calibri" pitchFamily="34" charset="0"/>
              </a:rPr>
              <a:t>399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Количественный состав учащихся</a:t>
            </a:r>
            <a:br>
              <a:rPr lang="ru-RU" b="1" i="1" dirty="0" smtClean="0">
                <a:solidFill>
                  <a:schemeClr val="bg1"/>
                </a:solidFill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  <p:graphicFrame>
        <p:nvGraphicFramePr>
          <p:cNvPr id="2050" name="Диаграмма 3"/>
          <p:cNvGraphicFramePr>
            <a:graphicFrameLocks/>
          </p:cNvGraphicFramePr>
          <p:nvPr/>
        </p:nvGraphicFramePr>
        <p:xfrm>
          <a:off x="214282" y="928670"/>
          <a:ext cx="8715375" cy="5214938"/>
        </p:xfrm>
        <a:graphic>
          <a:graphicData uri="http://schemas.openxmlformats.org/presentationml/2006/ole">
            <p:oleObj spid="_x0000_s3074" r:id="rId3" imgW="8718036" imgH="5218628" progId="Excel.Sheet.8">
              <p:embed/>
            </p:oleObj>
          </a:graphicData>
        </a:graphic>
      </p:graphicFrame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14313" y="1143000"/>
            <a:ext cx="314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latin typeface="Calibri" pitchFamily="34" charset="0"/>
              </a:rPr>
              <a:t>Количество учащихся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Количественный состав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28688" y="2071688"/>
            <a:ext cx="3500437" cy="1587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28688" y="4714875"/>
            <a:ext cx="6072187" cy="1588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28688" y="2500313"/>
            <a:ext cx="1071562" cy="1587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62757" y="4036219"/>
            <a:ext cx="3073400" cy="1587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498725" y="3786188"/>
            <a:ext cx="3573463" cy="1587"/>
          </a:xfrm>
          <a:prstGeom prst="line">
            <a:avLst/>
          </a:prstGeom>
          <a:ln w="63500">
            <a:solidFill>
              <a:srgbClr val="5AA5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4" name="Диаграмма 3"/>
          <p:cNvGraphicFramePr>
            <a:graphicFrameLocks/>
          </p:cNvGraphicFramePr>
          <p:nvPr/>
        </p:nvGraphicFramePr>
        <p:xfrm>
          <a:off x="214313" y="1500188"/>
          <a:ext cx="8715375" cy="5214937"/>
        </p:xfrm>
        <a:graphic>
          <a:graphicData uri="http://schemas.openxmlformats.org/presentationml/2006/ole">
            <p:oleObj spid="_x0000_s4098" r:id="rId3" imgW="8718036" imgH="5218628" progId="Excel.Sheet.8">
              <p:embed/>
            </p:oleObj>
          </a:graphicData>
        </a:graphic>
      </p:graphicFrame>
      <p:sp>
        <p:nvSpPr>
          <p:cNvPr id="3081" name="TextBox 1"/>
          <p:cNvSpPr txBox="1">
            <a:spLocks noChangeArrowheads="1"/>
          </p:cNvSpPr>
          <p:nvPr/>
        </p:nvSpPr>
        <p:spPr bwMode="auto">
          <a:xfrm>
            <a:off x="285750" y="1357313"/>
            <a:ext cx="6429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450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400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350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300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250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200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150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100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50</a:t>
            </a:r>
          </a:p>
          <a:p>
            <a:pPr>
              <a:lnSpc>
                <a:spcPct val="150000"/>
              </a:lnSpc>
            </a:pPr>
            <a:r>
              <a:rPr lang="ru-RU" altLang="ru-RU" sz="1900">
                <a:latin typeface="Calibri" pitchFamily="34" charset="0"/>
              </a:rPr>
              <a:t>0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-1358900" y="3500438"/>
            <a:ext cx="428783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TextBox 10"/>
          <p:cNvSpPr txBox="1">
            <a:spLocks noChangeArrowheads="1"/>
          </p:cNvSpPr>
          <p:nvPr/>
        </p:nvSpPr>
        <p:spPr bwMode="auto">
          <a:xfrm>
            <a:off x="214313" y="1143000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latin typeface="Calibri" pitchFamily="34" charset="0"/>
              </a:rPr>
              <a:t>Количество учащихся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Диаграмма 161"/>
          <p:cNvGraphicFramePr>
            <a:graphicFrameLocks/>
          </p:cNvGraphicFramePr>
          <p:nvPr/>
        </p:nvGraphicFramePr>
        <p:xfrm>
          <a:off x="857250" y="1214438"/>
          <a:ext cx="3357563" cy="2357437"/>
        </p:xfrm>
        <a:graphic>
          <a:graphicData uri="http://schemas.openxmlformats.org/presentationml/2006/ole">
            <p:oleObj spid="_x0000_s5122" r:id="rId3" imgW="3353091" imgH="2359356" progId="Excel.Sheet.8">
              <p:embed/>
            </p:oleObj>
          </a:graphicData>
        </a:graphic>
      </p:graphicFrame>
      <p:graphicFrame>
        <p:nvGraphicFramePr>
          <p:cNvPr id="4099" name="Диаграмма 162"/>
          <p:cNvGraphicFramePr>
            <a:graphicFrameLocks/>
          </p:cNvGraphicFramePr>
          <p:nvPr/>
        </p:nvGraphicFramePr>
        <p:xfrm>
          <a:off x="4786313" y="1857375"/>
          <a:ext cx="4143375" cy="1857375"/>
        </p:xfrm>
        <a:graphic>
          <a:graphicData uri="http://schemas.openxmlformats.org/presentationml/2006/ole">
            <p:oleObj spid="_x0000_s5123" r:id="rId4" imgW="4145639" imgH="1853345" progId="Excel.Sheet.8">
              <p:embed/>
            </p:oleObj>
          </a:graphicData>
        </a:graphic>
      </p:graphicFrame>
      <p:sp>
        <p:nvSpPr>
          <p:cNvPr id="166" name="TextBox 165"/>
          <p:cNvSpPr txBox="1">
            <a:spLocks noChangeArrowheads="1"/>
          </p:cNvSpPr>
          <p:nvPr/>
        </p:nvSpPr>
        <p:spPr bwMode="auto">
          <a:xfrm>
            <a:off x="428625" y="3000375"/>
            <a:ext cx="3214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6000" b="1">
                <a:latin typeface="Calibri" pitchFamily="34" charset="0"/>
              </a:rPr>
              <a:t>круговая</a:t>
            </a:r>
          </a:p>
        </p:txBody>
      </p:sp>
      <p:sp>
        <p:nvSpPr>
          <p:cNvPr id="167" name="TextBox 166"/>
          <p:cNvSpPr txBox="1">
            <a:spLocks noChangeArrowheads="1"/>
          </p:cNvSpPr>
          <p:nvPr/>
        </p:nvSpPr>
        <p:spPr bwMode="auto">
          <a:xfrm>
            <a:off x="5000625" y="3786188"/>
            <a:ext cx="4000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6000" b="1">
                <a:latin typeface="Calibri" pitchFamily="34" charset="0"/>
              </a:rPr>
              <a:t>столбчатая</a:t>
            </a:r>
          </a:p>
        </p:txBody>
      </p:sp>
      <p:sp>
        <p:nvSpPr>
          <p:cNvPr id="168" name="TextBox 167"/>
          <p:cNvSpPr txBox="1">
            <a:spLocks noChangeArrowheads="1"/>
          </p:cNvSpPr>
          <p:nvPr/>
        </p:nvSpPr>
        <p:spPr bwMode="auto">
          <a:xfrm>
            <a:off x="5500694" y="5500688"/>
            <a:ext cx="36433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6000" b="1" dirty="0">
                <a:latin typeface="Calibri" pitchFamily="34" charset="0"/>
              </a:rPr>
              <a:t>линейная</a:t>
            </a:r>
          </a:p>
        </p:txBody>
      </p:sp>
      <p:sp>
        <p:nvSpPr>
          <p:cNvPr id="4103" name="TextBox 168"/>
          <p:cNvSpPr txBox="1">
            <a:spLocks noChangeArrowheads="1"/>
          </p:cNvSpPr>
          <p:nvPr/>
        </p:nvSpPr>
        <p:spPr bwMode="auto">
          <a:xfrm>
            <a:off x="285750" y="0"/>
            <a:ext cx="8643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8000" b="1">
                <a:solidFill>
                  <a:srgbClr val="00B050"/>
                </a:solidFill>
                <a:latin typeface="Calibri" pitchFamily="34" charset="0"/>
              </a:rPr>
              <a:t>Виды диаграмм:</a:t>
            </a:r>
          </a:p>
        </p:txBody>
      </p:sp>
      <p:pic>
        <p:nvPicPr>
          <p:cNvPr id="4104" name="Picture 2" descr="C:\Users\MaZaHacKa_13\Desktop\Безымянный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4643446"/>
            <a:ext cx="3286125" cy="177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/>
      <p:bldP spid="167" grpId="0"/>
      <p:bldP spid="1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214313" y="-214313"/>
            <a:ext cx="8643937" cy="132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8000">
                <a:solidFill>
                  <a:srgbClr val="5AA531"/>
                </a:solidFill>
                <a:latin typeface="Arial Black" pitchFamily="34" charset="0"/>
              </a:rPr>
              <a:t>техника</a:t>
            </a:r>
          </a:p>
        </p:txBody>
      </p:sp>
      <p:pic>
        <p:nvPicPr>
          <p:cNvPr id="15363" name="Picture 2" descr="C:\Users\MaZaHacKa_13\Desktop\anim_histo_rg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14438"/>
            <a:ext cx="3309938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Users\MaZaHacKa_13\Desktop\kip_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928688"/>
            <a:ext cx="4730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C:\Users\MaZaHacKa_13\Desktop\sxe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4575175"/>
            <a:ext cx="32861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C:\Users\MaZaHacKa_13\Desktop\1293515495822medium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86188"/>
            <a:ext cx="4095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C:\Users\MaZaHacKa_13\Desktop\pog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MaZaHacKa_13\Desktop\G26059-W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857625"/>
            <a:ext cx="3857625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MaZaHacKa_13\Desktop\diagramm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750"/>
            <a:ext cx="44005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C:\Users\MaZaHacKa_13\Desktop\pic3634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3357563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J:\Untitled-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285750"/>
            <a:ext cx="207168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MaZaHacKa_13\Desktop\1231605969_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88" y="2000250"/>
            <a:ext cx="2857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MaZaHacKa_13\Desktop\diag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37465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C:\Users\MaZaHacKa_13\Desktop\0006-006-Diagrammy-DOLJA-ERS-I-RS-V-MIROVOJ-EKONOMI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143125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3143240" y="5572141"/>
            <a:ext cx="571504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6600" dirty="0">
                <a:solidFill>
                  <a:srgbClr val="5AA531"/>
                </a:solidFill>
                <a:latin typeface="Arial Black" pitchFamily="34" charset="0"/>
              </a:rPr>
              <a:t>география</a:t>
            </a:r>
          </a:p>
        </p:txBody>
      </p:sp>
      <p:sp>
        <p:nvSpPr>
          <p:cNvPr id="17413" name="TextBox 12"/>
          <p:cNvSpPr txBox="1">
            <a:spLocks noChangeArrowheads="1"/>
          </p:cNvSpPr>
          <p:nvPr/>
        </p:nvSpPr>
        <p:spPr bwMode="auto">
          <a:xfrm>
            <a:off x="214313" y="0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000">
                <a:solidFill>
                  <a:srgbClr val="5AA531"/>
                </a:solidFill>
                <a:latin typeface="Arial Black" pitchFamily="34" charset="0"/>
              </a:rPr>
              <a:t>астрономия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714500"/>
            <a:ext cx="4500562" cy="4071938"/>
          </a:xfrm>
        </p:spPr>
      </p:pic>
      <p:pic>
        <p:nvPicPr>
          <p:cNvPr id="16387" name="Picture 6" descr="C:\Users\MaZaHacKa_13\Desktop\876_439x217_20107121112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214438"/>
            <a:ext cx="3935413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C:\Users\MaZaHacKa_13\Desktop\001124_000005390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4357688"/>
            <a:ext cx="4000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4"/>
          <p:cNvSpPr txBox="1">
            <a:spLocks noChangeArrowheads="1"/>
          </p:cNvSpPr>
          <p:nvPr/>
        </p:nvSpPr>
        <p:spPr bwMode="auto">
          <a:xfrm>
            <a:off x="0" y="-214313"/>
            <a:ext cx="9144000" cy="132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000">
                <a:solidFill>
                  <a:srgbClr val="5AA531"/>
                </a:solidFill>
                <a:latin typeface="Arial Black" pitchFamily="34" charset="0"/>
              </a:rPr>
              <a:t>   медицина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357298"/>
            <a:ext cx="55007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chemeClr val="accent2"/>
                </a:solidFill>
              </a:rPr>
              <a:t>Все расселись по местам, никому не тесно, </a:t>
            </a:r>
          </a:p>
          <a:p>
            <a:pPr algn="ctr"/>
            <a:r>
              <a:rPr lang="ru-RU" altLang="ru-RU" sz="2400" b="1" i="1" dirty="0" smtClean="0">
                <a:solidFill>
                  <a:schemeClr val="accent2"/>
                </a:solidFill>
              </a:rPr>
              <a:t>По секрету скажу вам: “Будет интересно!” </a:t>
            </a:r>
          </a:p>
          <a:p>
            <a:pPr algn="ctr"/>
            <a:r>
              <a:rPr lang="ru-RU" altLang="ru-RU" sz="2400" b="1" i="1" dirty="0" smtClean="0">
                <a:solidFill>
                  <a:schemeClr val="accent2"/>
                </a:solidFill>
              </a:rPr>
              <a:t>Будем мы считать, писать, и решать задачи, </a:t>
            </a:r>
          </a:p>
          <a:p>
            <a:pPr algn="ctr"/>
            <a:r>
              <a:rPr lang="ru-RU" altLang="ru-RU" sz="2400" b="1" i="1" dirty="0" smtClean="0">
                <a:solidFill>
                  <a:schemeClr val="accent2"/>
                </a:solidFill>
              </a:rPr>
              <a:t>Чтоб сегодня, как всегда, в руки шла удача. </a:t>
            </a:r>
          </a:p>
          <a:p>
            <a:pPr algn="ctr"/>
            <a:r>
              <a:rPr lang="ru-RU" altLang="ru-RU" sz="2400" b="1" i="1" dirty="0" smtClean="0">
                <a:solidFill>
                  <a:schemeClr val="accent2"/>
                </a:solidFill>
              </a:rPr>
              <a:t>Повторим материал, закрепим умения, </a:t>
            </a:r>
          </a:p>
          <a:p>
            <a:pPr algn="ctr"/>
            <a:r>
              <a:rPr lang="ru-RU" altLang="ru-RU" sz="2400" b="1" i="1" dirty="0" smtClean="0">
                <a:solidFill>
                  <a:schemeClr val="accent2"/>
                </a:solidFill>
              </a:rPr>
              <a:t>Чтобы каждый мог сказать: “Это всё умею я”.</a:t>
            </a:r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i="1" dirty="0" smtClean="0"/>
              <a:t>Работа в парах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811713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altLang="ru-RU" i="1" dirty="0" smtClean="0"/>
              <a:t>Изобразите следующие данные с помощью диаграммы.</a:t>
            </a:r>
          </a:p>
          <a:p>
            <a:pPr eaLnBrk="1" hangingPunct="1">
              <a:buFont typeface="Arial" charset="0"/>
              <a:buNone/>
            </a:pPr>
            <a:endParaRPr lang="ru-RU" altLang="ru-RU" sz="1100" dirty="0" smtClean="0"/>
          </a:p>
          <a:p>
            <a:pPr eaLnBrk="1" hangingPunct="1">
              <a:buFont typeface="Arial" charset="0"/>
              <a:buNone/>
            </a:pPr>
            <a:endParaRPr lang="ru-RU" altLang="ru-RU" dirty="0" smtClean="0"/>
          </a:p>
          <a:p>
            <a:pPr>
              <a:buNone/>
            </a:pPr>
            <a:r>
              <a:rPr lang="ru-RU" altLang="ru-RU" dirty="0" smtClean="0"/>
              <a:t>             </a:t>
            </a:r>
            <a:r>
              <a:rPr lang="ru-RU" sz="2000" dirty="0" smtClean="0"/>
              <a:t>0  10   20  30 40 50 60 70 80 90 100</a:t>
            </a:r>
          </a:p>
          <a:p>
            <a:pPr eaLnBrk="1" hangingPunct="1">
              <a:buFont typeface="Arial" charset="0"/>
              <a:buNone/>
            </a:pPr>
            <a:endParaRPr lang="ru-RU" altLang="ru-RU" dirty="0" smtClean="0"/>
          </a:p>
          <a:p>
            <a:pPr eaLnBrk="1" hangingPunct="1"/>
            <a:r>
              <a:rPr lang="ru-RU" altLang="ru-RU" sz="2800" dirty="0" smtClean="0"/>
              <a:t>– Сколько прочитал слов я?</a:t>
            </a:r>
          </a:p>
          <a:p>
            <a:pPr eaLnBrk="1" hangingPunct="1"/>
            <a:r>
              <a:rPr lang="ru-RU" altLang="ru-RU" sz="2800" dirty="0" smtClean="0"/>
              <a:t>– сколько слов прочитал сосед по парте? </a:t>
            </a:r>
          </a:p>
          <a:p>
            <a:pPr eaLnBrk="1" hangingPunct="1">
              <a:buNone/>
            </a:pPr>
            <a:r>
              <a:rPr lang="ru-RU" altLang="ru-RU" sz="2800" dirty="0" smtClean="0"/>
              <a:t>                                Сравните ,сделайте вывод.</a:t>
            </a:r>
          </a:p>
          <a:p>
            <a:pPr eaLnBrk="1" hangingPunct="1"/>
            <a:endParaRPr lang="ru-RU" altLang="ru-RU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643042" y="3857628"/>
            <a:ext cx="53578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857224" y="3071810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928794" y="385762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322497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679687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036877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322629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608381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894133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251323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608513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894265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322893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537207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822959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6108711" y="389255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394463" y="3963991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1714480" y="2928934"/>
            <a:ext cx="2357454" cy="4286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32" name="Прямоугольник 31"/>
          <p:cNvSpPr/>
          <p:nvPr/>
        </p:nvSpPr>
        <p:spPr>
          <a:xfrm>
            <a:off x="1714480" y="2428868"/>
            <a:ext cx="32861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chemeClr val="bg1"/>
                </a:solidFill>
              </a:rPr>
              <a:t>Модель урока</a:t>
            </a:r>
            <a:endParaRPr lang="ru-RU" sz="5000" b="1" i="1" dirty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Определяем данные.</a:t>
            </a:r>
          </a:p>
          <a:p>
            <a:r>
              <a:rPr lang="ru-RU" dirty="0" smtClean="0"/>
              <a:t>Определяем длину единичного отрезка.</a:t>
            </a:r>
          </a:p>
          <a:p>
            <a:r>
              <a:rPr lang="ru-RU" dirty="0" smtClean="0"/>
              <a:t>Строим числовой луч.</a:t>
            </a:r>
          </a:p>
          <a:p>
            <a:r>
              <a:rPr lang="ru-RU" dirty="0" smtClean="0"/>
              <a:t>Проводим вертикальную черту симметричную  числовому лучу.</a:t>
            </a:r>
          </a:p>
          <a:p>
            <a:r>
              <a:rPr lang="ru-RU" dirty="0" smtClean="0"/>
              <a:t>Строим диаграмму.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1643063" y="571500"/>
            <a:ext cx="6357937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40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Закончите предложения</a:t>
            </a:r>
            <a:endParaRPr lang="ru-RU" sz="40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теперь я могу…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сегодня я узнал…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было </a:t>
            </a: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интересно…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было трудно…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я </a:t>
            </a: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научился…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я смог…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я </a:t>
            </a: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попробую…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3600" b="1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меня </a:t>
            </a: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удивило…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мне </a:t>
            </a:r>
            <a:r>
              <a:rPr lang="ru-RU" sz="3600" b="1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захотелось…</a:t>
            </a:r>
            <a:endParaRPr lang="ru-RU" sz="3600" i="1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b="1" i="1" dirty="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учебник стр. 113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№ 390</a:t>
            </a:r>
          </a:p>
          <a:p>
            <a:pPr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2000250"/>
            <a:ext cx="33067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2286000" y="1143000"/>
            <a:ext cx="4572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dirty="0">
                <a:solidFill>
                  <a:srgbClr val="CC3399"/>
                </a:solidFill>
              </a:rPr>
              <a:t>Молодцы!</a:t>
            </a:r>
            <a:br>
              <a:rPr lang="ru-RU" sz="6600" dirty="0">
                <a:solidFill>
                  <a:srgbClr val="CC3399"/>
                </a:solidFill>
              </a:rPr>
            </a:br>
            <a:r>
              <a:rPr lang="ru-RU" sz="6600" dirty="0">
                <a:solidFill>
                  <a:srgbClr val="CC3399"/>
                </a:solidFill>
              </a:rPr>
              <a:t>Спасибо за работу на уроке.</a:t>
            </a:r>
            <a:endParaRPr lang="ru-RU" sz="6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9672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Лист самооценки</a:t>
            </a:r>
            <a:endParaRPr lang="ru-RU" sz="4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71735" y="2285992"/>
          <a:ext cx="6143669" cy="3643338"/>
        </p:xfrm>
        <a:graphic>
          <a:graphicData uri="http://schemas.openxmlformats.org/drawingml/2006/table">
            <a:tbl>
              <a:tblPr/>
              <a:tblGrid>
                <a:gridCol w="1857157"/>
                <a:gridCol w="2470109"/>
                <a:gridCol w="1816403"/>
              </a:tblGrid>
              <a:tr h="555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Критерии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Мои комментарии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Оценка  (1-5 баллов)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9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Готовность к уроку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Активность на уроке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Умение ставить цель урока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Понимание темы урока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Личный вклад в работу группы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43200" algn="l"/>
                        </a:tabLs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Исследовательская лаборатория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МБОУ </a:t>
            </a:r>
            <a:r>
              <a:rPr lang="ru-RU" dirty="0" err="1" smtClean="0">
                <a:solidFill>
                  <a:schemeClr val="bg1"/>
                </a:solidFill>
              </a:rPr>
              <a:t>Кутуликской</a:t>
            </a:r>
            <a:r>
              <a:rPr lang="ru-RU" dirty="0" smtClean="0">
                <a:solidFill>
                  <a:schemeClr val="bg1"/>
                </a:solidFill>
              </a:rPr>
              <a:t> СОШ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C:\Documents and Settings\Admin\Рабочий стол\Новая папка\IMG_20161031_095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00240"/>
            <a:ext cx="5715040" cy="43402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9672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Числовой луч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000100" y="2500306"/>
            <a:ext cx="678661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8596" y="2285992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 rot="5400000">
            <a:off x="1571604" y="2285992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 rot="5400000">
            <a:off x="2500298" y="2285992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 rot="5400000">
            <a:off x="3286116" y="2285992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 rot="5400000">
            <a:off x="4000496" y="2285992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9672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Сравни рост учеников</a:t>
            </a:r>
            <a:endParaRPr lang="ru-RU" sz="4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4098" name="Picture 2" descr="Картинки по запросу картинки девочка и мальч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785926"/>
            <a:ext cx="2571768" cy="457203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428728" y="2571744"/>
            <a:ext cx="428628" cy="23431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285992"/>
            <a:ext cx="428628" cy="26289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-964445" y="3036091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28662" y="4929198"/>
            <a:ext cx="36433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14348" y="450057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14348" y="40719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14348" y="364331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14348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14348" y="285749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14348" y="250030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714348" y="214311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14348" y="178592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 rot="10800000" flipV="1">
            <a:off x="357158" y="2389338"/>
            <a:ext cx="4286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110</a:t>
            </a:r>
            <a:endParaRPr lang="ru-RU" sz="10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57158" y="1928802"/>
            <a:ext cx="5000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120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«УГАДАЙКА»</a:t>
            </a:r>
            <a:endParaRPr lang="ru-RU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357554" y="2214554"/>
            <a:ext cx="328614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25:5=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25*5=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1000+10=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285-85=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45:5=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8*9=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555-111=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46-13=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64-34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96729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Сравни рост учеников</a:t>
            </a:r>
          </a:p>
          <a:p>
            <a:pPr algn="ctr"/>
            <a:endParaRPr lang="ru-RU" sz="4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Диаграмма</a:t>
            </a:r>
            <a:endParaRPr lang="ru-RU" sz="4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9586" y="2547720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            </a:t>
            </a:r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                     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4098" name="Picture 2" descr="Картинки по запросу картинки девочка и мальч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785926"/>
            <a:ext cx="2571768" cy="457203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428728" y="2571744"/>
            <a:ext cx="428628" cy="23431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285992"/>
            <a:ext cx="428628" cy="26289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-964445" y="3036091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28662" y="4929198"/>
            <a:ext cx="36433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14348" y="450057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14348" y="40719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14348" y="364331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14348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14348" y="285749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14348" y="250030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714348" y="214311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14348" y="178592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 rot="10800000" flipV="1">
            <a:off x="357158" y="2389338"/>
            <a:ext cx="4286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110</a:t>
            </a:r>
            <a:endParaRPr lang="ru-RU" sz="10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57158" y="1928802"/>
            <a:ext cx="5000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120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41928711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b="1" dirty="0" err="1" smtClean="0"/>
              <a:t>Диагра́мма</a:t>
            </a:r>
            <a:r>
              <a:rPr lang="ru-RU" dirty="0" smtClean="0"/>
              <a:t> —</a:t>
            </a:r>
            <a:r>
              <a:rPr lang="ru-RU" sz="2800" dirty="0" smtClean="0"/>
              <a:t> </a:t>
            </a:r>
            <a:r>
              <a:rPr lang="ru-RU" sz="2800" u="sng" dirty="0" smtClean="0">
                <a:hlinkClick r:id="rId2"/>
              </a:rPr>
              <a:t>изображение</a:t>
            </a:r>
            <a:r>
              <a:rPr lang="ru-RU" sz="2800" dirty="0" smtClean="0"/>
              <a:t>, </a:t>
            </a:r>
            <a:r>
              <a:rPr lang="ru-RU" sz="2800" u="sng" dirty="0" smtClean="0">
                <a:hlinkClick r:id="rId3"/>
              </a:rPr>
              <a:t>рисунок</a:t>
            </a:r>
            <a:r>
              <a:rPr lang="ru-RU" sz="2800" dirty="0" smtClean="0"/>
              <a:t>, </a:t>
            </a:r>
            <a:r>
              <a:rPr lang="ru-RU" sz="2800" u="sng" dirty="0" smtClean="0">
                <a:hlinkClick r:id="rId4"/>
              </a:rPr>
              <a:t>чертёж</a:t>
            </a:r>
            <a:r>
              <a:rPr lang="ru-RU" sz="2800" dirty="0" smtClean="0"/>
              <a:t>) —</a:t>
            </a:r>
            <a:r>
              <a:rPr lang="ru-RU" sz="2400" dirty="0" smtClean="0"/>
              <a:t> графическое представление данных, позволяющее быстро оценить соотношение нескольких величин. Представляет собой геометрическое </a:t>
            </a:r>
            <a:r>
              <a:rPr lang="ru-RU" sz="2400" u="sng" dirty="0" smtClean="0">
                <a:hlinkClick r:id="rId5"/>
              </a:rPr>
              <a:t>символьное</a:t>
            </a:r>
            <a:r>
              <a:rPr lang="ru-RU" sz="2400" dirty="0" smtClean="0"/>
              <a:t> изображение </a:t>
            </a:r>
            <a:r>
              <a:rPr lang="ru-RU" sz="2400" u="sng" dirty="0" smtClean="0">
                <a:hlinkClick r:id="rId6"/>
              </a:rPr>
              <a:t>информации</a:t>
            </a:r>
            <a:r>
              <a:rPr lang="ru-RU" sz="2400" dirty="0" smtClean="0"/>
              <a:t> с применением различных приёмов техники 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286</Words>
  <Application>Microsoft Office PowerPoint</Application>
  <PresentationFormat>Экран (4:3)</PresentationFormat>
  <Paragraphs>127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Лист Microsoft Office Excel 97-2003</vt:lpstr>
      <vt:lpstr>Слайд 1</vt:lpstr>
      <vt:lpstr>Слайд 2</vt:lpstr>
      <vt:lpstr>Слайд 3</vt:lpstr>
      <vt:lpstr>Исследовательская лаборатория МБОУ Кутуликской СОШ</vt:lpstr>
      <vt:lpstr>Слайд 5</vt:lpstr>
      <vt:lpstr>Слайд 6</vt:lpstr>
      <vt:lpstr>«УГАДАЙКА»</vt:lpstr>
      <vt:lpstr>Слайд 8</vt:lpstr>
      <vt:lpstr>Слайд 9</vt:lpstr>
      <vt:lpstr> изображение данных с помощью</vt:lpstr>
      <vt:lpstr>Слайд 11</vt:lpstr>
      <vt:lpstr>Количественный состав учащихся </vt:lpstr>
      <vt:lpstr>Количественный состав учащихся </vt:lpstr>
      <vt:lpstr>Количественный состав учащихся </vt:lpstr>
      <vt:lpstr>Слайд 15</vt:lpstr>
      <vt:lpstr>Слайд 16</vt:lpstr>
      <vt:lpstr>Слайд 17</vt:lpstr>
      <vt:lpstr>Слайд 18</vt:lpstr>
      <vt:lpstr>Слайд 19</vt:lpstr>
      <vt:lpstr>Работа в парах</vt:lpstr>
      <vt:lpstr>Модель урока</vt:lpstr>
      <vt:lpstr>Слайд 22</vt:lpstr>
      <vt:lpstr>Домашнее задание 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22</cp:revision>
  <dcterms:created xsi:type="dcterms:W3CDTF">2012-08-04T09:14:40Z</dcterms:created>
  <dcterms:modified xsi:type="dcterms:W3CDTF">2016-12-07T15:41:13Z</dcterms:modified>
</cp:coreProperties>
</file>