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8" r:id="rId1"/>
  </p:sldMasterIdLst>
  <p:sldIdLst>
    <p:sldId id="256" r:id="rId2"/>
    <p:sldId id="264" r:id="rId3"/>
    <p:sldId id="286" r:id="rId4"/>
    <p:sldId id="287" r:id="rId5"/>
    <p:sldId id="288" r:id="rId6"/>
    <p:sldId id="289" r:id="rId7"/>
    <p:sldId id="290" r:id="rId8"/>
    <p:sldId id="291" r:id="rId9"/>
    <p:sldId id="295" r:id="rId10"/>
    <p:sldId id="292" r:id="rId11"/>
    <p:sldId id="293" r:id="rId12"/>
    <p:sldId id="294" r:id="rId13"/>
    <p:sldId id="285" r:id="rId14"/>
  </p:sldIdLst>
  <p:sldSz cx="10287000" cy="6858000" type="35mm"/>
  <p:notesSz cx="6858000" cy="9144000"/>
  <p:defaultTextStyle>
    <a:defPPr>
      <a:defRPr lang="en-US"/>
    </a:defPPr>
    <a:lvl1pPr marL="0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43045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86091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329136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772181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15226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658272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3101317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544361" algn="l" defTabSz="44304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FFFF"/>
    </p:penClr>
  </p:showPr>
  <p:clrMru>
    <a:srgbClr val="FF99FF"/>
    <a:srgbClr val="9933FF"/>
    <a:srgbClr val="FF3300"/>
    <a:srgbClr val="3333CC"/>
    <a:srgbClr val="0066FF"/>
    <a:srgbClr val="FF00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96" d="100"/>
          <a:sy n="96" d="100"/>
        </p:scale>
        <p:origin x="-96" y="-372"/>
      </p:cViewPr>
      <p:guideLst>
        <p:guide orient="horz" pos="2161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95028" y="243840"/>
            <a:ext cx="9892666" cy="6377941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6548" y="882375"/>
            <a:ext cx="8409622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1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2419" y="3869644"/>
            <a:ext cx="7397880" cy="138816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43045" indent="0" algn="ctr">
              <a:buNone/>
              <a:defRPr sz="2000"/>
            </a:lvl2pPr>
            <a:lvl3pPr marL="886091" indent="0" algn="ctr">
              <a:buNone/>
              <a:defRPr sz="2000"/>
            </a:lvl3pPr>
            <a:lvl4pPr marL="1329136" indent="0" algn="ctr">
              <a:buNone/>
              <a:defRPr sz="1800"/>
            </a:lvl4pPr>
            <a:lvl5pPr marL="1772181" indent="0" algn="ctr">
              <a:buNone/>
              <a:defRPr sz="1800"/>
            </a:lvl5pPr>
            <a:lvl6pPr marL="2215226" indent="0" algn="ctr">
              <a:buNone/>
              <a:defRPr sz="1800"/>
            </a:lvl6pPr>
            <a:lvl7pPr marL="2658272" indent="0" algn="ctr">
              <a:buNone/>
              <a:defRPr sz="1800"/>
            </a:lvl7pPr>
            <a:lvl8pPr marL="3101317" indent="0" algn="ctr">
              <a:buNone/>
              <a:defRPr sz="1800"/>
            </a:lvl8pPr>
            <a:lvl9pPr marL="3544361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669500" y="3733800"/>
            <a:ext cx="6943726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1170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351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8" y="762001"/>
            <a:ext cx="1960959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4409" y="762001"/>
            <a:ext cx="6268641" cy="54101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869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13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545" y="1173578"/>
            <a:ext cx="8409622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1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2755" y="4154525"/>
            <a:ext cx="7398925" cy="1363807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430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860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291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7721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2152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65827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31013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54436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71643" y="4020404"/>
            <a:ext cx="694372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4128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4410" y="2057400"/>
            <a:ext cx="4011931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302" y="2057400"/>
            <a:ext cx="4011931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89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410" y="2001509"/>
            <a:ext cx="4011931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200" b="1"/>
            </a:lvl1pPr>
            <a:lvl2pPr marL="443045" indent="0">
              <a:buNone/>
              <a:defRPr sz="1800" b="1"/>
            </a:lvl2pPr>
            <a:lvl3pPr marL="886091" indent="0">
              <a:buNone/>
              <a:defRPr sz="1600" b="1"/>
            </a:lvl3pPr>
            <a:lvl4pPr marL="1329136" indent="0">
              <a:buNone/>
              <a:defRPr sz="1600" b="1"/>
            </a:lvl4pPr>
            <a:lvl5pPr marL="1772181" indent="0">
              <a:buNone/>
              <a:defRPr sz="1600" b="1"/>
            </a:lvl5pPr>
            <a:lvl6pPr marL="2215226" indent="0">
              <a:buNone/>
              <a:defRPr sz="1600" b="1"/>
            </a:lvl6pPr>
            <a:lvl7pPr marL="2658272" indent="0">
              <a:buNone/>
              <a:defRPr sz="1600" b="1"/>
            </a:lvl7pPr>
            <a:lvl8pPr marL="3101317" indent="0">
              <a:buNone/>
              <a:defRPr sz="1600" b="1"/>
            </a:lvl8pPr>
            <a:lvl9pPr marL="35443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10" y="2721488"/>
            <a:ext cx="4011931" cy="338328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9616" y="1999029"/>
            <a:ext cx="4011931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200" b="1"/>
            </a:lvl1pPr>
            <a:lvl2pPr marL="443045" indent="0">
              <a:buNone/>
              <a:defRPr sz="1800" b="1"/>
            </a:lvl2pPr>
            <a:lvl3pPr marL="886091" indent="0">
              <a:buNone/>
              <a:defRPr sz="1600" b="1"/>
            </a:lvl3pPr>
            <a:lvl4pPr marL="1329136" indent="0">
              <a:buNone/>
              <a:defRPr sz="1600" b="1"/>
            </a:lvl4pPr>
            <a:lvl5pPr marL="1772181" indent="0">
              <a:buNone/>
              <a:defRPr sz="1600" b="1"/>
            </a:lvl5pPr>
            <a:lvl6pPr marL="2215226" indent="0">
              <a:buNone/>
              <a:defRPr sz="1600" b="1"/>
            </a:lvl6pPr>
            <a:lvl7pPr marL="2658272" indent="0">
              <a:buNone/>
              <a:defRPr sz="1600" b="1"/>
            </a:lvl7pPr>
            <a:lvl8pPr marL="3101317" indent="0">
              <a:buNone/>
              <a:defRPr sz="1600" b="1"/>
            </a:lvl8pPr>
            <a:lvl9pPr marL="35443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9616" y="2719319"/>
            <a:ext cx="4011931" cy="338328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4921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971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6926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410" y="1097281"/>
            <a:ext cx="3317558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7760" y="1097281"/>
            <a:ext cx="4397693" cy="4663440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4410" y="2834641"/>
            <a:ext cx="3317558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969"/>
              </a:spcBef>
              <a:buNone/>
              <a:defRPr sz="1600"/>
            </a:lvl1pPr>
            <a:lvl2pPr marL="443045" indent="0">
              <a:buNone/>
              <a:defRPr sz="1200"/>
            </a:lvl2pPr>
            <a:lvl3pPr marL="886091" indent="0">
              <a:buNone/>
              <a:defRPr sz="1000"/>
            </a:lvl3pPr>
            <a:lvl4pPr marL="1329136" indent="0">
              <a:buNone/>
              <a:defRPr sz="800"/>
            </a:lvl4pPr>
            <a:lvl5pPr marL="1772181" indent="0">
              <a:buNone/>
              <a:defRPr sz="800"/>
            </a:lvl5pPr>
            <a:lvl6pPr marL="2215226" indent="0">
              <a:buNone/>
              <a:defRPr sz="800"/>
            </a:lvl6pPr>
            <a:lvl7pPr marL="2658272" indent="0">
              <a:buNone/>
              <a:defRPr sz="800"/>
            </a:lvl7pPr>
            <a:lvl8pPr marL="3101317" indent="0">
              <a:buNone/>
              <a:defRPr sz="800"/>
            </a:lvl8pPr>
            <a:lvl9pPr marL="354436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908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410" y="1097281"/>
            <a:ext cx="3317558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67430" y="1069845"/>
            <a:ext cx="5146073" cy="4800600"/>
          </a:xfrm>
        </p:spPr>
        <p:txBody>
          <a:bodyPr lIns="265827" tIns="177219" anchor="t">
            <a:normAutofit/>
          </a:bodyPr>
          <a:lstStyle>
            <a:lvl1pPr marL="0" indent="0">
              <a:buNone/>
              <a:defRPr sz="2600"/>
            </a:lvl1pPr>
            <a:lvl2pPr marL="443045" indent="0">
              <a:buNone/>
              <a:defRPr sz="2600"/>
            </a:lvl2pPr>
            <a:lvl3pPr marL="886091" indent="0">
              <a:buNone/>
              <a:defRPr sz="2200"/>
            </a:lvl3pPr>
            <a:lvl4pPr marL="1329136" indent="0">
              <a:buNone/>
              <a:defRPr sz="1800"/>
            </a:lvl4pPr>
            <a:lvl5pPr marL="1772181" indent="0">
              <a:buNone/>
              <a:defRPr sz="1800"/>
            </a:lvl5pPr>
            <a:lvl6pPr marL="2215226" indent="0">
              <a:buNone/>
              <a:defRPr sz="1800"/>
            </a:lvl6pPr>
            <a:lvl7pPr marL="2658272" indent="0">
              <a:buNone/>
              <a:defRPr sz="1800"/>
            </a:lvl7pPr>
            <a:lvl8pPr marL="3101317" indent="0">
              <a:buNone/>
              <a:defRPr sz="1800"/>
            </a:lvl8pPr>
            <a:lvl9pPr marL="3544361" indent="0">
              <a:buNone/>
              <a:defRPr sz="18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4410" y="2834641"/>
            <a:ext cx="3317558" cy="288035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969"/>
              </a:spcBef>
              <a:buNone/>
              <a:defRPr sz="1600"/>
            </a:lvl1pPr>
            <a:lvl2pPr marL="443045" indent="0">
              <a:buNone/>
              <a:defRPr sz="1200"/>
            </a:lvl2pPr>
            <a:lvl3pPr marL="886091" indent="0">
              <a:buNone/>
              <a:defRPr sz="1000"/>
            </a:lvl3pPr>
            <a:lvl4pPr marL="1329136" indent="0">
              <a:buNone/>
              <a:defRPr sz="800"/>
            </a:lvl4pPr>
            <a:lvl5pPr marL="1772181" indent="0">
              <a:buNone/>
              <a:defRPr sz="800"/>
            </a:lvl5pPr>
            <a:lvl6pPr marL="2215226" indent="0">
              <a:buNone/>
              <a:defRPr sz="800"/>
            </a:lvl6pPr>
            <a:lvl7pPr marL="2658272" indent="0">
              <a:buNone/>
              <a:defRPr sz="800"/>
            </a:lvl7pPr>
            <a:lvl8pPr marL="3101317" indent="0">
              <a:buNone/>
              <a:defRPr sz="800"/>
            </a:lvl8pPr>
            <a:lvl9pPr marL="354436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062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95028" y="243840"/>
            <a:ext cx="9892666" cy="6377941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408" y="609600"/>
            <a:ext cx="8332471" cy="1356360"/>
          </a:xfrm>
          <a:prstGeom prst="rect">
            <a:avLst/>
          </a:prstGeom>
        </p:spPr>
        <p:txBody>
          <a:bodyPr vert="horz" lIns="88608" tIns="44305" rIns="88608" bIns="4430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410" y="2057401"/>
            <a:ext cx="8330234" cy="4038600"/>
          </a:xfrm>
          <a:prstGeom prst="rect">
            <a:avLst/>
          </a:prstGeom>
        </p:spPr>
        <p:txBody>
          <a:bodyPr vert="horz" lIns="88608" tIns="44305" rIns="88608" bIns="4430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4405" y="6223842"/>
            <a:ext cx="1965156" cy="365124"/>
          </a:xfrm>
          <a:prstGeom prst="rect">
            <a:avLst/>
          </a:prstGeom>
        </p:spPr>
        <p:txBody>
          <a:bodyPr vert="horz" lIns="88608" tIns="44305" rIns="88608" bIns="44305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2095" y="6223842"/>
            <a:ext cx="3980624" cy="365124"/>
          </a:xfrm>
          <a:prstGeom prst="rect">
            <a:avLst/>
          </a:prstGeom>
        </p:spPr>
        <p:txBody>
          <a:bodyPr vert="horz" lIns="88608" tIns="44305" rIns="88608" bIns="44305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1795" y="6223842"/>
            <a:ext cx="1439620" cy="365124"/>
          </a:xfrm>
          <a:prstGeom prst="rect">
            <a:avLst/>
          </a:prstGeom>
        </p:spPr>
        <p:txBody>
          <a:bodyPr vert="horz" lIns="88608" tIns="44305" rIns="88608" bIns="44305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269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8860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1522" indent="-177219" algn="l" defTabSz="886091" rtl="0" eaLnBrk="1" latinLnBrk="0" hangingPunct="1">
        <a:lnSpc>
          <a:spcPct val="90000"/>
        </a:lnSpc>
        <a:spcBef>
          <a:spcPts val="1356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43045" indent="-177219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08872" indent="-177219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974701" indent="-177219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40525" indent="-177219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550464" indent="-221522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841176" indent="-221522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131888" indent="-221522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422600" indent="-221522" algn="l" defTabSz="886091" rtl="0" eaLnBrk="1" latinLnBrk="0" hangingPunct="1">
        <a:lnSpc>
          <a:spcPct val="90000"/>
        </a:lnSpc>
        <a:spcBef>
          <a:spcPts val="193"/>
        </a:spcBef>
        <a:spcAft>
          <a:spcPts val="388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43045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86091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29136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72181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15226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58272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101317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544361" algn="l" defTabSz="8860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36362" y="-1516325"/>
            <a:ext cx="6414279" cy="98807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2090" y="914400"/>
            <a:ext cx="8530610" cy="5013900"/>
          </a:xfrm>
          <a:prstGeom prst="rect">
            <a:avLst/>
          </a:prstGeom>
          <a:noFill/>
        </p:spPr>
        <p:txBody>
          <a:bodyPr wrap="square" lIns="88608" tIns="44305" rIns="88608" bIns="44305" rtlCol="0">
            <a:spAutoFit/>
          </a:bodyPr>
          <a:lstStyle/>
          <a:p>
            <a:pPr algn="ctr"/>
            <a:r>
              <a:rPr lang="ru-RU" sz="6400" b="1" dirty="0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0066FF"/>
                </a:solidFill>
                <a:effectLst>
                  <a:outerShdw dist="38100" dir="2700000" algn="tl" rotWithShape="0">
                    <a:srgbClr val="FF0000"/>
                  </a:outerShdw>
                </a:effectLst>
                <a:latin typeface="Cambria" panose="02040503050406030204" pitchFamily="18" charset="0"/>
              </a:rPr>
              <a:t>Использование нестандартного физкультурного</a:t>
            </a:r>
          </a:p>
          <a:p>
            <a:pPr algn="ctr"/>
            <a:r>
              <a:rPr lang="ru-RU" sz="6400" b="1" dirty="0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0066FF"/>
                </a:solidFill>
                <a:effectLst>
                  <a:outerShdw dist="38100" dir="2700000" algn="tl" rotWithShape="0">
                    <a:srgbClr val="FF0000"/>
                  </a:outerShdw>
                </a:effectLst>
                <a:latin typeface="Cambria" panose="02040503050406030204" pitchFamily="18" charset="0"/>
              </a:rPr>
              <a:t>оборудования</a:t>
            </a:r>
          </a:p>
          <a:p>
            <a:pPr algn="ctr"/>
            <a:r>
              <a:rPr lang="ru-RU" sz="6400" b="1" dirty="0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0066FF"/>
                </a:solidFill>
                <a:effectLst>
                  <a:outerShdw dist="38100" dir="2700000" algn="tl" rotWithShape="0">
                    <a:srgbClr val="FF0000"/>
                  </a:outerShdw>
                </a:effectLst>
                <a:latin typeface="Cambria" panose="02040503050406030204" pitchFamily="18" charset="0"/>
              </a:rPr>
              <a:t>в </a:t>
            </a:r>
            <a:r>
              <a:rPr lang="ru-RU" sz="6400" b="1" dirty="0" err="1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0066FF"/>
                </a:solidFill>
                <a:effectLst>
                  <a:outerShdw dist="38100" dir="2700000" algn="tl" rotWithShape="0">
                    <a:srgbClr val="FF0000"/>
                  </a:outerShdw>
                </a:effectLst>
                <a:latin typeface="Cambria" panose="02040503050406030204" pitchFamily="18" charset="0"/>
              </a:rPr>
              <a:t>доу</a:t>
            </a:r>
            <a:endParaRPr lang="ru-RU" sz="6400" b="1" dirty="0">
              <a:ln w="6600">
                <a:solidFill>
                  <a:srgbClr val="002060"/>
                </a:solidFill>
                <a:prstDash val="solid"/>
              </a:ln>
              <a:solidFill>
                <a:srgbClr val="0066FF"/>
              </a:solidFill>
              <a:effectLst>
                <a:outerShdw dist="38100" dir="2700000" algn="tl" rotWithShape="0">
                  <a:srgbClr val="FF0000"/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67017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408" y="422036"/>
            <a:ext cx="8332471" cy="1383323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Ленточки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учить выполнять ОРУ с предметами, развивать внимание, ловкость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Варианты использования: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праздники, танцы, подвижные игры или просто для хорошего настроения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1853" y="2031710"/>
            <a:ext cx="4184041" cy="424746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1222" y="2011523"/>
            <a:ext cx="4540125" cy="430660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78" y="4"/>
            <a:ext cx="9551505" cy="16646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Лыжи из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пластмасовых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бутылок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использования: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развивает координацию движений, физические качества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играх-эстафетах, например «По горной лыжной тропе»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217801" y="2304368"/>
            <a:ext cx="5209298" cy="3296882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4781045" y="2032346"/>
            <a:ext cx="5162843" cy="357406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408" y="199298"/>
            <a:ext cx="8332471" cy="13716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Дыхательный тренажер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учить детей правильному дыханию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5112" y="1524002"/>
            <a:ext cx="4619259" cy="441959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1871" y="1463836"/>
            <a:ext cx="4451106" cy="454570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68" y="1"/>
            <a:ext cx="988580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37830" y="339492"/>
            <a:ext cx="8530610" cy="1412915"/>
          </a:xfrm>
          <a:prstGeom prst="rect">
            <a:avLst/>
          </a:prstGeom>
          <a:noFill/>
        </p:spPr>
        <p:txBody>
          <a:bodyPr wrap="square" lIns="88608" tIns="44305" rIns="88608" bIns="44305" rtlCol="0">
            <a:spAutoFit/>
          </a:bodyPr>
          <a:lstStyle/>
          <a:p>
            <a:pPr algn="ctr"/>
            <a:r>
              <a:rPr lang="ru-RU" sz="8600" b="1" dirty="0" smtClean="0">
                <a:ln w="6600">
                  <a:solidFill>
                    <a:srgbClr val="9933FF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1">
                      <a:lumMod val="40000"/>
                      <a:lumOff val="60000"/>
                    </a:schemeClr>
                  </a:outerShdw>
                </a:effectLst>
                <a:latin typeface="Cambria" panose="02040503050406030204" pitchFamily="18" charset="0"/>
              </a:rPr>
              <a:t>МОЛОДЦЫ!</a:t>
            </a:r>
          </a:p>
        </p:txBody>
      </p:sp>
    </p:spTree>
    <p:extLst>
      <p:ext uri="{BB962C8B-B14F-4D97-AF65-F5344CB8AC3E}">
        <p14:creationId xmlns="" xmlns:p14="http://schemas.microsoft.com/office/powerpoint/2010/main" val="357562365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889666" y="5510154"/>
            <a:ext cx="6647262" cy="1492770"/>
          </a:xfrm>
          <a:prstGeom prst="rect">
            <a:avLst/>
          </a:prstGeom>
        </p:spPr>
        <p:txBody>
          <a:bodyPr vert="horz" lIns="88608" tIns="44305" rIns="88608" bIns="44305" rtlCol="0" anchor="ctr">
            <a:noAutofit/>
          </a:bodyPr>
          <a:lstStyle>
            <a:lvl1pPr algn="ctr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lnSpc>
                <a:spcPct val="100000"/>
              </a:lnSpc>
            </a:pPr>
            <a:endParaRPr lang="ru-RU" sz="6400" b="1" cap="none" spc="0" dirty="0">
              <a:ln w="6600">
                <a:solidFill>
                  <a:srgbClr val="00206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700000" algn="tl" rotWithShape="0">
                  <a:srgbClr val="C00000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11015" y="149087"/>
            <a:ext cx="9168121" cy="193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608" tIns="44305" rIns="88608" bIns="44305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886091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Дорожки здоровья и массажные коврики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defTabSz="88609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мышц нижних конечностей, координации, ловкости, внимания, массаж рефлекторных зон стопы; формирование навыков различных видов ходьбы, прыжков.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defTabSz="88609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с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коврика со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следочками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способствуют формированию фундаментальных координационных способностей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пространственной ориентации, равновесия, ритма, различных реакций.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17763" y="2409751"/>
            <a:ext cx="5226969" cy="3656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609398" y="1791139"/>
            <a:ext cx="4068676" cy="482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535568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408" y="150912"/>
            <a:ext cx="8332471" cy="133151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Тренажёры «Бильбоке»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глазомера, меткости, координации, ловкости, внимания.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поймать шарик ёмкостью.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6619" y="194423"/>
            <a:ext cx="1499009" cy="1776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 rot="16200000">
            <a:off x="-607175" y="2656220"/>
            <a:ext cx="4655721" cy="2563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531306" y="2340778"/>
            <a:ext cx="4620009" cy="3138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33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lum bright="10000" contrast="30000"/>
          </a:blip>
          <a:srcRect/>
          <a:stretch>
            <a:fillRect/>
          </a:stretch>
        </p:blipFill>
        <p:spPr bwMode="auto">
          <a:xfrm>
            <a:off x="6634966" y="2251210"/>
            <a:ext cx="3512886" cy="3241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742" y="175857"/>
            <a:ext cx="9208842" cy="125436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Эспандер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силы и гибкости, улучшение координации движений.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73016" y="2201600"/>
            <a:ext cx="5517037" cy="3491647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95270" y="2043290"/>
            <a:ext cx="5240213" cy="3826507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60" y="175848"/>
            <a:ext cx="7032749" cy="153572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Гантели, штанга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развитие мышц плечевого пояса и рук.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различные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упражнения.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725972" y="789567"/>
            <a:ext cx="3649725" cy="2727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0441" y="1418494"/>
            <a:ext cx="4995132" cy="4090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6079" y="3071445"/>
            <a:ext cx="2608879" cy="335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47596" y="3282469"/>
            <a:ext cx="4199910" cy="3188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669" y="164128"/>
            <a:ext cx="8332471" cy="133643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Массажеры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/>
              <a:t>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укреплять мышцы спины, груди и ног 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6743" y="1559168"/>
            <a:ext cx="5164346" cy="459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75462" y="1859606"/>
            <a:ext cx="3956539" cy="4399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2414" y="281355"/>
            <a:ext cx="1350638" cy="160075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504" y="218662"/>
            <a:ext cx="9114183" cy="16200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«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Моталочки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мелкую моторику рук, ловкость, быстроту движений. Воспитание упорства, настойчивости, позитивного духа соперничества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можно 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 свободной игровой деятельности, в соревнованиях. Дети наматывают шнур с привязанной игрушкой на палочку. Игра 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«Кто быстрей?»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5983" y="2121881"/>
            <a:ext cx="4689616" cy="416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06207" y="2086714"/>
            <a:ext cx="4755554" cy="42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408" y="1"/>
            <a:ext cx="8332471" cy="165295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«Веселые карандаши»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 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способствовать профилактике плоскостопия, массаж стоп. Улучшение кровообращения в пальцах, кистях рук и предплечий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Варианты использования: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массаж ладоней (вращение ствола карандаша между ладонями),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6741" y="1488833"/>
            <a:ext cx="4012985" cy="3469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74" y="1477111"/>
            <a:ext cx="3689475" cy="3282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8" y="3046226"/>
            <a:ext cx="3175121" cy="3691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006" y="269636"/>
            <a:ext cx="9169276" cy="145365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Ходунки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использования: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Предназначены для выполнения основных видов движения, для развития координации движения, для самостоятельной игровой деятельности.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843790" y="2699145"/>
            <a:ext cx="5278140" cy="2640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733029" y="2831776"/>
            <a:ext cx="5099235" cy="2296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 bwMode="auto">
          <a:xfrm>
            <a:off x="7139081" y="1324715"/>
            <a:ext cx="2514876" cy="529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67</Words>
  <Application>Microsoft Office PowerPoint</Application>
  <PresentationFormat>Слайд 35 мм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Базис</vt:lpstr>
      <vt:lpstr>Слайд 1</vt:lpstr>
      <vt:lpstr>Слайд 2</vt:lpstr>
      <vt:lpstr>                Тренажёры «Бильбоке» Цели: развитие глазомера, меткости, координации, ловкости, внимания.  Задания: поймать шарик ёмкостью.  </vt:lpstr>
      <vt:lpstr>                              Эспандер Цели: развитие силы и гибкости, улучшение координации движений. </vt:lpstr>
      <vt:lpstr>                     Гантели, штанга Цели: развитие мышц плечевого пояса и рук. Задания: различные общеразвивающие упражнения. </vt:lpstr>
      <vt:lpstr>Массажеры Цель: укреплять мышцы спины, груди и ног </vt:lpstr>
      <vt:lpstr>                      «Моталочки» Цель: развивать мелкую моторику рук, ловкость, быстроту движений. Воспитание упорства, настойчивости, позитивного духа соперничества Использование: можно использовать в свободной игровой деятельности, в соревнованиях. Дети наматывают шнур с привязанной игрушкой на палочку. Игра «Кто быстрей?». </vt:lpstr>
      <vt:lpstr>                  «Веселые карандаши» Цели: способствовать профилактике плоскостопия, массаж стоп. Улучшение кровообращения в пальцах, кистях рук и предплечий  Варианты использования: массаж ладоней (вращение ствола карандаша между ладонями), </vt:lpstr>
      <vt:lpstr>                              Ходунки  Цель использования: Предназначены для выполнения основных видов движения, для развития координации движения, для самостоятельной игровой деятельности. </vt:lpstr>
      <vt:lpstr>                                                                  Ленточки  Цели: учить выполнять ОРУ с предметами, развивать внимание, ловкость Варианты использования: праздники, танцы, подвижные игры или просто для хорошего настроения  </vt:lpstr>
      <vt:lpstr>         Лыжи из пластмасовых бутылок Цель использования: развивает координацию движений, физические качества В играх-эстафетах, например «По горной лыжной тропе»</vt:lpstr>
      <vt:lpstr>                      Дыхательный тренажер  Задачи: учить детей правильному дыханию  </vt:lpstr>
      <vt:lpstr>Слайд 13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user</cp:lastModifiedBy>
  <cp:revision>52</cp:revision>
  <dcterms:created xsi:type="dcterms:W3CDTF">2013-04-07T17:27:51Z</dcterms:created>
  <dcterms:modified xsi:type="dcterms:W3CDTF">2017-01-06T10:52:01Z</dcterms:modified>
</cp:coreProperties>
</file>