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7" r:id="rId5"/>
    <p:sldId id="268" r:id="rId6"/>
    <p:sldId id="260" r:id="rId7"/>
    <p:sldId id="262" r:id="rId8"/>
    <p:sldId id="263" r:id="rId9"/>
    <p:sldId id="265" r:id="rId10"/>
    <p:sldId id="270" r:id="rId11"/>
    <p:sldId id="257" r:id="rId12"/>
    <p:sldId id="264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5D6CC8-7A6F-42EF-A92F-69DDCBDD359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92B34B0-8411-4DC8-93E3-0E666456F5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hyperlink" Target="http://standart.edu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7846" y="260649"/>
            <a:ext cx="7072626" cy="611427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МБДОУ «ДС №8 «Улыбка»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 г. Щучье</a:t>
            </a: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Сообщение </a:t>
            </a:r>
            <a:r>
              <a:rPr lang="ru-RU" sz="3600" dirty="0">
                <a:solidFill>
                  <a:schemeClr val="tx1"/>
                </a:solidFill>
              </a:rPr>
              <a:t>из опыта </a:t>
            </a:r>
            <a:r>
              <a:rPr lang="ru-RU" sz="3600" dirty="0" smtClean="0">
                <a:solidFill>
                  <a:schemeClr val="tx1"/>
                </a:solidFill>
              </a:rPr>
              <a:t>работы</a:t>
            </a:r>
          </a:p>
          <a:p>
            <a:endParaRPr lang="ru-RU" sz="3600" dirty="0">
              <a:solidFill>
                <a:schemeClr val="tx1"/>
              </a:solidFill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«Опытно-экспериментальная </a:t>
            </a:r>
            <a:r>
              <a:rPr lang="ru-RU" sz="3600" dirty="0">
                <a:solidFill>
                  <a:schemeClr val="tx1"/>
                </a:solidFill>
              </a:rPr>
              <a:t>деятельность в старшей </a:t>
            </a:r>
            <a:r>
              <a:rPr lang="ru-RU" sz="3600" dirty="0" smtClean="0">
                <a:solidFill>
                  <a:schemeClr val="tx1"/>
                </a:solidFill>
              </a:rPr>
              <a:t>группе «Радуга»</a:t>
            </a:r>
          </a:p>
          <a:p>
            <a:pPr algn="ctr"/>
            <a:endParaRPr lang="ru-RU" sz="3600" dirty="0">
              <a:solidFill>
                <a:schemeClr val="tx1"/>
              </a:solidFill>
            </a:endParaRPr>
          </a:p>
          <a:p>
            <a:pPr algn="r"/>
            <a:r>
              <a:rPr lang="ru-RU" sz="3600" dirty="0" smtClean="0">
                <a:solidFill>
                  <a:schemeClr val="tx1"/>
                </a:solidFill>
              </a:rPr>
              <a:t>Воспитатель</a:t>
            </a:r>
          </a:p>
          <a:p>
            <a:pPr algn="r"/>
            <a:r>
              <a:rPr lang="ru-RU" sz="3600" dirty="0" smtClean="0">
                <a:solidFill>
                  <a:schemeClr val="tx1"/>
                </a:solidFill>
              </a:rPr>
              <a:t>О. Л. Глазырина</a:t>
            </a:r>
          </a:p>
          <a:p>
            <a:pPr algn="ctr"/>
            <a:endParaRPr lang="ru-RU" sz="3600" dirty="0" smtClean="0">
              <a:solidFill>
                <a:schemeClr val="tx1"/>
              </a:solidFill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2016 год</a:t>
            </a:r>
          </a:p>
          <a:p>
            <a:pPr algn="ctr"/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85039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USER\Desktop\Новая папка\DSCN06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382" y="260648"/>
            <a:ext cx="488286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30963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3600" b="1" dirty="0" smtClean="0">
                <a:latin typeface="+mj-lt"/>
              </a:rPr>
              <a:t>Проект «Наблюдение </a:t>
            </a:r>
            <a:r>
              <a:rPr lang="ru-RU" altLang="ru-RU" sz="3600" b="1" dirty="0">
                <a:latin typeface="+mj-lt"/>
              </a:rPr>
              <a:t>за ростом </a:t>
            </a:r>
            <a:r>
              <a:rPr lang="ru-RU" altLang="ru-RU" sz="3600" b="1" dirty="0" smtClean="0">
                <a:latin typeface="+mj-lt"/>
              </a:rPr>
              <a:t>гороха»</a:t>
            </a:r>
          </a:p>
          <a:p>
            <a:pPr algn="ctr">
              <a:spcBef>
                <a:spcPct val="0"/>
              </a:spcBef>
            </a:pPr>
            <a:r>
              <a:rPr lang="ru-RU" altLang="ru-RU" sz="3600" b="1" dirty="0" smtClean="0">
                <a:latin typeface="+mj-lt"/>
              </a:rPr>
              <a:t>2014 год</a:t>
            </a:r>
            <a:endParaRPr lang="en-US" altLang="ru-RU" sz="3600" b="1" dirty="0">
              <a:latin typeface="+mj-lt"/>
            </a:endParaRPr>
          </a:p>
        </p:txBody>
      </p:sp>
      <p:pic>
        <p:nvPicPr>
          <p:cNvPr id="2050" name="Picture 2" descr="C:\Users\User\Desktop\ДС УЛЫБКА\ФОТО гр.РАДУГА\2014\DSCN03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11" y="3573016"/>
            <a:ext cx="3891157" cy="301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20072" y="4221087"/>
            <a:ext cx="30243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3200" b="1" dirty="0" smtClean="0"/>
              <a:t>Опыт  «Чем питаются зебры?»</a:t>
            </a:r>
            <a:endParaRPr lang="ru-RU" altLang="ru-RU" sz="3200" b="1" dirty="0"/>
          </a:p>
          <a:p>
            <a:pPr algn="ctr">
              <a:spcBef>
                <a:spcPct val="0"/>
              </a:spcBef>
            </a:pPr>
            <a:r>
              <a:rPr lang="ru-RU" altLang="ru-RU" sz="3200" b="1" dirty="0" smtClean="0"/>
              <a:t>2015 </a:t>
            </a:r>
            <a:r>
              <a:rPr lang="ru-RU" altLang="ru-RU" sz="3200" b="1" dirty="0"/>
              <a:t>год</a:t>
            </a:r>
            <a:endParaRPr lang="en-US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4816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надо\исследовательская деятельность гр.РАДУГА\DSCN06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183418" cy="289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User\Desktop\надо\исследовательская деятельность гр.РАДУГА\DSCN06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3679002" cy="289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User\Desktop\надо\исследовательская деятельность гр.РАДУГА\DSCN06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86" y="3356992"/>
            <a:ext cx="4156944" cy="3065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User\Desktop\надо\исследовательская деятельность гр.РАДУГА\DSCN067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3365239"/>
            <a:ext cx="3769301" cy="289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11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+mn-lt"/>
              </a:rPr>
              <a:t>памятка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для  родителей </a:t>
            </a:r>
            <a:endParaRPr lang="ru-RU" sz="3600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25686025"/>
              </p:ext>
            </p:extLst>
          </p:nvPr>
        </p:nvGraphicFramePr>
        <p:xfrm>
          <a:off x="251520" y="548680"/>
          <a:ext cx="8712968" cy="62710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6464"/>
                <a:gridCol w="4536504"/>
              </a:tblGrid>
              <a:tr h="258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Что нужно делать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Чего нельзя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делать!!!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</a:tr>
              <a:tr h="7866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1. Поощрять детскую любознательность и всегда находить время для ответов на детское «почему?»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1.Нельзя отмахиваться от вопросов детей, ибо любознательность – основа экспериментирования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</a:tr>
              <a:tr h="7866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2. Предоставлять ребенку условия для действия с разными вещами, предметами, материалами.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2.Нельзя отказываться от совместной деятельности с ребенком, т.к. ребенок не может развиваться без участия взрослого.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</a:tr>
              <a:tr h="5445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3. Побуждать ребенка к самостоятельному эксперименту при помощи мотива.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3.Нельзя ограничивать деятельность ребенка: если что-то опасно для него, сделайте вместе с ним.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</a:tr>
              <a:tr h="648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4. В целях </a:t>
                      </a: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</a:rPr>
                        <a:t>безопасности </a:t>
                      </a: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объясняйте, почему этого нельзя делать.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4. Нельзя запрещать без объяснения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</a:tr>
              <a:tr h="7866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5. Поощряйте ребенка за проявленную самостоятельность и способность к исследованию.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5. Не критикуйте  и не ругайте ребенка, если у него что-то не получилось, лучше помогите ему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</a:tr>
              <a:tr h="7866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6. Оказывайте необходимую помощь, чтобы у ребенка не пропало желание к экспериментированию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6.Нарушение правил и детская шалость – разные вещи. Будьте справедливы к своему ребенку.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</a:tr>
              <a:tr h="7866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7. Учите ребенка наблюдать и делать предложения, выводы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7. Не спешите делать за ребенка то, что он может выполнить сам. Проявляйте спокойствие и терпение.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</a:tr>
              <a:tr h="7866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8.Создавайте ситуацию успешности!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8.Дети бывают импульсивны, будьте терпеливы и спокойны по отношению к ним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33" marR="47133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98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476672"/>
            <a:ext cx="9062549" cy="6120680"/>
          </a:xfrm>
        </p:spPr>
        <p:txBody>
          <a:bodyPr>
            <a:normAutofit fontScale="40000" lnSpcReduction="20000"/>
          </a:bodyPr>
          <a:lstStyle/>
          <a:p>
            <a:r>
              <a:rPr lang="ru-RU" sz="9600" dirty="0"/>
              <a:t>Пусть не сразу было все абсолютно понятным. Но на островках детской памяти остались первые радостные впечатления от собственных открытий, появилось желание познавать самому. </a:t>
            </a:r>
            <a:endParaRPr lang="ru-RU" sz="9600" dirty="0" smtClean="0"/>
          </a:p>
          <a:p>
            <a:pPr marL="0" indent="0">
              <a:buNone/>
            </a:pPr>
            <a:endParaRPr lang="ru-RU" sz="9600" dirty="0"/>
          </a:p>
          <a:p>
            <a:r>
              <a:rPr lang="ru-RU" sz="9600" dirty="0"/>
              <a:t>А я на практике убедилась в том, что «Самое лучшее открытие – то, которое ребенок делает сам». </a:t>
            </a:r>
          </a:p>
          <a:p>
            <a:pPr marL="0" indent="0" algn="ctr">
              <a:buNone/>
            </a:pPr>
            <a:endParaRPr lang="ru-RU" sz="15000" kern="10" dirty="0" smtClean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alibri"/>
            </a:endParaRPr>
          </a:p>
          <a:p>
            <a:pPr marL="0" indent="0" algn="ctr">
              <a:buNone/>
            </a:pPr>
            <a:r>
              <a:rPr lang="ru-RU" sz="150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alibri"/>
              </a:rPr>
              <a:t>Спасибо </a:t>
            </a:r>
            <a:r>
              <a:rPr lang="ru-RU" sz="150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alibri"/>
              </a:rPr>
              <a:t>за </a:t>
            </a:r>
            <a:r>
              <a:rPr lang="ru-RU" sz="150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alibri"/>
              </a:rPr>
              <a:t>внимание</a:t>
            </a:r>
            <a:endParaRPr lang="ru-RU" sz="15000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973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568952" cy="64807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Терминология</a:t>
            </a:r>
            <a:r>
              <a:rPr lang="ru-RU" b="1" dirty="0" smtClean="0"/>
              <a:t> </a:t>
            </a:r>
          </a:p>
          <a:p>
            <a:r>
              <a:rPr lang="ru-RU" b="1" dirty="0" err="1" smtClean="0"/>
              <a:t>Экспериме́нт</a:t>
            </a:r>
            <a:r>
              <a:rPr lang="ru-RU" dirty="0" smtClean="0"/>
              <a:t> </a:t>
            </a:r>
            <a:r>
              <a:rPr lang="ru-RU" dirty="0"/>
              <a:t>(от лат. </a:t>
            </a:r>
            <a:r>
              <a:rPr lang="ru-RU" dirty="0" err="1"/>
              <a:t>experimentum</a:t>
            </a:r>
            <a:r>
              <a:rPr lang="ru-RU" dirty="0"/>
              <a:t> — проба, опыт</a:t>
            </a:r>
            <a:r>
              <a:rPr lang="ru-RU" dirty="0" smtClean="0"/>
              <a:t>)— </a:t>
            </a:r>
            <a:r>
              <a:rPr lang="ru-RU" dirty="0"/>
              <a:t>метод исследования некоторого явления в управляемых наблюдателем условиях. Отличается от наблюдения активным взаимодействием с изучаемым объектом.</a:t>
            </a:r>
          </a:p>
          <a:p>
            <a:r>
              <a:rPr lang="ru-RU" b="1" dirty="0" smtClean="0"/>
              <a:t>Опыт</a:t>
            </a:r>
            <a:r>
              <a:rPr lang="ru-RU" dirty="0" smtClean="0"/>
              <a:t> </a:t>
            </a:r>
            <a:r>
              <a:rPr lang="ru-RU" dirty="0"/>
              <a:t>– компонент познавательной деятельности, посредством которого обеспечивается непосредственная связь системы знания с познаваемым объектом.</a:t>
            </a:r>
          </a:p>
          <a:p>
            <a:r>
              <a:rPr lang="ru-RU" b="1" dirty="0" err="1"/>
              <a:t>Иссле́дование</a:t>
            </a:r>
            <a:r>
              <a:rPr lang="ru-RU" dirty="0"/>
              <a:t> ( «следование изнутри») в предельно широком смысле — поиск новых знаний или систематическое расследование с целью установления фактов. В более узком смысле исследование — научный метод (процесс) изучения чего-либо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Познавательно-исследовательская деятельность ребенка - </a:t>
            </a:r>
            <a:r>
              <a:rPr lang="ru-RU" dirty="0" smtClean="0"/>
              <a:t>активность </a:t>
            </a:r>
            <a:r>
              <a:rPr lang="ru-RU" dirty="0"/>
              <a:t>ребенка, впрямую направленную на постижение устройства </a:t>
            </a:r>
            <a:r>
              <a:rPr lang="ru-RU" dirty="0" smtClean="0"/>
              <a:t>вещей, </a:t>
            </a:r>
            <a:r>
              <a:rPr lang="ru-RU" dirty="0"/>
              <a:t>их упорядочение и систематизацию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Экспериментальная деятельность</a:t>
            </a:r>
            <a:r>
              <a:rPr lang="ru-RU" dirty="0"/>
              <a:t> </a:t>
            </a:r>
            <a:r>
              <a:rPr lang="ru-RU" b="1" dirty="0" smtClean="0"/>
              <a:t>ребенка</a:t>
            </a:r>
            <a:r>
              <a:rPr lang="ru-RU" dirty="0" smtClean="0"/>
              <a:t> -эффектный метод </a:t>
            </a:r>
            <a:r>
              <a:rPr lang="ru-RU" dirty="0"/>
              <a:t>познания закономерностей и явлений окружающего </a:t>
            </a:r>
            <a:r>
              <a:rPr lang="ru-RU" dirty="0" smtClean="0"/>
              <a:t>мира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242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496944" cy="621330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исследований, доступные и интересные детям старшего дошкольного возраста: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/>
              <a:t>опыты (экспериментирование);</a:t>
            </a:r>
          </a:p>
          <a:p>
            <a:pPr lvl="0"/>
            <a:r>
              <a:rPr lang="ru-RU" dirty="0"/>
              <a:t>коллекционирование;</a:t>
            </a:r>
          </a:p>
          <a:p>
            <a:pPr lvl="0"/>
            <a:r>
              <a:rPr lang="ru-RU" dirty="0"/>
              <a:t>путешествие по карте .</a:t>
            </a:r>
          </a:p>
          <a:p>
            <a:pPr marL="0" indent="0">
              <a:buNone/>
            </a:pPr>
            <a:r>
              <a:rPr lang="ru-RU" b="1" dirty="0" smtClean="0"/>
              <a:t>Организация </a:t>
            </a:r>
            <a:r>
              <a:rPr lang="ru-RU" b="1" dirty="0"/>
              <a:t>работы по экспериментированию </a:t>
            </a:r>
            <a:r>
              <a:rPr lang="ru-RU" b="1" dirty="0" smtClean="0"/>
              <a:t>ведется по </a:t>
            </a:r>
            <a:r>
              <a:rPr lang="ru-RU" b="1" dirty="0"/>
              <a:t>трем взаимосвязанным направлениям:</a:t>
            </a:r>
            <a:endParaRPr lang="ru-RU" dirty="0"/>
          </a:p>
          <a:p>
            <a:r>
              <a:rPr lang="ru-RU" dirty="0"/>
              <a:t>* живая природа (характерные особенности сезонов в разных природно-климатических зонах, многообразие животных организмов, их приспособление к окружающей среде и др.);</a:t>
            </a:r>
          </a:p>
          <a:p>
            <a:r>
              <a:rPr lang="ru-RU" dirty="0"/>
              <a:t>* неживая природа (воздух, вода, почва, электричество, звук, вес, свет, цвет и др.);</a:t>
            </a:r>
          </a:p>
          <a:p>
            <a:r>
              <a:rPr lang="ru-RU" dirty="0"/>
              <a:t>* человек (функционирование организма, рукотворный мир, преобразование предметов и др.).</a:t>
            </a:r>
          </a:p>
        </p:txBody>
      </p:sp>
    </p:spTree>
    <p:extLst>
      <p:ext uri="{BB962C8B-B14F-4D97-AF65-F5344CB8AC3E}">
        <p14:creationId xmlns:p14="http://schemas.microsoft.com/office/powerpoint/2010/main" val="347300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363272" cy="606928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(структура) опыта: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/>
              <a:t>1.Постановка проблемы;</a:t>
            </a:r>
          </a:p>
          <a:p>
            <a:r>
              <a:rPr lang="ru-RU" dirty="0"/>
              <a:t>2.Поиск путей решения проблемы;</a:t>
            </a:r>
          </a:p>
          <a:p>
            <a:r>
              <a:rPr lang="ru-RU" dirty="0"/>
              <a:t>3.Проверка гипотез, предположений;</a:t>
            </a:r>
          </a:p>
          <a:p>
            <a:r>
              <a:rPr lang="ru-RU" dirty="0"/>
              <a:t>4.Обсуждение увиденных полученных результатов;</a:t>
            </a:r>
          </a:p>
          <a:p>
            <a:r>
              <a:rPr lang="ru-RU" dirty="0"/>
              <a:t>5.Формулировка выводов;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оборудовании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экспериментирования 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группе: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/>
              <a:t>*безопасность для жизни и здоровья детей;</a:t>
            </a:r>
          </a:p>
          <a:p>
            <a:r>
              <a:rPr lang="ru-RU" dirty="0"/>
              <a:t>*достаточность;</a:t>
            </a:r>
          </a:p>
          <a:p>
            <a:r>
              <a:rPr lang="ru-RU" dirty="0"/>
              <a:t>*доступность расположения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59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851920" y="260648"/>
            <a:ext cx="5173321" cy="6429328"/>
          </a:xfrm>
        </p:spPr>
        <p:txBody>
          <a:bodyPr/>
          <a:lstStyle/>
          <a:p>
            <a:r>
              <a:rPr lang="ru-RU" b="1" dirty="0"/>
              <a:t>По способу применения эксперименты делятся </a:t>
            </a:r>
            <a:r>
              <a:rPr lang="ru-RU" b="1" dirty="0" smtClean="0"/>
              <a:t>на: </a:t>
            </a:r>
          </a:p>
          <a:p>
            <a:r>
              <a:rPr lang="ru-RU" b="1" dirty="0" smtClean="0"/>
              <a:t>            </a:t>
            </a:r>
            <a:r>
              <a:rPr lang="ru-RU" dirty="0" smtClean="0"/>
              <a:t>демонстрационные</a:t>
            </a:r>
            <a:endParaRPr lang="ru-RU" dirty="0"/>
          </a:p>
        </p:txBody>
      </p:sp>
      <p:pic>
        <p:nvPicPr>
          <p:cNvPr id="1026" name="Picture 2" descr="C:\Users\User\Desktop\ДС УЛЫБКА\ПОДГОТОВИТЕЛЬНАЯ ГРУППА\Глазырина О.Л. гр.Радуга\ОБЛАКА\облака начал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05" y="1700808"/>
            <a:ext cx="4095228" cy="258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ДС УЛЫБКА\ФОТО гр.РАДУГА\2016\занятие фэмп 2016\DSCN41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385192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3982998"/>
            <a:ext cx="2808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и фронтальные </a:t>
            </a:r>
            <a:endParaRPr lang="ru-RU" sz="2400" dirty="0"/>
          </a:p>
        </p:txBody>
      </p:sp>
      <p:sp>
        <p:nvSpPr>
          <p:cNvPr id="5" name="Стрелка вправо 4"/>
          <p:cNvSpPr/>
          <p:nvPr/>
        </p:nvSpPr>
        <p:spPr>
          <a:xfrm flipH="1">
            <a:off x="3964766" y="1030907"/>
            <a:ext cx="103583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964071" y="5270759"/>
            <a:ext cx="133002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Users\User\Desktop\ДС УЛЫБКА\ФОТО гр.РАДУГА\фото радуга\игра МАГАЗИ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05412"/>
            <a:ext cx="3851920" cy="275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ДС УЛЫБКА\ФОТО гр.РАДУГА\фото радуга\DSCN256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626" y="4284783"/>
            <a:ext cx="1979712" cy="22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ДС УЛЫБКА\ФОТО гр.РАДУГА\2014\DSCN039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05" y="4284783"/>
            <a:ext cx="2116321" cy="22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62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ogo">
            <a:hlinkClick r:id="rId2"/>
          </p:cNvPr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7" y="476672"/>
            <a:ext cx="4320481" cy="187220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4" name="Picture 2" descr="C:\Users\User\Desktop\ДС УЛЫБКА\СТАРШАЯ ГРУППА\рабочая программа Детство старшая ФГОС НА ДЕНЬ\Image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1" y="188641"/>
            <a:ext cx="2262691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надо\опыты тугушева\bi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19500"/>
            <a:ext cx="2095500" cy="311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Pictures\100561203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3717032"/>
            <a:ext cx="1850901" cy="288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4557967" y="146745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8828660">
            <a:off x="5768470" y="3113237"/>
            <a:ext cx="7435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043756">
            <a:off x="7470628" y="3092223"/>
            <a:ext cx="74525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8" y="4933140"/>
            <a:ext cx="83439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 descr="C:\Users\User\Desktop\ДС УЛЫБКА\ФОТО гр.РАДУГА\DSCN373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593450"/>
            <a:ext cx="3312369" cy="313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99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8568951" cy="6069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В уголке экспериментальной деятельности (мини-лаборатория, центр науки) должны быть выделены</a:t>
            </a:r>
            <a:r>
              <a:rPr lang="ru-RU" dirty="0"/>
              <a:t>:</a:t>
            </a:r>
          </a:p>
          <a:p>
            <a:r>
              <a:rPr lang="ru-RU" dirty="0"/>
              <a:t>* Место, где размещают различные коллекции, экспонаты, редкие предметы (раковины, камни, кристаллы, перья и т.п.)</a:t>
            </a:r>
          </a:p>
          <a:p>
            <a:r>
              <a:rPr lang="ru-RU" dirty="0"/>
              <a:t>* Место для приборов</a:t>
            </a:r>
          </a:p>
          <a:p>
            <a:r>
              <a:rPr lang="ru-RU" dirty="0"/>
              <a:t>* Место для хранения материалов (природного, "бросового")</a:t>
            </a:r>
          </a:p>
          <a:p>
            <a:r>
              <a:rPr lang="ru-RU" dirty="0"/>
              <a:t>* Место для проведения опытов</a:t>
            </a:r>
          </a:p>
          <a:p>
            <a:r>
              <a:rPr lang="ru-RU" dirty="0"/>
              <a:t>* Место для неструктурированных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материалов </a:t>
            </a:r>
            <a:r>
              <a:rPr lang="ru-RU" dirty="0"/>
              <a:t>(песок, вода,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опилки</a:t>
            </a:r>
            <a:r>
              <a:rPr lang="ru-RU" dirty="0"/>
              <a:t>, </a:t>
            </a:r>
            <a:r>
              <a:rPr lang="ru-RU" dirty="0" smtClean="0"/>
              <a:t>стружка</a:t>
            </a:r>
            <a:r>
              <a:rPr lang="ru-RU" dirty="0"/>
              <a:t>, </a:t>
            </a:r>
            <a:r>
              <a:rPr lang="ru-RU" dirty="0" smtClean="0"/>
              <a:t>пенопласт)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5" descr="C:\Users\User\Pictures\1005612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495" y="2924945"/>
            <a:ext cx="2592288" cy="391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Pictures\10070501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88025"/>
            <a:ext cx="2044497" cy="3052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9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583488" cy="648072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500" b="1" dirty="0" smtClean="0"/>
              <a:t>«Детская лаборатория»  </a:t>
            </a:r>
          </a:p>
          <a:p>
            <a:r>
              <a:rPr lang="ru-RU" dirty="0" smtClean="0"/>
              <a:t>Пластмассовые </a:t>
            </a:r>
            <a:r>
              <a:rPr lang="ru-RU" dirty="0"/>
              <a:t>и резиновые игрушки для игр с водой (рыбки, водяные </a:t>
            </a:r>
            <a:r>
              <a:rPr lang="ru-RU" dirty="0" err="1"/>
              <a:t>мельнички</a:t>
            </a:r>
            <a:r>
              <a:rPr lang="ru-RU" dirty="0"/>
              <a:t> и др.).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Воронки</a:t>
            </a:r>
            <a:r>
              <a:rPr lang="ru-RU" dirty="0"/>
              <a:t>, пипетки, спиртовка. Стол-поддон, емкости и мерные сосуды разной конфигурации и объемов, губки разных размеров, мерные ложки, резиновые груши разного объема, формы для изготовления льда, пробирки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Природный </a:t>
            </a:r>
            <a:r>
              <a:rPr lang="ru-RU" dirty="0"/>
              <a:t>материал: камешки, глина, песок, почва, ракушки, птичьи перья, шишки, мох, желуди, спил и листья деревьев, семена и т.п.</a:t>
            </a:r>
          </a:p>
          <a:p>
            <a:r>
              <a:rPr lang="ru-RU" dirty="0" smtClean="0"/>
              <a:t>Утилизированный </a:t>
            </a:r>
            <a:r>
              <a:rPr lang="ru-RU" dirty="0"/>
              <a:t>материал: проволока, кусочки: кожи, меха, ткани, пластмассы, дерева, пробки, поролон, пенопласт, коробки и т.д.</a:t>
            </a:r>
          </a:p>
          <a:p>
            <a:r>
              <a:rPr lang="ru-RU" dirty="0" smtClean="0"/>
              <a:t>Разные </a:t>
            </a:r>
            <a:r>
              <a:rPr lang="ru-RU" dirty="0"/>
              <a:t>виды бумаги: обычная, картон, наждачная, копировальная и др.</a:t>
            </a:r>
          </a:p>
          <a:p>
            <a:r>
              <a:rPr lang="ru-RU" dirty="0" smtClean="0"/>
              <a:t>Красители </a:t>
            </a:r>
            <a:r>
              <a:rPr lang="ru-RU" dirty="0"/>
              <a:t>пищевые и не пищевые (гуашь, акварельные краски), растворимые продукты (соль, сахар), пластилин.</a:t>
            </a:r>
          </a:p>
          <a:p>
            <a:r>
              <a:rPr lang="ru-RU" dirty="0" smtClean="0"/>
              <a:t> </a:t>
            </a:r>
            <a:r>
              <a:rPr lang="ru-RU" dirty="0"/>
              <a:t>Прочие материалы: зеркала, набор увеличительных стекол (линз), микроскоп, сито, веера, воздушные шары, магниты разной формы, свечи, зубочистки, соломки для коктейля, бинокль, фонарик, компас, расческа, мыло, жидкость для мытья посуды, крупа, скотч,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шприцы </a:t>
            </a:r>
            <a:r>
              <a:rPr lang="ru-RU" dirty="0"/>
              <a:t>без игл, ножницы, отвертки, терка, клей, венчики, взбивалки, </a:t>
            </a:r>
          </a:p>
          <a:p>
            <a:r>
              <a:rPr lang="ru-RU" dirty="0" smtClean="0"/>
              <a:t> </a:t>
            </a:r>
            <a:r>
              <a:rPr lang="ru-RU" dirty="0"/>
              <a:t>Измерительные приборы: термометры для измерения температуры </a:t>
            </a:r>
            <a:endParaRPr lang="ru-RU" dirty="0" smtClean="0"/>
          </a:p>
          <a:p>
            <a:r>
              <a:rPr lang="ru-RU" dirty="0" smtClean="0"/>
              <a:t>рулетка</a:t>
            </a:r>
            <a:r>
              <a:rPr lang="ru-RU" dirty="0"/>
              <a:t>, разные виды весов, объемные мерки с делениями), </a:t>
            </a:r>
            <a:endParaRPr lang="ru-RU" dirty="0" smtClean="0"/>
          </a:p>
          <a:p>
            <a:r>
              <a:rPr lang="ru-RU" dirty="0" smtClean="0"/>
              <a:t>Детские </a:t>
            </a:r>
            <a:r>
              <a:rPr lang="ru-RU" dirty="0"/>
              <a:t>халаты, клеенчатые фартуки, полотенца, контейнеры для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хранения </a:t>
            </a:r>
            <a:r>
              <a:rPr lang="ru-RU" dirty="0"/>
              <a:t>мелких и сыпучих предметов, перчатки.</a:t>
            </a:r>
          </a:p>
          <a:p>
            <a:r>
              <a:rPr lang="ru-RU" dirty="0" smtClean="0"/>
              <a:t>Карточки-схемы </a:t>
            </a:r>
            <a:r>
              <a:rPr lang="ru-RU" dirty="0"/>
              <a:t>проведения экспериментов.</a:t>
            </a:r>
          </a:p>
          <a:p>
            <a:r>
              <a:rPr lang="ru-RU" dirty="0" smtClean="0"/>
              <a:t>Графики</a:t>
            </a:r>
            <a:r>
              <a:rPr lang="ru-RU" dirty="0"/>
              <a:t>; схемы, фиксирующие продолжительные наблюдения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наблюдения сравнительного характера, индивидуальные дневники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наблюдений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Picture 3" descr="C:\Users\User\Desktop\надо\опыты тугушева\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73016"/>
            <a:ext cx="260682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04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С УЛЫБКА\СТАРШАЯ ГРУППА\рабочая программа Детство старшая ФГОС НА ДЕНЬ\Image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096344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9872" y="260649"/>
            <a:ext cx="54726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Направление - Неживая природа </a:t>
            </a:r>
            <a:r>
              <a:rPr lang="ru-RU" sz="2400" dirty="0" smtClean="0"/>
              <a:t>(воздух, вода, почва, электричество, звук, вес, свет, цвет, </a:t>
            </a:r>
            <a:r>
              <a:rPr lang="en-US" sz="2400" dirty="0" smtClean="0"/>
              <a:t>t</a:t>
            </a:r>
            <a:r>
              <a:rPr lang="ru-RU" sz="2400" dirty="0" smtClean="0"/>
              <a:t> и др.);</a:t>
            </a:r>
          </a:p>
          <a:p>
            <a:r>
              <a:rPr lang="ru-RU" sz="2400" b="1" dirty="0" smtClean="0"/>
              <a:t>Направление – человек </a:t>
            </a:r>
            <a:r>
              <a:rPr lang="ru-RU" sz="2400" dirty="0" smtClean="0"/>
              <a:t>(рукотворный мир, преобразование предметов и др.)</a:t>
            </a:r>
          </a:p>
          <a:p>
            <a:endParaRPr lang="ru-RU" sz="2400" dirty="0" smtClean="0"/>
          </a:p>
          <a:p>
            <a:r>
              <a:rPr lang="ru-RU" sz="2400" b="1" dirty="0" smtClean="0"/>
              <a:t>Формы опытно-экспериментальной деятельности: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 dirty="0" smtClean="0"/>
              <a:t>Исследование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 dirty="0" smtClean="0"/>
              <a:t>Коллекционирование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 dirty="0" smtClean="0"/>
              <a:t>Поисково-познавательная деятельность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 dirty="0" smtClean="0"/>
              <a:t>Игры-эксперименты</a:t>
            </a:r>
            <a:endParaRPr lang="ru-RU" sz="2400" b="1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3683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</TotalTime>
  <Words>979</Words>
  <Application>Microsoft Office PowerPoint</Application>
  <PresentationFormat>Экран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памятка для  родителей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25</cp:revision>
  <dcterms:created xsi:type="dcterms:W3CDTF">2016-11-12T07:34:59Z</dcterms:created>
  <dcterms:modified xsi:type="dcterms:W3CDTF">2017-01-07T14:45:37Z</dcterms:modified>
</cp:coreProperties>
</file>