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8" r:id="rId2"/>
    <p:sldId id="279" r:id="rId3"/>
    <p:sldId id="260" r:id="rId4"/>
    <p:sldId id="275" r:id="rId5"/>
    <p:sldId id="261" r:id="rId6"/>
    <p:sldId id="262" r:id="rId7"/>
    <p:sldId id="263" r:id="rId8"/>
    <p:sldId id="264" r:id="rId9"/>
    <p:sldId id="265" r:id="rId10"/>
    <p:sldId id="268" r:id="rId11"/>
    <p:sldId id="269" r:id="rId12"/>
    <p:sldId id="270" r:id="rId13"/>
    <p:sldId id="266" r:id="rId14"/>
    <p:sldId id="274" r:id="rId15"/>
    <p:sldId id="272" r:id="rId16"/>
    <p:sldId id="276" r:id="rId17"/>
    <p:sldId id="277" r:id="rId18"/>
    <p:sldId id="271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7300"/>
    <a:srgbClr val="663300"/>
    <a:srgbClr val="9966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9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kolorowanka-nuty_844.jpg"/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E67300">
                <a:tint val="45000"/>
                <a:satMod val="400000"/>
              </a:srgbClr>
            </a:duotone>
            <a:lum bright="30000"/>
          </a:blip>
          <a:stretch>
            <a:fillRect/>
          </a:stretch>
        </p:blipFill>
        <p:spPr>
          <a:xfrm>
            <a:off x="1428728" y="97770"/>
            <a:ext cx="6286544" cy="183103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316165"/>
            <a:ext cx="7772400" cy="1470025"/>
          </a:xfr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71604" y="4071942"/>
            <a:ext cx="5915044" cy="1285884"/>
          </a:xfr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CF419-9A77-4768-9EB0-ACE867CF2B0C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A4599-5A4F-441F-B80C-8EE1546039A4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Рисунок 7" descr="0i4l2h0mas.jpg"/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28596" y="2428868"/>
            <a:ext cx="1285884" cy="1285884"/>
          </a:xfrm>
          <a:prstGeom prst="rect">
            <a:avLst/>
          </a:prstGeom>
        </p:spPr>
      </p:pic>
    </p:spTree>
  </p:cSld>
  <p:clrMapOvr>
    <a:masterClrMapping/>
  </p:clrMapOvr>
  <p:transition>
    <p:pull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CF419-9A77-4768-9EB0-ACE867CF2B0C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A4599-5A4F-441F-B80C-8EE1546039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CF419-9A77-4768-9EB0-ACE867CF2B0C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A4599-5A4F-441F-B80C-8EE1546039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CF419-9A77-4768-9EB0-ACE867CF2B0C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A4599-5A4F-441F-B80C-8EE1546039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CF419-9A77-4768-9EB0-ACE867CF2B0C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A4599-5A4F-441F-B80C-8EE1546039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CF419-9A77-4768-9EB0-ACE867CF2B0C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A4599-5A4F-441F-B80C-8EE1546039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CF419-9A77-4768-9EB0-ACE867CF2B0C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A4599-5A4F-441F-B80C-8EE1546039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CF419-9A77-4768-9EB0-ACE867CF2B0C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A4599-5A4F-441F-B80C-8EE1546039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CF419-9A77-4768-9EB0-ACE867CF2B0C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A4599-5A4F-441F-B80C-8EE1546039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CF419-9A77-4768-9EB0-ACE867CF2B0C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A4599-5A4F-441F-B80C-8EE1546039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CF419-9A77-4768-9EB0-ACE867CF2B0C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A4599-5A4F-441F-B80C-8EE1546039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8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7CF419-9A77-4768-9EB0-ACE867CF2B0C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AA4599-5A4F-441F-B80C-8EE1546039A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ll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I:\&#1050;&#1086;&#1085;&#1094;&#1077;&#1088;&#1090;%20&#1074;&#1080;&#1076;&#1077;&#1086;.wmv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&#1070;&#1083;&#1080;&#1103;\Desktop\&#1055;&#1054;&#1059;&#1056;&#1054;&#1063;&#1053;&#1067;&#1045;%20&#1055;&#1051;&#1040;&#1053;&#1067;\&#1052;&#1059;&#1047;&#1067;&#1050;&#1040;\3&#1082;&#1083;&#1072;&#1089;&#1089;%20&#1052;&#1091;&#1079;&#1099;&#1082;&#1072;&#1083;&#1100;&#1085;&#1086;&#1077;%20&#1089;&#1086;&#1089;&#1090;&#1103;&#1079;&#1072;&#1085;&#1080;&#1077;\&#1050;&#1086;&#1085;&#1094;&#1077;&#1088;&#1090;-&#8470;1%20&#1063;&#1072;&#1081;&#1082;&#1086;&#1074;&#1089;&#1082;&#1080;&#1081;.avi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Levitan%20Mar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43379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285720" y="6286520"/>
            <a:ext cx="38576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И. И. Левитан” Март”</a:t>
            </a:r>
            <a:endParaRPr lang="ru-RU" sz="2400" dirty="0">
              <a:solidFill>
                <a:srgbClr val="0033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 descr="petertsjaikovsk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412875"/>
            <a:ext cx="2970212" cy="3960813"/>
          </a:xfrm>
          <a:prstGeom prst="rect">
            <a:avLst/>
          </a:prstGeom>
          <a:ln w="190500" cap="sq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7411" name="Picture 8" descr="Безымянный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732771">
            <a:off x="6592781" y="377062"/>
            <a:ext cx="1870075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9" descr="midle_2008_08_03_18_50_4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2" y="642918"/>
            <a:ext cx="2179638" cy="316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Text Box 10"/>
          <p:cNvSpPr txBox="1">
            <a:spLocks noChangeArrowheads="1"/>
          </p:cNvSpPr>
          <p:nvPr/>
        </p:nvSpPr>
        <p:spPr bwMode="auto">
          <a:xfrm>
            <a:off x="0" y="333375"/>
            <a:ext cx="5034891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600" b="1" i="1" dirty="0">
                <a:solidFill>
                  <a:srgbClr val="663300"/>
                </a:solidFill>
                <a:latin typeface="Georgia" pitchFamily="18" charset="0"/>
              </a:rPr>
              <a:t>П.И. Чайковский</a:t>
            </a:r>
          </a:p>
          <a:p>
            <a:r>
              <a:rPr lang="ru-RU" sz="2800" b="1" i="1" dirty="0">
                <a:solidFill>
                  <a:srgbClr val="663300"/>
                </a:solidFill>
                <a:latin typeface="Georgia" pitchFamily="18" charset="0"/>
              </a:rPr>
              <a:t>     (1840-1893г.)</a:t>
            </a:r>
          </a:p>
        </p:txBody>
      </p:sp>
      <p:sp>
        <p:nvSpPr>
          <p:cNvPr id="18443" name="Text Box 11"/>
          <p:cNvSpPr txBox="1">
            <a:spLocks noChangeArrowheads="1"/>
          </p:cNvSpPr>
          <p:nvPr/>
        </p:nvSpPr>
        <p:spPr bwMode="auto">
          <a:xfrm>
            <a:off x="3563938" y="4214818"/>
            <a:ext cx="5580062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600" b="1" i="1" dirty="0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Концерт № 1 </a:t>
            </a:r>
          </a:p>
          <a:p>
            <a:pPr>
              <a:defRPr/>
            </a:pPr>
            <a:r>
              <a:rPr lang="ru-RU" sz="2600" b="1" i="1" dirty="0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для фортепиано с оркестром</a:t>
            </a:r>
          </a:p>
          <a:p>
            <a:pPr>
              <a:defRPr/>
            </a:pPr>
            <a:r>
              <a:rPr lang="ru-RU" sz="2400" i="1" dirty="0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</a:t>
            </a:r>
            <a:r>
              <a:rPr lang="ru-RU" sz="2400" b="1" i="1" dirty="0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1875г.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Концерт видео.wmv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428728" y="2088158"/>
            <a:ext cx="6572264" cy="4555552"/>
          </a:xfrm>
          <a:prstGeom prst="rect">
            <a:avLst/>
          </a:prstGeom>
          <a:ln w="190500" cap="sq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Прямоугольник 3"/>
          <p:cNvSpPr/>
          <p:nvPr/>
        </p:nvSpPr>
        <p:spPr>
          <a:xfrm>
            <a:off x="0" y="1"/>
            <a:ext cx="9144000" cy="2123658"/>
          </a:xfrm>
          <a:prstGeom prst="rect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Georgia" pitchFamily="18" charset="0"/>
              </a:rPr>
              <a:t>Международный конкурс</a:t>
            </a:r>
          </a:p>
          <a:p>
            <a:r>
              <a:rPr lang="ru-RU" sz="4400" b="1" dirty="0" smtClean="0">
                <a:solidFill>
                  <a:srgbClr val="FF0000"/>
                </a:solidFill>
                <a:latin typeface="Georgia" pitchFamily="18" charset="0"/>
              </a:rPr>
              <a:t>  исполнителей  имени</a:t>
            </a:r>
          </a:p>
          <a:p>
            <a:r>
              <a:rPr lang="ru-RU" sz="4400" b="1" dirty="0" smtClean="0">
                <a:solidFill>
                  <a:srgbClr val="FF0000"/>
                </a:solidFill>
                <a:latin typeface="Georgia" pitchFamily="18" charset="0"/>
              </a:rPr>
              <a:t>П.И. Чайковского</a:t>
            </a:r>
            <a:endParaRPr lang="ru-RU" sz="4400" b="1" dirty="0">
              <a:solidFill>
                <a:srgbClr val="FF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Концерт-№1 Чайковский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428596" y="500043"/>
            <a:ext cx="8143932" cy="5929354"/>
          </a:xfrm>
          <a:prstGeom prst="rect">
            <a:avLst/>
          </a:prstGeom>
          <a:ln w="190500" cap="sq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2984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latin typeface="Georgia" pitchFamily="18" charset="0"/>
              </a:rPr>
              <a:t>Словарь эмоциональных состояний:</a:t>
            </a:r>
            <a:endParaRPr lang="ru-RU" i="1" dirty="0">
              <a:latin typeface="Georg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1071547"/>
            <a:ext cx="3857652" cy="569386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411480" fontAlgn="auto">
              <a:spcAft>
                <a:spcPts val="0"/>
              </a:spcAft>
              <a:buFont typeface="Wingdings" pitchFamily="2" charset="2"/>
              <a:buBlip>
                <a:blip r:embed="rId2"/>
              </a:buBlip>
              <a:defRPr/>
            </a:pPr>
            <a:r>
              <a:rPr lang="ru-RU" sz="2800" dirty="0" smtClean="0">
                <a:latin typeface="Arial Black" pitchFamily="34" charset="0"/>
              </a:rPr>
              <a:t>Весело</a:t>
            </a:r>
          </a:p>
          <a:p>
            <a:pPr marL="411480" fontAlgn="auto">
              <a:spcAft>
                <a:spcPts val="0"/>
              </a:spcAft>
              <a:buFont typeface="Wingdings" pitchFamily="2" charset="2"/>
              <a:buBlip>
                <a:blip r:embed="rId2"/>
              </a:buBlip>
              <a:defRPr/>
            </a:pPr>
            <a:r>
              <a:rPr lang="ru-RU" sz="2800" dirty="0" smtClean="0">
                <a:latin typeface="Arial Black" pitchFamily="34" charset="0"/>
              </a:rPr>
              <a:t>Празднично</a:t>
            </a:r>
          </a:p>
          <a:p>
            <a:pPr marL="411480" fontAlgn="auto">
              <a:spcAft>
                <a:spcPts val="0"/>
              </a:spcAft>
              <a:buFont typeface="Wingdings" pitchFamily="2" charset="2"/>
              <a:buBlip>
                <a:blip r:embed="rId2"/>
              </a:buBlip>
              <a:defRPr/>
            </a:pPr>
            <a:r>
              <a:rPr lang="ru-RU" sz="2800" dirty="0" smtClean="0">
                <a:latin typeface="Arial Black" pitchFamily="34" charset="0"/>
              </a:rPr>
              <a:t>Приподнято</a:t>
            </a:r>
          </a:p>
          <a:p>
            <a:pPr marL="411480" fontAlgn="auto">
              <a:spcAft>
                <a:spcPts val="0"/>
              </a:spcAft>
              <a:buFont typeface="Wingdings" pitchFamily="2" charset="2"/>
              <a:buBlip>
                <a:blip r:embed="rId2"/>
              </a:buBlip>
              <a:defRPr/>
            </a:pPr>
            <a:r>
              <a:rPr lang="ru-RU" sz="2800" dirty="0" smtClean="0">
                <a:latin typeface="Arial Black" pitchFamily="34" charset="0"/>
              </a:rPr>
              <a:t>Блестяще </a:t>
            </a:r>
          </a:p>
          <a:p>
            <a:pPr marL="411480" fontAlgn="auto">
              <a:spcAft>
                <a:spcPts val="0"/>
              </a:spcAft>
              <a:buFont typeface="Wingdings" pitchFamily="2" charset="2"/>
              <a:buBlip>
                <a:blip r:embed="rId2"/>
              </a:buBlip>
              <a:defRPr/>
            </a:pPr>
            <a:r>
              <a:rPr lang="ru-RU" sz="2800" dirty="0" smtClean="0">
                <a:latin typeface="Arial Black" pitchFamily="34" charset="0"/>
              </a:rPr>
              <a:t>Мечтательно </a:t>
            </a:r>
          </a:p>
          <a:p>
            <a:pPr marL="411480" fontAlgn="auto">
              <a:spcAft>
                <a:spcPts val="0"/>
              </a:spcAft>
              <a:buFont typeface="Wingdings" pitchFamily="2" charset="2"/>
              <a:buBlip>
                <a:blip r:embed="rId2"/>
              </a:buBlip>
              <a:defRPr/>
            </a:pPr>
            <a:r>
              <a:rPr lang="ru-RU" sz="2800" dirty="0" smtClean="0">
                <a:latin typeface="Arial Black" pitchFamily="34" charset="0"/>
              </a:rPr>
              <a:t>Торжественно</a:t>
            </a:r>
          </a:p>
          <a:p>
            <a:pPr marL="411480" fontAlgn="auto">
              <a:spcAft>
                <a:spcPts val="0"/>
              </a:spcAft>
              <a:buFont typeface="Wingdings" pitchFamily="2" charset="2"/>
              <a:buBlip>
                <a:blip r:embed="rId2"/>
              </a:buBlip>
              <a:defRPr/>
            </a:pPr>
            <a:r>
              <a:rPr lang="ru-RU" sz="2800" dirty="0" smtClean="0">
                <a:latin typeface="Arial Black" pitchFamily="34" charset="0"/>
              </a:rPr>
              <a:t>Восторженно</a:t>
            </a:r>
          </a:p>
          <a:p>
            <a:pPr marL="411480" fontAlgn="auto">
              <a:spcAft>
                <a:spcPts val="0"/>
              </a:spcAft>
              <a:buFont typeface="Wingdings" pitchFamily="2" charset="2"/>
              <a:buBlip>
                <a:blip r:embed="rId2"/>
              </a:buBlip>
              <a:defRPr/>
            </a:pPr>
            <a:r>
              <a:rPr lang="ru-RU" sz="2800" dirty="0" smtClean="0">
                <a:latin typeface="Arial Black" pitchFamily="34" charset="0"/>
              </a:rPr>
              <a:t>Призывно</a:t>
            </a:r>
          </a:p>
          <a:p>
            <a:pPr marL="411480" fontAlgn="auto">
              <a:spcAft>
                <a:spcPts val="0"/>
              </a:spcAft>
              <a:buFont typeface="Wingdings" pitchFamily="2" charset="2"/>
              <a:buBlip>
                <a:blip r:embed="rId2"/>
              </a:buBlip>
              <a:defRPr/>
            </a:pPr>
            <a:r>
              <a:rPr lang="ru-RU" sz="2800" dirty="0" smtClean="0">
                <a:latin typeface="Arial Black" pitchFamily="34" charset="0"/>
              </a:rPr>
              <a:t>Победно </a:t>
            </a:r>
          </a:p>
          <a:p>
            <a:pPr marL="411480" fontAlgn="auto">
              <a:spcAft>
                <a:spcPts val="0"/>
              </a:spcAft>
              <a:buFont typeface="Wingdings" pitchFamily="2" charset="2"/>
              <a:buBlip>
                <a:blip r:embed="rId2"/>
              </a:buBlip>
              <a:defRPr/>
            </a:pPr>
            <a:r>
              <a:rPr lang="ru-RU" sz="2800" dirty="0" smtClean="0">
                <a:latin typeface="Arial Black" pitchFamily="34" charset="0"/>
              </a:rPr>
              <a:t>Энергично</a:t>
            </a:r>
          </a:p>
          <a:p>
            <a:pPr marL="411480" fontAlgn="auto">
              <a:spcAft>
                <a:spcPts val="0"/>
              </a:spcAft>
              <a:buFont typeface="Wingdings" pitchFamily="2" charset="2"/>
              <a:buBlip>
                <a:blip r:embed="rId2"/>
              </a:buBlip>
              <a:defRPr/>
            </a:pPr>
            <a:r>
              <a:rPr lang="ru-RU" sz="2800" dirty="0" smtClean="0">
                <a:latin typeface="Arial Black" pitchFamily="34" charset="0"/>
              </a:rPr>
              <a:t>Мужественно</a:t>
            </a:r>
          </a:p>
          <a:p>
            <a:pPr marL="411480" fontAlgn="auto">
              <a:spcAft>
                <a:spcPts val="0"/>
              </a:spcAft>
              <a:buFont typeface="Wingdings" pitchFamily="2" charset="2"/>
              <a:buBlip>
                <a:blip r:embed="rId2"/>
              </a:buBlip>
              <a:defRPr/>
            </a:pPr>
            <a:r>
              <a:rPr lang="ru-RU" sz="2800" dirty="0" smtClean="0">
                <a:latin typeface="Arial Black" pitchFamily="34" charset="0"/>
              </a:rPr>
              <a:t>Решительно </a:t>
            </a:r>
          </a:p>
          <a:p>
            <a:pPr marL="411480" fontAlgn="auto">
              <a:spcAft>
                <a:spcPts val="0"/>
              </a:spcAft>
              <a:buFont typeface="Wingdings" pitchFamily="2" charset="2"/>
              <a:buBlip>
                <a:blip r:embed="rId2"/>
              </a:buBlip>
              <a:defRPr/>
            </a:pPr>
            <a:r>
              <a:rPr lang="ru-RU" sz="2800" dirty="0" smtClean="0">
                <a:latin typeface="Arial Black" pitchFamily="34" charset="0"/>
              </a:rPr>
              <a:t>Душевно 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500562" y="1071546"/>
            <a:ext cx="3929090" cy="563231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buFontTx/>
              <a:buBlip>
                <a:blip r:embed="rId2"/>
              </a:buBlip>
              <a:defRPr/>
            </a:pPr>
            <a:r>
              <a:rPr lang="ru-RU" sz="2400" b="1" dirty="0" smtClean="0">
                <a:latin typeface="Arial Black" pitchFamily="34" charset="0"/>
              </a:rPr>
              <a:t>Сердечно</a:t>
            </a:r>
          </a:p>
          <a:p>
            <a:pPr>
              <a:buFontTx/>
              <a:buBlip>
                <a:blip r:embed="rId2"/>
              </a:buBlip>
              <a:defRPr/>
            </a:pPr>
            <a:r>
              <a:rPr lang="ru-RU" sz="2400" b="1" dirty="0" smtClean="0">
                <a:latin typeface="Arial Black" pitchFamily="34" charset="0"/>
              </a:rPr>
              <a:t>Ласково </a:t>
            </a:r>
          </a:p>
          <a:p>
            <a:pPr>
              <a:buFontTx/>
              <a:buBlip>
                <a:blip r:embed="rId2"/>
              </a:buBlip>
              <a:defRPr/>
            </a:pPr>
            <a:r>
              <a:rPr lang="ru-RU" sz="2400" b="1" dirty="0" smtClean="0">
                <a:latin typeface="Arial Black" pitchFamily="34" charset="0"/>
              </a:rPr>
              <a:t>Любовно </a:t>
            </a:r>
          </a:p>
          <a:p>
            <a:pPr>
              <a:buFontTx/>
              <a:buBlip>
                <a:blip r:embed="rId2"/>
              </a:buBlip>
              <a:defRPr/>
            </a:pPr>
            <a:r>
              <a:rPr lang="ru-RU" sz="2400" b="1" dirty="0" smtClean="0">
                <a:latin typeface="Arial Black" pitchFamily="34" charset="0"/>
              </a:rPr>
              <a:t>Напористо</a:t>
            </a:r>
          </a:p>
          <a:p>
            <a:pPr>
              <a:buFontTx/>
              <a:buBlip>
                <a:blip r:embed="rId2"/>
              </a:buBlip>
              <a:defRPr/>
            </a:pPr>
            <a:r>
              <a:rPr lang="ru-RU" sz="2400" b="1" dirty="0" smtClean="0">
                <a:latin typeface="Arial Black" pitchFamily="34" charset="0"/>
              </a:rPr>
              <a:t>Строго</a:t>
            </a:r>
          </a:p>
          <a:p>
            <a:pPr>
              <a:buFontTx/>
              <a:buBlip>
                <a:blip r:embed="rId2"/>
              </a:buBlip>
              <a:defRPr/>
            </a:pPr>
            <a:r>
              <a:rPr lang="ru-RU" sz="2400" b="1" dirty="0" smtClean="0">
                <a:latin typeface="Arial Black" pitchFamily="34" charset="0"/>
              </a:rPr>
              <a:t>Уверенно</a:t>
            </a:r>
          </a:p>
          <a:p>
            <a:pPr>
              <a:buFontTx/>
              <a:buBlip>
                <a:blip r:embed="rId2"/>
              </a:buBlip>
              <a:defRPr/>
            </a:pPr>
            <a:r>
              <a:rPr lang="ru-RU" sz="2400" b="1" dirty="0" smtClean="0">
                <a:latin typeface="Arial Black" pitchFamily="34" charset="0"/>
              </a:rPr>
              <a:t>Широко</a:t>
            </a:r>
          </a:p>
          <a:p>
            <a:pPr>
              <a:buFontTx/>
              <a:buBlip>
                <a:blip r:embed="rId2"/>
              </a:buBlip>
              <a:defRPr/>
            </a:pPr>
            <a:r>
              <a:rPr lang="ru-RU" sz="2400" b="1" dirty="0" smtClean="0">
                <a:latin typeface="Arial Black" pitchFamily="34" charset="0"/>
              </a:rPr>
              <a:t>Напряженно</a:t>
            </a:r>
          </a:p>
          <a:p>
            <a:pPr>
              <a:buFontTx/>
              <a:buBlip>
                <a:blip r:embed="rId2"/>
              </a:buBlip>
              <a:defRPr/>
            </a:pPr>
            <a:r>
              <a:rPr lang="ru-RU" sz="2400" b="1" dirty="0" smtClean="0">
                <a:latin typeface="Arial Black" pitchFamily="34" charset="0"/>
              </a:rPr>
              <a:t>Тяжело</a:t>
            </a:r>
          </a:p>
          <a:p>
            <a:pPr>
              <a:buFontTx/>
              <a:buBlip>
                <a:blip r:embed="rId2"/>
              </a:buBlip>
              <a:defRPr/>
            </a:pPr>
            <a:r>
              <a:rPr lang="ru-RU" sz="2400" b="1" dirty="0" smtClean="0">
                <a:latin typeface="Arial Black" pitchFamily="34" charset="0"/>
              </a:rPr>
              <a:t>Нежно</a:t>
            </a:r>
          </a:p>
          <a:p>
            <a:pPr>
              <a:buFontTx/>
              <a:buBlip>
                <a:blip r:embed="rId2"/>
              </a:buBlip>
              <a:defRPr/>
            </a:pPr>
            <a:r>
              <a:rPr lang="ru-RU" sz="2400" b="1" dirty="0" smtClean="0">
                <a:latin typeface="Arial Black" pitchFamily="34" charset="0"/>
              </a:rPr>
              <a:t>Равнодушно</a:t>
            </a:r>
          </a:p>
          <a:p>
            <a:pPr>
              <a:buFontTx/>
              <a:buBlip>
                <a:blip r:embed="rId2"/>
              </a:buBlip>
              <a:defRPr/>
            </a:pPr>
            <a:r>
              <a:rPr lang="ru-RU" sz="2400" b="1" dirty="0" smtClean="0">
                <a:latin typeface="Arial Black" pitchFamily="34" charset="0"/>
              </a:rPr>
              <a:t>Сонливо</a:t>
            </a:r>
          </a:p>
          <a:p>
            <a:pPr>
              <a:buFontTx/>
              <a:buBlip>
                <a:blip r:embed="rId2"/>
              </a:buBlip>
              <a:defRPr/>
            </a:pPr>
            <a:r>
              <a:rPr lang="ru-RU" sz="2400" b="1" dirty="0" smtClean="0">
                <a:latin typeface="Arial Black" pitchFamily="34" charset="0"/>
              </a:rPr>
              <a:t>Добродушно</a:t>
            </a:r>
          </a:p>
          <a:p>
            <a:pPr>
              <a:buFontTx/>
              <a:buBlip>
                <a:blip r:embed="rId2"/>
              </a:buBlip>
              <a:defRPr/>
            </a:pPr>
            <a:r>
              <a:rPr lang="ru-RU" sz="2400" b="1" dirty="0" smtClean="0">
                <a:latin typeface="Arial Black" pitchFamily="34" charset="0"/>
              </a:rPr>
              <a:t>Спокойно</a:t>
            </a:r>
          </a:p>
          <a:p>
            <a:pPr>
              <a:buFontTx/>
              <a:buBlip>
                <a:blip r:embed="rId2"/>
              </a:buBlip>
              <a:defRPr/>
            </a:pPr>
            <a:r>
              <a:rPr lang="ru-RU" sz="2400" b="1" dirty="0" smtClean="0">
                <a:latin typeface="Arial Black" pitchFamily="34" charset="0"/>
              </a:rPr>
              <a:t>Сосредоточенно </a:t>
            </a:r>
            <a:endParaRPr lang="ru-RU" sz="2400" b="1" dirty="0">
              <a:latin typeface="Arial Black" pitchFamily="34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0" y="714375"/>
            <a:ext cx="4281488" cy="5411788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  <a:latin typeface="Georgia" pitchFamily="18" charset="0"/>
              </a:rPr>
              <a:t>Константин Андреевич Сомов «Концерт»</a:t>
            </a:r>
          </a:p>
          <a:p>
            <a:pPr>
              <a:buNone/>
            </a:pPr>
            <a:endParaRPr lang="ru-RU" dirty="0" smtClean="0">
              <a:solidFill>
                <a:srgbClr val="FF0000"/>
              </a:solidFill>
              <a:latin typeface="Georgia" pitchFamily="18" charset="0"/>
            </a:endParaRPr>
          </a:p>
          <a:p>
            <a:pPr>
              <a:buNone/>
            </a:pPr>
            <a:endParaRPr lang="ru-RU" dirty="0">
              <a:solidFill>
                <a:srgbClr val="FF0000"/>
              </a:solidFill>
              <a:latin typeface="Georgia" pitchFamily="18" charset="0"/>
            </a:endParaRPr>
          </a:p>
        </p:txBody>
      </p:sp>
      <p:pic>
        <p:nvPicPr>
          <p:cNvPr id="7" name="Содержимое 6" descr="загружено.jpg"/>
          <p:cNvPicPr>
            <a:picLocks noGrp="1" noChangeAspect="1"/>
          </p:cNvPicPr>
          <p:nvPr>
            <p:ph sz="half" idx="4294967295"/>
          </p:nvPr>
        </p:nvPicPr>
        <p:blipFill>
          <a:blip r:embed="rId2"/>
          <a:stretch>
            <a:fillRect/>
          </a:stretch>
        </p:blipFill>
        <p:spPr>
          <a:xfrm>
            <a:off x="0" y="2214563"/>
            <a:ext cx="4324350" cy="4000500"/>
          </a:xfrm>
        </p:spPr>
      </p:pic>
      <p:sp>
        <p:nvSpPr>
          <p:cNvPr id="9" name="Прямоугольник 8"/>
          <p:cNvSpPr/>
          <p:nvPr/>
        </p:nvSpPr>
        <p:spPr>
          <a:xfrm>
            <a:off x="4572000" y="500042"/>
            <a:ext cx="421484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Georgia" pitchFamily="18" charset="0"/>
              </a:rPr>
              <a:t>Ян Вермеер «Концерт»</a:t>
            </a:r>
            <a:endParaRPr lang="ru-RU" sz="32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pic>
        <p:nvPicPr>
          <p:cNvPr id="6" name="Содержимое 6" descr="загружено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14554"/>
            <a:ext cx="4324350" cy="4000500"/>
          </a:xfrm>
          <a:prstGeom prst="rect">
            <a:avLst/>
          </a:prstGeom>
        </p:spPr>
      </p:pic>
      <p:pic>
        <p:nvPicPr>
          <p:cNvPr id="10" name="Рисунок 9" descr="05 Vermeer - Concerto a tr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3017" y="1726073"/>
            <a:ext cx="4206337" cy="4774761"/>
          </a:xfrm>
          <a:prstGeom prst="rect">
            <a:avLst/>
          </a:prstGeom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Тест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1.Что такое концерт?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А) музыкальное произведение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Б) комната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В) песня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2. Когда появились первые концерты?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А) в 21 веке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Б) в 17 веке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В)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19 веке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3.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Сколько частей имеет концерт?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А) 1 часть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Б) 6 частей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В) 3 части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Georgia" pitchFamily="18" charset="0"/>
              </a:rPr>
              <a:t>Ответы:</a:t>
            </a:r>
            <a:endParaRPr lang="ru-RU" b="1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 algn="ctr">
              <a:buAutoNum type="arabicParenR"/>
            </a:pPr>
            <a:r>
              <a:rPr lang="ru-RU" sz="4800" b="1" dirty="0" smtClean="0">
                <a:solidFill>
                  <a:srgbClr val="FF0000"/>
                </a:solidFill>
              </a:rPr>
              <a:t>  А</a:t>
            </a:r>
          </a:p>
          <a:p>
            <a:pPr marL="514350" indent="-514350" algn="ctr">
              <a:buAutoNum type="arabicParenR" startAt="2"/>
            </a:pPr>
            <a:r>
              <a:rPr lang="ru-RU" sz="4800" b="1" dirty="0" smtClean="0">
                <a:solidFill>
                  <a:srgbClr val="FF0000"/>
                </a:solidFill>
              </a:rPr>
              <a:t>  Б</a:t>
            </a:r>
          </a:p>
          <a:p>
            <a:pPr marL="514350" indent="-514350" algn="ctr">
              <a:buNone/>
            </a:pPr>
            <a:r>
              <a:rPr lang="ru-RU" sz="4800" b="1" dirty="0" smtClean="0">
                <a:solidFill>
                  <a:srgbClr val="FF0000"/>
                </a:solidFill>
              </a:rPr>
              <a:t>3)  В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pull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Georgia" pitchFamily="18" charset="0"/>
              </a:rPr>
              <a:t>«Поле цветов»</a:t>
            </a:r>
            <a:endParaRPr lang="ru-RU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b="1" i="1" dirty="0" smtClean="0">
                <a:solidFill>
                  <a:srgbClr val="C00000"/>
                </a:solidFill>
                <a:latin typeface="Georgia" pitchFamily="18" charset="0"/>
              </a:rPr>
              <a:t>Красный цветок </a:t>
            </a:r>
            <a:r>
              <a:rPr lang="ru-RU" sz="4000" dirty="0" smtClean="0">
                <a:latin typeface="Georgia" pitchFamily="18" charset="0"/>
              </a:rPr>
              <a:t>– вам было интересно, радостно</a:t>
            </a:r>
          </a:p>
          <a:p>
            <a:pPr>
              <a:buNone/>
            </a:pPr>
            <a:r>
              <a:rPr lang="ru-RU" sz="4000" b="1" i="1" dirty="0" err="1" smtClean="0">
                <a:solidFill>
                  <a:srgbClr val="0070C0"/>
                </a:solidFill>
                <a:latin typeface="Georgia" pitchFamily="18" charset="0"/>
              </a:rPr>
              <a:t>Голубой</a:t>
            </a:r>
            <a:r>
              <a:rPr lang="ru-RU" sz="4000" b="1" i="1" dirty="0" smtClean="0">
                <a:solidFill>
                  <a:srgbClr val="0070C0"/>
                </a:solidFill>
                <a:latin typeface="Georgia" pitchFamily="18" charset="0"/>
              </a:rPr>
              <a:t> цветок </a:t>
            </a:r>
            <a:r>
              <a:rPr lang="ru-RU" sz="4000" dirty="0" smtClean="0">
                <a:latin typeface="Georgia" pitchFamily="18" charset="0"/>
              </a:rPr>
              <a:t>– вам было неинтересно, скучно.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74638"/>
            <a:ext cx="7215238" cy="4225932"/>
          </a:xfrm>
        </p:spPr>
        <p:txBody>
          <a:bodyPr>
            <a:normAutofit/>
          </a:bodyPr>
          <a:lstStyle/>
          <a:p>
            <a:r>
              <a:rPr lang="ru-RU" sz="6600" b="1" i="1" dirty="0" smtClean="0">
                <a:solidFill>
                  <a:srgbClr val="E67300"/>
                </a:solidFill>
                <a:latin typeface="Georgia" pitchFamily="18" charset="0"/>
              </a:rPr>
              <a:t>Спасибо за внимание!</a:t>
            </a:r>
            <a:endParaRPr lang="ru-RU" sz="6600" dirty="0">
              <a:solidFill>
                <a:srgbClr val="E67300"/>
              </a:solidFill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/>
          <a:lstStyle/>
          <a:p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  <a:latin typeface="Georgia" pitchFamily="18" charset="0"/>
                <a:cs typeface="Mongolian Baiti" pitchFamily="66" charset="0"/>
              </a:rPr>
              <a:t>Решите ребус:</a:t>
            </a:r>
            <a:endParaRPr lang="ru-RU" b="1" i="1" dirty="0">
              <a:solidFill>
                <a:schemeClr val="bg2">
                  <a:lumMod val="10000"/>
                </a:schemeClr>
              </a:solidFill>
              <a:latin typeface="Georgia" pitchFamily="18" charset="0"/>
              <a:cs typeface="Mongolian Baiti" pitchFamily="66" charset="0"/>
            </a:endParaRPr>
          </a:p>
        </p:txBody>
      </p:sp>
      <p:pic>
        <p:nvPicPr>
          <p:cNvPr id="4" name="Содержимое 3" descr="img02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462068"/>
            <a:ext cx="9144000" cy="4967327"/>
          </a:xfrm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685800" y="2500306"/>
            <a:ext cx="7772400" cy="2286015"/>
          </a:xfrm>
        </p:spPr>
        <p:txBody>
          <a:bodyPr>
            <a:normAutofit/>
          </a:bodyPr>
          <a:lstStyle/>
          <a:p>
            <a:r>
              <a:rPr lang="ru-RU" sz="6600" b="1" i="1" dirty="0" smtClean="0">
                <a:solidFill>
                  <a:srgbClr val="E67300"/>
                </a:solidFill>
                <a:latin typeface="Georgia" pitchFamily="18" charset="0"/>
              </a:rPr>
              <a:t>Концерт</a:t>
            </a:r>
            <a:endParaRPr lang="ru-RU" sz="6600" b="1" i="1" dirty="0">
              <a:solidFill>
                <a:srgbClr val="E67300"/>
              </a:solidFill>
              <a:latin typeface="Georgia" pitchFamily="18" charset="0"/>
            </a:endParaRPr>
          </a:p>
        </p:txBody>
      </p:sp>
      <p:pic>
        <p:nvPicPr>
          <p:cNvPr id="8" name="Рисунок 7" descr="0i4l2h0mas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28596" y="2405066"/>
            <a:ext cx="2309818" cy="2309818"/>
          </a:xfrm>
          <a:prstGeom prst="rect">
            <a:avLst/>
          </a:prstGeom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  <a:latin typeface="Georgia" pitchFamily="18" charset="0"/>
              </a:rPr>
              <a:t>Цель урока?</a:t>
            </a:r>
            <a:endParaRPr lang="ru-RU" sz="54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4000" dirty="0" smtClean="0">
                <a:latin typeface="Georgia" pitchFamily="18" charset="0"/>
              </a:rPr>
              <a:t>- познакомиться музыкальным произведением – концерт.</a:t>
            </a:r>
            <a:endParaRPr lang="ru-RU" sz="4000" dirty="0">
              <a:latin typeface="Georgia" pitchFamily="18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1214422"/>
            <a:ext cx="842968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 smtClean="0">
                <a:solidFill>
                  <a:srgbClr val="C00000"/>
                </a:solidFill>
                <a:latin typeface="Georgia" pitchFamily="18" charset="0"/>
              </a:rPr>
              <a:t>Концерт </a:t>
            </a:r>
            <a:r>
              <a:rPr lang="ru-RU" sz="4400" i="1" dirty="0" smtClean="0">
                <a:solidFill>
                  <a:srgbClr val="C00000"/>
                </a:solidFill>
                <a:latin typeface="Georgia" pitchFamily="18" charset="0"/>
              </a:rPr>
              <a:t>–</a:t>
            </a:r>
            <a:r>
              <a:rPr lang="ru-RU" sz="4400" dirty="0" smtClean="0">
                <a:latin typeface="Georgia" pitchFamily="18" charset="0"/>
              </a:rPr>
              <a:t> </a:t>
            </a:r>
            <a:r>
              <a:rPr lang="ru-RU" sz="4400" i="1" dirty="0" smtClean="0">
                <a:latin typeface="Georgia" pitchFamily="18" charset="0"/>
              </a:rPr>
              <a:t>музыкальное произведение для оркестра и солирующего инструмента</a:t>
            </a:r>
            <a:r>
              <a:rPr lang="ru-RU" sz="4400" dirty="0" smtClean="0">
                <a:latin typeface="Georgia" pitchFamily="18" charset="0"/>
              </a:rPr>
              <a:t> </a:t>
            </a:r>
            <a:endParaRPr lang="ru-RU" sz="4400" dirty="0">
              <a:latin typeface="Georgia" pitchFamily="18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929718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dirty="0" smtClean="0">
                <a:latin typeface="Georgia" pitchFamily="18" charset="0"/>
              </a:rPr>
              <a:t> </a:t>
            </a:r>
            <a:r>
              <a:rPr lang="ru-RU" sz="2800" b="1" dirty="0" smtClean="0">
                <a:latin typeface="Georgia" pitchFamily="18" charset="0"/>
              </a:rPr>
              <a:t>Солирующими инструментами могут быть:</a:t>
            </a:r>
          </a:p>
          <a:p>
            <a:pPr algn="just"/>
            <a:r>
              <a:rPr lang="ru-RU" sz="2800" b="1" dirty="0" smtClean="0">
                <a:latin typeface="Georgia" pitchFamily="18" charset="0"/>
              </a:rPr>
              <a:t> фортепиано, флейта, скрипка, арфа и.т.д.</a:t>
            </a:r>
          </a:p>
          <a:p>
            <a:pPr algn="just"/>
            <a:r>
              <a:rPr lang="ru-RU" sz="2800" b="1" dirty="0" smtClean="0">
                <a:latin typeface="Georgia" pitchFamily="18" charset="0"/>
              </a:rPr>
              <a:t> Есть концерты для голоса и оркестра.</a:t>
            </a:r>
            <a:endParaRPr lang="ru-RU" sz="2800" b="1" dirty="0">
              <a:latin typeface="Georgia" pitchFamily="18" charset="0"/>
            </a:endParaRPr>
          </a:p>
        </p:txBody>
      </p:sp>
      <p:pic>
        <p:nvPicPr>
          <p:cNvPr id="3" name="Picture 8" descr="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28802"/>
            <a:ext cx="2928958" cy="2329464"/>
          </a:xfrm>
          <a:prstGeom prst="rect">
            <a:avLst/>
          </a:prstGeom>
          <a:ln w="190500" cap="sq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Picture 6" descr="fleit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4429132"/>
            <a:ext cx="3284563" cy="2126252"/>
          </a:xfrm>
          <a:prstGeom prst="rect">
            <a:avLst/>
          </a:prstGeom>
          <a:ln w="190500" cap="sq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Picture 9" descr="img_155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14678" y="1714488"/>
            <a:ext cx="3297257" cy="2709869"/>
          </a:xfrm>
          <a:prstGeom prst="rect">
            <a:avLst/>
          </a:prstGeom>
          <a:ln w="190500" cap="sq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Picture 10" descr="017_2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72264" y="2285992"/>
            <a:ext cx="2314582" cy="4207607"/>
          </a:xfrm>
          <a:prstGeom prst="rect">
            <a:avLst/>
          </a:prstGeom>
          <a:ln w="190500" cap="sq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5604842f11ac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0266" y="1928778"/>
            <a:ext cx="6643734" cy="492922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4286256"/>
            <a:ext cx="3336170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Georgia" pitchFamily="18" charset="0"/>
              </a:rPr>
              <a:t>Антонио </a:t>
            </a:r>
            <a:r>
              <a:rPr lang="ru-RU" sz="2400" b="1" dirty="0" err="1" smtClean="0">
                <a:latin typeface="Georgia" pitchFamily="18" charset="0"/>
              </a:rPr>
              <a:t>Вивальди</a:t>
            </a:r>
            <a:endParaRPr lang="ru-RU" sz="2400" b="1" dirty="0"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28926" y="1071546"/>
            <a:ext cx="2564910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400" b="1" dirty="0" err="1" smtClean="0">
                <a:latin typeface="Georgia" pitchFamily="18" charset="0"/>
              </a:rPr>
              <a:t>Иоган</a:t>
            </a:r>
            <a:r>
              <a:rPr lang="ru-RU" sz="2400" b="1" dirty="0" smtClean="0">
                <a:latin typeface="Georgia" pitchFamily="18" charset="0"/>
              </a:rPr>
              <a:t> Себастьян Бах</a:t>
            </a:r>
            <a:endParaRPr lang="ru-RU" sz="2400" b="1" dirty="0">
              <a:latin typeface="Georg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29190" y="214290"/>
            <a:ext cx="1928826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Georgia" pitchFamily="18" charset="0"/>
              </a:rPr>
              <a:t>Йозеф Гайдн</a:t>
            </a:r>
            <a:endParaRPr lang="ru-RU" sz="2400" b="1" dirty="0">
              <a:latin typeface="Georg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09809" y="1428736"/>
            <a:ext cx="3134191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Georgia" pitchFamily="18" charset="0"/>
              </a:rPr>
              <a:t>Пётр Чайковский</a:t>
            </a:r>
            <a:endParaRPr lang="ru-RU" sz="2400" b="1" dirty="0">
              <a:latin typeface="Georg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643702" y="500042"/>
            <a:ext cx="2500298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Georgia" pitchFamily="18" charset="0"/>
              </a:rPr>
              <a:t>Сергей Рахманинов</a:t>
            </a:r>
            <a:endParaRPr lang="ru-RU" sz="2400" b="1" dirty="0">
              <a:latin typeface="Georgia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3071810"/>
            <a:ext cx="2872902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2400" b="1" dirty="0" err="1" smtClean="0">
                <a:latin typeface="Georgia" pitchFamily="18" charset="0"/>
              </a:rPr>
              <a:t>Вольфган</a:t>
            </a:r>
            <a:r>
              <a:rPr lang="ru-RU" sz="2400" b="1" dirty="0" smtClean="0">
                <a:latin typeface="Georgia" pitchFamily="18" charset="0"/>
              </a:rPr>
              <a:t> </a:t>
            </a:r>
          </a:p>
          <a:p>
            <a:r>
              <a:rPr lang="ru-RU" sz="2400" b="1" dirty="0" smtClean="0">
                <a:latin typeface="Georgia" pitchFamily="18" charset="0"/>
              </a:rPr>
              <a:t> Амадей Моцарт</a:t>
            </a:r>
            <a:endParaRPr lang="ru-RU" sz="2400" b="1" dirty="0">
              <a:latin typeface="Georgia" pitchFamily="18" charset="0"/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 rot="10800000">
            <a:off x="3286116" y="4643446"/>
            <a:ext cx="2714644" cy="35719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16200000" flipV="1">
            <a:off x="4607719" y="2250273"/>
            <a:ext cx="2714644" cy="21431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16200000" flipV="1">
            <a:off x="4357686" y="2214554"/>
            <a:ext cx="1857388" cy="100013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16200000" flipV="1">
            <a:off x="8251057" y="1678769"/>
            <a:ext cx="1214446" cy="14287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16200000" flipV="1">
            <a:off x="8572528" y="1928802"/>
            <a:ext cx="428628" cy="14287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10800000">
            <a:off x="2214546" y="3429000"/>
            <a:ext cx="4429156" cy="71438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/>
          <a:lstStyle/>
          <a:p>
            <a:r>
              <a:rPr lang="ru-RU" dirty="0" smtClean="0">
                <a:latin typeface="Georgia" pitchFamily="18" charset="0"/>
              </a:rPr>
              <a:t> 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>
          <a:xfrm>
            <a:off x="0" y="857232"/>
            <a:ext cx="4495800" cy="5268931"/>
          </a:xfrm>
        </p:spPr>
        <p:txBody>
          <a:bodyPr/>
          <a:lstStyle/>
          <a:p>
            <a:pPr>
              <a:buNone/>
            </a:pPr>
            <a:r>
              <a:rPr lang="ru-RU" b="1" dirty="0" err="1" smtClean="0">
                <a:solidFill>
                  <a:srgbClr val="C00000"/>
                </a:solidFill>
                <a:latin typeface="Georgia" pitchFamily="18" charset="0"/>
              </a:rPr>
              <a:t>Эрколе</a:t>
            </a:r>
            <a:r>
              <a:rPr lang="ru-RU" b="1" dirty="0" smtClean="0">
                <a:solidFill>
                  <a:srgbClr val="C00000"/>
                </a:solidFill>
                <a:latin typeface="Georgia" pitchFamily="18" charset="0"/>
              </a:rPr>
              <a:t> де </a:t>
            </a:r>
            <a:r>
              <a:rPr lang="ru-RU" b="1" dirty="0" err="1" smtClean="0">
                <a:solidFill>
                  <a:srgbClr val="C00000"/>
                </a:solidFill>
                <a:latin typeface="Georgia" pitchFamily="18" charset="0"/>
              </a:rPr>
              <a:t>Роберти</a:t>
            </a:r>
            <a:r>
              <a:rPr lang="ru-RU" b="1" dirty="0" smtClean="0">
                <a:solidFill>
                  <a:srgbClr val="C00000"/>
                </a:solidFill>
                <a:latin typeface="Georgia" pitchFamily="18" charset="0"/>
              </a:rPr>
              <a:t> «Концерт»   </a:t>
            </a:r>
            <a:endParaRPr lang="ru-RU" dirty="0" smtClean="0">
              <a:solidFill>
                <a:srgbClr val="FF0000"/>
              </a:solidFill>
              <a:latin typeface="Georgia" pitchFamily="18" charset="0"/>
            </a:endParaRPr>
          </a:p>
          <a:p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>
          <a:xfrm>
            <a:off x="4648200" y="1000108"/>
            <a:ext cx="4495800" cy="5126055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  <a:latin typeface="Georgia" pitchFamily="18" charset="0"/>
              </a:rPr>
              <a:t>Адольф фон Менцель  «Флейтовый концерт»  </a:t>
            </a:r>
          </a:p>
          <a:p>
            <a:endParaRPr lang="ru-RU" dirty="0"/>
          </a:p>
        </p:txBody>
      </p:sp>
      <p:pic>
        <p:nvPicPr>
          <p:cNvPr id="11" name="Picture 8" descr="Эрколе де Роберти Концер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000240"/>
            <a:ext cx="3929058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9" descr="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67175" y="2571744"/>
            <a:ext cx="5076825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0" y="714375"/>
            <a:ext cx="4281488" cy="5411788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  <a:latin typeface="Georgia" pitchFamily="18" charset="0"/>
              </a:rPr>
              <a:t>Константин Андреевич Сомов «Концерт»</a:t>
            </a:r>
          </a:p>
          <a:p>
            <a:pPr>
              <a:buNone/>
            </a:pPr>
            <a:endParaRPr lang="ru-RU" dirty="0" smtClean="0">
              <a:solidFill>
                <a:srgbClr val="FF0000"/>
              </a:solidFill>
              <a:latin typeface="Georgia" pitchFamily="18" charset="0"/>
            </a:endParaRPr>
          </a:p>
          <a:p>
            <a:pPr>
              <a:buNone/>
            </a:pPr>
            <a:endParaRPr lang="ru-RU" dirty="0">
              <a:solidFill>
                <a:srgbClr val="FF0000"/>
              </a:solidFill>
              <a:latin typeface="Georgia" pitchFamily="18" charset="0"/>
            </a:endParaRPr>
          </a:p>
        </p:txBody>
      </p:sp>
      <p:pic>
        <p:nvPicPr>
          <p:cNvPr id="7" name="Содержимое 6" descr="загружено.jpg"/>
          <p:cNvPicPr>
            <a:picLocks noGrp="1" noChangeAspect="1"/>
          </p:cNvPicPr>
          <p:nvPr>
            <p:ph sz="half" idx="4294967295"/>
          </p:nvPr>
        </p:nvPicPr>
        <p:blipFill>
          <a:blip r:embed="rId2"/>
          <a:stretch>
            <a:fillRect/>
          </a:stretch>
        </p:blipFill>
        <p:spPr>
          <a:xfrm>
            <a:off x="0" y="2214563"/>
            <a:ext cx="4324350" cy="4000500"/>
          </a:xfrm>
        </p:spPr>
      </p:pic>
      <p:pic>
        <p:nvPicPr>
          <p:cNvPr id="8" name="Picture 5" descr="vermeer-concer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1643050"/>
            <a:ext cx="4500562" cy="4929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4572000" y="500042"/>
            <a:ext cx="421484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Georgia" pitchFamily="18" charset="0"/>
              </a:rPr>
              <a:t>Ян Вермеер «Концерт»</a:t>
            </a:r>
            <a:endParaRPr lang="ru-RU" sz="32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pic>
        <p:nvPicPr>
          <p:cNvPr id="6" name="Содержимое 6" descr="загружено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14554"/>
            <a:ext cx="4324350" cy="4000500"/>
          </a:xfrm>
          <a:prstGeom prst="rect">
            <a:avLst/>
          </a:prstGeom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553</TotalTime>
  <Words>254</Words>
  <Application>Microsoft Office PowerPoint</Application>
  <PresentationFormat>Экран (4:3)</PresentationFormat>
  <Paragraphs>81</Paragraphs>
  <Slides>18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Решите ребус:</vt:lpstr>
      <vt:lpstr>Концерт</vt:lpstr>
      <vt:lpstr>Цель урока?</vt:lpstr>
      <vt:lpstr>Слайд 5</vt:lpstr>
      <vt:lpstr>Слайд 6</vt:lpstr>
      <vt:lpstr>Слайд 7</vt:lpstr>
      <vt:lpstr> </vt:lpstr>
      <vt:lpstr>Слайд 9</vt:lpstr>
      <vt:lpstr>Слайд 10</vt:lpstr>
      <vt:lpstr>Слайд 11</vt:lpstr>
      <vt:lpstr>Слайд 12</vt:lpstr>
      <vt:lpstr>Словарь эмоциональных состояний:</vt:lpstr>
      <vt:lpstr>Слайд 14</vt:lpstr>
      <vt:lpstr>Слайд 15</vt:lpstr>
      <vt:lpstr>Ответы:</vt:lpstr>
      <vt:lpstr>«Поле цветов»</vt:lpstr>
      <vt:lpstr>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Юлия</cp:lastModifiedBy>
  <cp:revision>49</cp:revision>
  <dcterms:created xsi:type="dcterms:W3CDTF">2013-03-01T18:28:36Z</dcterms:created>
  <dcterms:modified xsi:type="dcterms:W3CDTF">2016-02-24T17:44:47Z</dcterms:modified>
</cp:coreProperties>
</file>