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9001-0D4A-4ECE-A60A-F7952E5BF06F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14E4-73F3-44F2-BC21-A1C27C9546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9001-0D4A-4ECE-A60A-F7952E5BF06F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14E4-73F3-44F2-BC21-A1C27C9546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9001-0D4A-4ECE-A60A-F7952E5BF06F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14E4-73F3-44F2-BC21-A1C27C9546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9001-0D4A-4ECE-A60A-F7952E5BF06F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14E4-73F3-44F2-BC21-A1C27C9546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9001-0D4A-4ECE-A60A-F7952E5BF06F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14E4-73F3-44F2-BC21-A1C27C9546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9001-0D4A-4ECE-A60A-F7952E5BF06F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14E4-73F3-44F2-BC21-A1C27C9546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9001-0D4A-4ECE-A60A-F7952E5BF06F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14E4-73F3-44F2-BC21-A1C27C9546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9001-0D4A-4ECE-A60A-F7952E5BF06F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14E4-73F3-44F2-BC21-A1C27C9546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9001-0D4A-4ECE-A60A-F7952E5BF06F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14E4-73F3-44F2-BC21-A1C27C9546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9001-0D4A-4ECE-A60A-F7952E5BF06F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14E4-73F3-44F2-BC21-A1C27C9546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9001-0D4A-4ECE-A60A-F7952E5BF06F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14E4-73F3-44F2-BC21-A1C27C9546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B9001-0D4A-4ECE-A60A-F7952E5BF06F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014E4-73F3-44F2-BC21-A1C27C95465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Признаки равенства треугольников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4000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Реши задачу!</a:t>
            </a:r>
            <a:endParaRPr lang="ru-RU" sz="4000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>
                <a:cs typeface="Times New Roman" charset="0"/>
              </a:rPr>
              <a:t>Лучи </a:t>
            </a:r>
            <a:r>
              <a:rPr lang="ru-RU" i="1">
                <a:cs typeface="Times New Roman" charset="0"/>
              </a:rPr>
              <a:t>AD</a:t>
            </a:r>
            <a:r>
              <a:rPr lang="ru-RU">
                <a:cs typeface="Times New Roman" charset="0"/>
              </a:rPr>
              <a:t> и </a:t>
            </a:r>
            <a:r>
              <a:rPr lang="ru-RU" i="1">
                <a:cs typeface="Times New Roman" charset="0"/>
              </a:rPr>
              <a:t>ВС</a:t>
            </a:r>
            <a:r>
              <a:rPr lang="ru-RU">
                <a:cs typeface="Times New Roman" charset="0"/>
              </a:rPr>
              <a:t> пересекаются в точке </a:t>
            </a:r>
            <a:r>
              <a:rPr lang="ru-RU" i="1">
                <a:cs typeface="Times New Roman" charset="0"/>
              </a:rPr>
              <a:t>О</a:t>
            </a:r>
            <a:r>
              <a:rPr lang="ru-RU">
                <a:cs typeface="Times New Roman" charset="0"/>
              </a:rPr>
              <a:t>, </a:t>
            </a:r>
            <a:r>
              <a:rPr lang="ru-RU"/>
              <a:t>угол </a:t>
            </a:r>
            <a:r>
              <a:rPr lang="ru-RU">
                <a:cs typeface="Times New Roman" charset="0"/>
              </a:rPr>
              <a:t>1</a:t>
            </a:r>
            <a:r>
              <a:rPr lang="ru-RU" i="1">
                <a:cs typeface="Times New Roman" charset="0"/>
              </a:rPr>
              <a:t> </a:t>
            </a:r>
            <a:r>
              <a:rPr lang="ru-RU"/>
              <a:t>равен углу</a:t>
            </a:r>
            <a:r>
              <a:rPr lang="ru-RU" i="1">
                <a:cs typeface="Times New Roman" charset="0"/>
              </a:rPr>
              <a:t> </a:t>
            </a:r>
            <a:r>
              <a:rPr lang="ru-RU">
                <a:cs typeface="Times New Roman" charset="0"/>
              </a:rPr>
              <a:t>2,</a:t>
            </a:r>
            <a:r>
              <a:rPr lang="ru-RU" i="1">
                <a:cs typeface="Times New Roman" charset="0"/>
              </a:rPr>
              <a:t> OC =</a:t>
            </a:r>
            <a:r>
              <a:rPr lang="ru-RU">
                <a:cs typeface="Times New Roman" charset="0"/>
              </a:rPr>
              <a:t> </a:t>
            </a:r>
            <a:r>
              <a:rPr lang="ru-RU" i="1">
                <a:cs typeface="Times New Roman" charset="0"/>
              </a:rPr>
              <a:t>OD</a:t>
            </a:r>
            <a:r>
              <a:rPr lang="ru-RU">
                <a:cs typeface="Times New Roman" charset="0"/>
              </a:rPr>
              <a:t>. Докажите, что </a:t>
            </a:r>
            <a:r>
              <a:rPr lang="en-US" i="1">
                <a:cs typeface="Times New Roman" charset="0"/>
              </a:rPr>
              <a:t>O</a:t>
            </a:r>
            <a:r>
              <a:rPr lang="ru-RU" i="1">
                <a:cs typeface="Times New Roman" charset="0"/>
              </a:rPr>
              <a:t>A = </a:t>
            </a:r>
            <a:r>
              <a:rPr lang="en-US" i="1">
                <a:cs typeface="Times New Roman" charset="0"/>
              </a:rPr>
              <a:t>O</a:t>
            </a:r>
            <a:r>
              <a:rPr lang="ru-RU" i="1">
                <a:cs typeface="Times New Roman" charset="0"/>
              </a:rPr>
              <a:t>B</a:t>
            </a:r>
            <a:r>
              <a:rPr lang="ru-RU">
                <a:cs typeface="Times New Roman" charset="0"/>
              </a:rPr>
              <a:t>. 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04800" y="3962400"/>
            <a:ext cx="86106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</a:rPr>
              <a:t>Решение.</a:t>
            </a:r>
            <a:r>
              <a:rPr lang="ru-RU"/>
              <a:t> </a:t>
            </a:r>
            <a:r>
              <a:rPr lang="ru-RU">
                <a:cs typeface="Times New Roman" charset="0"/>
              </a:rPr>
              <a:t>Из равенства углов 1 и 2 следует равенство смежных с ними углов </a:t>
            </a:r>
            <a:r>
              <a:rPr lang="en-US" i="1">
                <a:cs typeface="Times New Roman" charset="0"/>
              </a:rPr>
              <a:t>ACO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BDO</a:t>
            </a:r>
            <a:r>
              <a:rPr lang="ru-RU">
                <a:cs typeface="Times New Roman" charset="0"/>
              </a:rPr>
              <a:t>. Треугольники </a:t>
            </a:r>
            <a:r>
              <a:rPr lang="en-US" i="1">
                <a:cs typeface="Times New Roman" charset="0"/>
              </a:rPr>
              <a:t>ACO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BDO </a:t>
            </a:r>
            <a:r>
              <a:rPr lang="ru-RU">
                <a:cs typeface="Times New Roman" charset="0"/>
              </a:rPr>
              <a:t>равны по второму признаку равенства треугольников (</a:t>
            </a:r>
            <a:r>
              <a:rPr lang="en-US" i="1">
                <a:cs typeface="Times New Roman" charset="0"/>
              </a:rPr>
              <a:t>CO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DO</a:t>
            </a:r>
            <a:r>
              <a:rPr lang="ru-RU">
                <a:cs typeface="Times New Roman" charset="0"/>
              </a:rPr>
              <a:t>, </a:t>
            </a:r>
            <a:r>
              <a:rPr lang="ru-RU" i="1">
                <a:cs typeface="Times New Roman" charset="0"/>
              </a:rPr>
              <a:t> </a:t>
            </a:r>
            <a:r>
              <a:rPr lang="ru-RU"/>
              <a:t>угол </a:t>
            </a:r>
            <a:r>
              <a:rPr lang="en-US" i="1">
                <a:cs typeface="Times New Roman" charset="0"/>
              </a:rPr>
              <a:t>ACO</a:t>
            </a:r>
            <a:r>
              <a:rPr lang="ru-RU" i="1">
                <a:cs typeface="Times New Roman" charset="0"/>
              </a:rPr>
              <a:t> </a:t>
            </a:r>
            <a:r>
              <a:rPr lang="ru-RU"/>
              <a:t>равен углу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BDO</a:t>
            </a:r>
            <a:r>
              <a:rPr lang="ru-RU">
                <a:cs typeface="Times New Roman" charset="0"/>
              </a:rPr>
              <a:t>, </a:t>
            </a:r>
            <a:r>
              <a:rPr lang="ru-RU"/>
              <a:t>угол </a:t>
            </a:r>
            <a:r>
              <a:rPr lang="en-US" i="1">
                <a:cs typeface="Times New Roman" charset="0"/>
              </a:rPr>
              <a:t>AOC</a:t>
            </a:r>
            <a:r>
              <a:rPr lang="ru-RU" i="1">
                <a:cs typeface="Times New Roman" charset="0"/>
              </a:rPr>
              <a:t> </a:t>
            </a:r>
            <a:r>
              <a:rPr lang="ru-RU"/>
              <a:t>равен углу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BOD</a:t>
            </a:r>
            <a:r>
              <a:rPr lang="ru-RU">
                <a:cs typeface="Times New Roman" charset="0"/>
              </a:rPr>
              <a:t>).</a:t>
            </a:r>
            <a:r>
              <a:rPr lang="ru-RU" i="1">
                <a:cs typeface="Times New Roman" charset="0"/>
              </a:rPr>
              <a:t> </a:t>
            </a:r>
            <a:r>
              <a:rPr lang="ru-RU">
                <a:cs typeface="Times New Roman" charset="0"/>
              </a:rPr>
              <a:t>Следовательно, равны соответствующие стороны </a:t>
            </a:r>
            <a:r>
              <a:rPr lang="en-US" i="1">
                <a:cs typeface="Times New Roman" charset="0"/>
              </a:rPr>
              <a:t>O</a:t>
            </a:r>
            <a:r>
              <a:rPr lang="ru-RU" i="1">
                <a:cs typeface="Times New Roman" charset="0"/>
              </a:rPr>
              <a:t>A </a:t>
            </a:r>
            <a:r>
              <a:rPr lang="ru-RU">
                <a:cs typeface="Times New Roman" charset="0"/>
              </a:rPr>
              <a:t>и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O</a:t>
            </a:r>
            <a:r>
              <a:rPr lang="ru-RU" i="1">
                <a:cs typeface="Times New Roman" charset="0"/>
              </a:rPr>
              <a:t>B</a:t>
            </a:r>
            <a:r>
              <a:rPr lang="ru-RU">
                <a:cs typeface="Times New Roman" charset="0"/>
              </a:rPr>
              <a:t> этих треугольников. </a:t>
            </a: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1600200"/>
            <a:ext cx="2565400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>
                <a:cs typeface="Times New Roman" charset="0"/>
              </a:rPr>
              <a:t>В четырехугольнике </a:t>
            </a:r>
            <a:r>
              <a:rPr lang="en-US" i="1">
                <a:cs typeface="Times New Roman" charset="0"/>
              </a:rPr>
              <a:t>ABCD</a:t>
            </a:r>
            <a:r>
              <a:rPr lang="en-US">
                <a:cs typeface="Times New Roman" charset="0"/>
              </a:rPr>
              <a:t> </a:t>
            </a:r>
            <a:r>
              <a:rPr lang="ru-RU"/>
              <a:t>угол </a:t>
            </a:r>
            <a:r>
              <a:rPr lang="en-US" i="1">
                <a:cs typeface="Times New Roman" charset="0"/>
              </a:rPr>
              <a:t>DAB</a:t>
            </a:r>
            <a:r>
              <a:rPr lang="ru-RU" i="1">
                <a:cs typeface="Times New Roman" charset="0"/>
              </a:rPr>
              <a:t> </a:t>
            </a:r>
            <a:r>
              <a:rPr lang="ru-RU"/>
              <a:t>равен углу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CB</a:t>
            </a:r>
            <a:r>
              <a:rPr lang="ru-RU" i="1">
                <a:cs typeface="Times New Roman" charset="0"/>
              </a:rPr>
              <a:t>А</a:t>
            </a:r>
            <a:r>
              <a:rPr lang="ru-RU">
                <a:cs typeface="Times New Roman" charset="0"/>
              </a:rPr>
              <a:t> и диагонали </a:t>
            </a:r>
            <a:r>
              <a:rPr lang="ru-RU" i="1">
                <a:cs typeface="Times New Roman" charset="0"/>
              </a:rPr>
              <a:t>АС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BD</a:t>
            </a:r>
            <a:r>
              <a:rPr lang="ru-RU">
                <a:cs typeface="Times New Roman" charset="0"/>
              </a:rPr>
              <a:t> образуют со стороной </a:t>
            </a:r>
            <a:r>
              <a:rPr lang="ru-RU" i="1">
                <a:cs typeface="Times New Roman" charset="0"/>
              </a:rPr>
              <a:t>АВ</a:t>
            </a:r>
            <a:r>
              <a:rPr lang="ru-RU">
                <a:cs typeface="Times New Roman" charset="0"/>
              </a:rPr>
              <a:t> равные углы. Докажите, что </a:t>
            </a:r>
            <a:r>
              <a:rPr lang="ru-RU" i="1">
                <a:cs typeface="Times New Roman" charset="0"/>
              </a:rPr>
              <a:t>АС</a:t>
            </a:r>
            <a:r>
              <a:rPr lang="ru-RU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BD</a:t>
            </a:r>
            <a:r>
              <a:rPr lang="ru-RU">
                <a:cs typeface="Times New Roman" charset="0"/>
              </a:rPr>
              <a:t>. 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228600" y="4343400"/>
            <a:ext cx="8610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</a:rPr>
              <a:t>Решение.</a:t>
            </a:r>
            <a:r>
              <a:rPr lang="ru-RU"/>
              <a:t> </a:t>
            </a:r>
            <a:r>
              <a:rPr lang="ru-RU">
                <a:cs typeface="Times New Roman" charset="0"/>
              </a:rPr>
              <a:t>Треугольники </a:t>
            </a:r>
            <a:r>
              <a:rPr lang="en-US" i="1">
                <a:cs typeface="Times New Roman" charset="0"/>
              </a:rPr>
              <a:t>ABC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BAD </a:t>
            </a:r>
            <a:r>
              <a:rPr lang="ru-RU">
                <a:cs typeface="Times New Roman" charset="0"/>
              </a:rPr>
              <a:t>равны по второму признаку равенства треугольников (</a:t>
            </a:r>
            <a:r>
              <a:rPr lang="en-US" i="1">
                <a:cs typeface="Times New Roman" charset="0"/>
              </a:rPr>
              <a:t>AB </a:t>
            </a:r>
            <a:r>
              <a:rPr lang="ru-RU">
                <a:cs typeface="Times New Roman" charset="0"/>
              </a:rPr>
              <a:t>– общая сторона, </a:t>
            </a:r>
            <a:r>
              <a:rPr lang="ru-RU"/>
              <a:t>угол </a:t>
            </a:r>
            <a:r>
              <a:rPr lang="en-US" i="1">
                <a:cs typeface="Times New Roman" charset="0"/>
              </a:rPr>
              <a:t>AB</a:t>
            </a:r>
            <a:r>
              <a:rPr lang="ru-RU" i="1">
                <a:cs typeface="Times New Roman" charset="0"/>
              </a:rPr>
              <a:t>C </a:t>
            </a:r>
            <a:r>
              <a:rPr lang="ru-RU"/>
              <a:t>равен углу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B</a:t>
            </a:r>
            <a:r>
              <a:rPr lang="ru-RU" i="1">
                <a:cs typeface="Times New Roman" charset="0"/>
              </a:rPr>
              <a:t>А</a:t>
            </a:r>
            <a:r>
              <a:rPr lang="en-US" i="1">
                <a:cs typeface="Times New Roman" charset="0"/>
              </a:rPr>
              <a:t>D</a:t>
            </a:r>
            <a:r>
              <a:rPr lang="ru-RU">
                <a:cs typeface="Times New Roman" charset="0"/>
              </a:rPr>
              <a:t>, </a:t>
            </a:r>
            <a:r>
              <a:rPr lang="ru-RU"/>
              <a:t>угол </a:t>
            </a:r>
            <a:r>
              <a:rPr lang="en-US" i="1">
                <a:cs typeface="Times New Roman" charset="0"/>
              </a:rPr>
              <a:t>BAC</a:t>
            </a:r>
            <a:r>
              <a:rPr lang="ru-RU" i="1">
                <a:cs typeface="Times New Roman" charset="0"/>
              </a:rPr>
              <a:t> </a:t>
            </a:r>
            <a:r>
              <a:rPr lang="ru-RU"/>
              <a:t>равен углу</a:t>
            </a:r>
            <a:r>
              <a:rPr lang="ru-RU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ABD</a:t>
            </a:r>
            <a:r>
              <a:rPr lang="ru-RU">
                <a:cs typeface="Times New Roman" charset="0"/>
              </a:rPr>
              <a:t>.</a:t>
            </a:r>
            <a:r>
              <a:rPr lang="ru-RU" i="1">
                <a:cs typeface="Times New Roman" charset="0"/>
              </a:rPr>
              <a:t> </a:t>
            </a:r>
            <a:r>
              <a:rPr lang="ru-RU">
                <a:cs typeface="Times New Roman" charset="0"/>
              </a:rPr>
              <a:t>Следовательно, равны соответствующие стороны </a:t>
            </a:r>
            <a:r>
              <a:rPr lang="ru-RU" i="1">
                <a:cs typeface="Times New Roman" charset="0"/>
              </a:rPr>
              <a:t>АС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BD</a:t>
            </a:r>
            <a:r>
              <a:rPr lang="ru-RU">
                <a:cs typeface="Times New Roman" charset="0"/>
              </a:rPr>
              <a:t> этих треугольников. </a:t>
            </a: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1752600"/>
            <a:ext cx="253365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>
                <a:cs typeface="Times New Roman" charset="0"/>
              </a:rPr>
              <a:t>Треугольники </a:t>
            </a:r>
            <a:r>
              <a:rPr lang="ru-RU" i="1">
                <a:cs typeface="Times New Roman" charset="0"/>
              </a:rPr>
              <a:t>АВС</a:t>
            </a:r>
            <a:r>
              <a:rPr lang="ru-RU">
                <a:cs typeface="Times New Roman" charset="0"/>
              </a:rPr>
              <a:t> и </a:t>
            </a:r>
            <a:r>
              <a:rPr lang="ru-RU" i="1">
                <a:cs typeface="Times New Roman" charset="0"/>
              </a:rPr>
              <a:t>А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 i="1">
                <a:cs typeface="Times New Roman" charset="0"/>
              </a:rPr>
              <a:t>В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 i="1">
                <a:cs typeface="Times New Roman" charset="0"/>
              </a:rPr>
              <a:t>С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равны. Отрезки </a:t>
            </a:r>
            <a:r>
              <a:rPr lang="en-US" i="1">
                <a:cs typeface="Times New Roman" charset="0"/>
              </a:rPr>
              <a:t>CD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C</a:t>
            </a:r>
            <a:r>
              <a:rPr lang="ru-RU" baseline="-30000">
                <a:cs typeface="Times New Roman" charset="0"/>
              </a:rPr>
              <a:t>1</a:t>
            </a:r>
            <a:r>
              <a:rPr lang="en-US" i="1">
                <a:cs typeface="Times New Roman" charset="0"/>
              </a:rPr>
              <a:t>D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образуют со сторонами соответственно </a:t>
            </a:r>
            <a:r>
              <a:rPr lang="ru-RU" i="1">
                <a:cs typeface="Times New Roman" charset="0"/>
              </a:rPr>
              <a:t>СВ</a:t>
            </a:r>
            <a:r>
              <a:rPr lang="ru-RU">
                <a:cs typeface="Times New Roman" charset="0"/>
              </a:rPr>
              <a:t> и </a:t>
            </a:r>
            <a:r>
              <a:rPr lang="ru-RU" i="1">
                <a:cs typeface="Times New Roman" charset="0"/>
              </a:rPr>
              <a:t>С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 i="1">
                <a:cs typeface="Times New Roman" charset="0"/>
              </a:rPr>
              <a:t>В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равные углы. Докажите, что </a:t>
            </a:r>
            <a:r>
              <a:rPr lang="en-US" i="1">
                <a:cs typeface="Times New Roman" charset="0"/>
              </a:rPr>
              <a:t>AD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A</a:t>
            </a:r>
            <a:r>
              <a:rPr lang="ru-RU" baseline="-30000">
                <a:cs typeface="Times New Roman" charset="0"/>
              </a:rPr>
              <a:t>1</a:t>
            </a:r>
            <a:r>
              <a:rPr lang="en-US" i="1">
                <a:cs typeface="Times New Roman" charset="0"/>
              </a:rPr>
              <a:t>D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. 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228600" y="3352800"/>
            <a:ext cx="86106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</a:rPr>
              <a:t>Решение.</a:t>
            </a:r>
            <a:r>
              <a:rPr lang="ru-RU"/>
              <a:t> </a:t>
            </a:r>
            <a:r>
              <a:rPr lang="ru-RU">
                <a:cs typeface="Times New Roman" charset="0"/>
              </a:rPr>
              <a:t>Из равенства треугольников </a:t>
            </a:r>
            <a:r>
              <a:rPr lang="ru-RU" i="1">
                <a:cs typeface="Times New Roman" charset="0"/>
              </a:rPr>
              <a:t>АВС</a:t>
            </a:r>
            <a:r>
              <a:rPr lang="ru-RU">
                <a:cs typeface="Times New Roman" charset="0"/>
              </a:rPr>
              <a:t> и </a:t>
            </a:r>
            <a:r>
              <a:rPr lang="ru-RU" i="1">
                <a:cs typeface="Times New Roman" charset="0"/>
              </a:rPr>
              <a:t>А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 i="1">
                <a:cs typeface="Times New Roman" charset="0"/>
              </a:rPr>
              <a:t>В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 i="1">
                <a:cs typeface="Times New Roman" charset="0"/>
              </a:rPr>
              <a:t>С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следует равенство соответствующих сторон </a:t>
            </a:r>
            <a:r>
              <a:rPr lang="en-US" i="1">
                <a:cs typeface="Times New Roman" charset="0"/>
              </a:rPr>
              <a:t>BC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B</a:t>
            </a:r>
            <a:r>
              <a:rPr lang="ru-RU" baseline="-30000">
                <a:cs typeface="Times New Roman" charset="0"/>
              </a:rPr>
              <a:t>1</a:t>
            </a:r>
            <a:r>
              <a:rPr lang="en-US" i="1">
                <a:cs typeface="Times New Roman" charset="0"/>
              </a:rPr>
              <a:t>C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, а также соответствующих углов </a:t>
            </a:r>
            <a:r>
              <a:rPr lang="en-US" i="1">
                <a:cs typeface="Times New Roman" charset="0"/>
              </a:rPr>
              <a:t>B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B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. Треугольники </a:t>
            </a:r>
            <a:r>
              <a:rPr lang="en-US" i="1">
                <a:cs typeface="Times New Roman" charset="0"/>
              </a:rPr>
              <a:t>BCD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B</a:t>
            </a:r>
            <a:r>
              <a:rPr lang="ru-RU" baseline="-30000">
                <a:cs typeface="Times New Roman" charset="0"/>
              </a:rPr>
              <a:t>1</a:t>
            </a:r>
            <a:r>
              <a:rPr lang="en-US" i="1">
                <a:cs typeface="Times New Roman" charset="0"/>
              </a:rPr>
              <a:t>C</a:t>
            </a:r>
            <a:r>
              <a:rPr lang="ru-RU" baseline="-30000">
                <a:cs typeface="Times New Roman" charset="0"/>
              </a:rPr>
              <a:t>1</a:t>
            </a:r>
            <a:r>
              <a:rPr lang="en-US" i="1">
                <a:cs typeface="Times New Roman" charset="0"/>
              </a:rPr>
              <a:t>D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равны по первому признаку равенства треугольников (</a:t>
            </a:r>
            <a:r>
              <a:rPr lang="en-US" i="1">
                <a:cs typeface="Times New Roman" charset="0"/>
              </a:rPr>
              <a:t>BC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B</a:t>
            </a:r>
            <a:r>
              <a:rPr lang="ru-RU" baseline="-30000">
                <a:cs typeface="Times New Roman" charset="0"/>
              </a:rPr>
              <a:t>1</a:t>
            </a:r>
            <a:r>
              <a:rPr lang="en-US" i="1">
                <a:cs typeface="Times New Roman" charset="0"/>
              </a:rPr>
              <a:t>C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, </a:t>
            </a:r>
            <a:r>
              <a:rPr lang="ru-RU"/>
              <a:t>угол </a:t>
            </a:r>
            <a:r>
              <a:rPr lang="en-US" i="1">
                <a:cs typeface="Times New Roman" charset="0"/>
              </a:rPr>
              <a:t>B</a:t>
            </a:r>
            <a:r>
              <a:rPr lang="ru-RU" i="1">
                <a:cs typeface="Times New Roman" charset="0"/>
              </a:rPr>
              <a:t> </a:t>
            </a:r>
            <a:r>
              <a:rPr lang="ru-RU"/>
              <a:t>равен углу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B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, </a:t>
            </a:r>
            <a:r>
              <a:rPr lang="ru-RU"/>
              <a:t>угол </a:t>
            </a:r>
            <a:r>
              <a:rPr lang="en-US" i="1">
                <a:cs typeface="Times New Roman" charset="0"/>
              </a:rPr>
              <a:t>BCD</a:t>
            </a:r>
            <a:r>
              <a:rPr lang="ru-RU" i="1">
                <a:cs typeface="Times New Roman" charset="0"/>
              </a:rPr>
              <a:t> </a:t>
            </a:r>
            <a:r>
              <a:rPr lang="ru-RU"/>
              <a:t>равен углу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B</a:t>
            </a:r>
            <a:r>
              <a:rPr lang="ru-RU" baseline="-30000">
                <a:cs typeface="Times New Roman" charset="0"/>
              </a:rPr>
              <a:t>1</a:t>
            </a:r>
            <a:r>
              <a:rPr lang="en-US" i="1">
                <a:cs typeface="Times New Roman" charset="0"/>
              </a:rPr>
              <a:t>C</a:t>
            </a:r>
            <a:r>
              <a:rPr lang="ru-RU" baseline="-30000">
                <a:cs typeface="Times New Roman" charset="0"/>
              </a:rPr>
              <a:t>1</a:t>
            </a:r>
            <a:r>
              <a:rPr lang="en-US" i="1">
                <a:cs typeface="Times New Roman" charset="0"/>
              </a:rPr>
              <a:t>D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). Следовательно, равны соответствующие стороны </a:t>
            </a:r>
            <a:r>
              <a:rPr lang="en-US" i="1">
                <a:cs typeface="Times New Roman" charset="0"/>
              </a:rPr>
              <a:t>BD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B</a:t>
            </a:r>
            <a:r>
              <a:rPr lang="ru-RU" baseline="-30000">
                <a:cs typeface="Times New Roman" charset="0"/>
              </a:rPr>
              <a:t>1</a:t>
            </a:r>
            <a:r>
              <a:rPr lang="en-US" i="1">
                <a:cs typeface="Times New Roman" charset="0"/>
              </a:rPr>
              <a:t>D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этих треугольников.  Из равенства треугольников </a:t>
            </a:r>
            <a:r>
              <a:rPr lang="ru-RU" i="1">
                <a:cs typeface="Times New Roman" charset="0"/>
              </a:rPr>
              <a:t>АВС</a:t>
            </a:r>
            <a:r>
              <a:rPr lang="ru-RU">
                <a:cs typeface="Times New Roman" charset="0"/>
              </a:rPr>
              <a:t> и </a:t>
            </a:r>
            <a:r>
              <a:rPr lang="ru-RU" i="1">
                <a:cs typeface="Times New Roman" charset="0"/>
              </a:rPr>
              <a:t>А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 i="1">
                <a:cs typeface="Times New Roman" charset="0"/>
              </a:rPr>
              <a:t>В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 i="1">
                <a:cs typeface="Times New Roman" charset="0"/>
              </a:rPr>
              <a:t>С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следует равенство соответствующих сторон </a:t>
            </a:r>
            <a:r>
              <a:rPr lang="en-US" i="1">
                <a:cs typeface="Times New Roman" charset="0"/>
              </a:rPr>
              <a:t>AB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A</a:t>
            </a:r>
            <a:r>
              <a:rPr lang="ru-RU" baseline="-30000">
                <a:cs typeface="Times New Roman" charset="0"/>
              </a:rPr>
              <a:t>1</a:t>
            </a:r>
            <a:r>
              <a:rPr lang="en-US" i="1">
                <a:cs typeface="Times New Roman" charset="0"/>
              </a:rPr>
              <a:t>B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. Следовательно, имеет место равенство отрезков </a:t>
            </a:r>
            <a:r>
              <a:rPr lang="en-US" i="1">
                <a:cs typeface="Times New Roman" charset="0"/>
              </a:rPr>
              <a:t>AD </a:t>
            </a:r>
            <a:r>
              <a:rPr lang="ru-RU">
                <a:cs typeface="Times New Roman" charset="0"/>
              </a:rPr>
              <a:t>и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A</a:t>
            </a:r>
            <a:r>
              <a:rPr lang="ru-RU" baseline="-30000">
                <a:cs typeface="Times New Roman" charset="0"/>
              </a:rPr>
              <a:t>1</a:t>
            </a:r>
            <a:r>
              <a:rPr lang="en-US" i="1">
                <a:cs typeface="Times New Roman" charset="0"/>
              </a:rPr>
              <a:t>D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. </a:t>
            </a: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600200"/>
            <a:ext cx="4243388" cy="166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>
                <a:cs typeface="Times New Roman" charset="0"/>
              </a:rPr>
              <a:t>В четырехугольнике </a:t>
            </a:r>
            <a:r>
              <a:rPr lang="en-US" i="1">
                <a:cs typeface="Times New Roman" charset="0"/>
              </a:rPr>
              <a:t>ABCD</a:t>
            </a:r>
            <a:r>
              <a:rPr lang="en-US">
                <a:cs typeface="Times New Roman" charset="0"/>
              </a:rPr>
              <a:t> </a:t>
            </a:r>
            <a:r>
              <a:rPr lang="ru-RU" i="1">
                <a:cs typeface="Times New Roman" charset="0"/>
              </a:rPr>
              <a:t>АВ = </a:t>
            </a:r>
            <a:r>
              <a:rPr lang="en-US" i="1">
                <a:cs typeface="Times New Roman" charset="0"/>
              </a:rPr>
              <a:t>CD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AD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BC</a:t>
            </a:r>
            <a:r>
              <a:rPr lang="ru-RU">
                <a:cs typeface="Times New Roman" charset="0"/>
              </a:rPr>
              <a:t>. Докажите, что </a:t>
            </a:r>
            <a:r>
              <a:rPr lang="ru-RU"/>
              <a:t>угол </a:t>
            </a:r>
            <a:r>
              <a:rPr lang="en-US" i="1">
                <a:cs typeface="Times New Roman" charset="0"/>
              </a:rPr>
              <a:t>A</a:t>
            </a:r>
            <a:r>
              <a:rPr lang="ru-RU" i="1">
                <a:cs typeface="Times New Roman" charset="0"/>
              </a:rPr>
              <a:t> </a:t>
            </a:r>
            <a:r>
              <a:rPr lang="ru-RU"/>
              <a:t>равен углу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C</a:t>
            </a:r>
            <a:r>
              <a:rPr lang="ru-RU">
                <a:cs typeface="Times New Roman" charset="0"/>
              </a:rPr>
              <a:t>. 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304800" y="3962400"/>
            <a:ext cx="8610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</a:rPr>
              <a:t>Решение.</a:t>
            </a:r>
            <a:r>
              <a:rPr lang="ru-RU"/>
              <a:t> </a:t>
            </a:r>
            <a:r>
              <a:rPr lang="ru-RU">
                <a:cs typeface="Times New Roman" charset="0"/>
              </a:rPr>
              <a:t>В четырехугольнике </a:t>
            </a:r>
            <a:r>
              <a:rPr lang="en-US" i="1">
                <a:cs typeface="Times New Roman" charset="0"/>
              </a:rPr>
              <a:t>ABCD </a:t>
            </a:r>
            <a:r>
              <a:rPr lang="ru-RU">
                <a:cs typeface="Times New Roman" charset="0"/>
              </a:rPr>
              <a:t>проведем диагональ </a:t>
            </a:r>
            <a:r>
              <a:rPr lang="en-US" i="1">
                <a:cs typeface="Times New Roman" charset="0"/>
              </a:rPr>
              <a:t>BD</a:t>
            </a:r>
            <a:r>
              <a:rPr lang="ru-RU">
                <a:cs typeface="Times New Roman" charset="0"/>
              </a:rPr>
              <a:t>. </a:t>
            </a:r>
            <a:r>
              <a:rPr lang="ru-RU" i="1">
                <a:cs typeface="Times New Roman" charset="0"/>
              </a:rPr>
              <a:t> </a:t>
            </a:r>
            <a:r>
              <a:rPr lang="ru-RU">
                <a:cs typeface="Times New Roman" charset="0"/>
              </a:rPr>
              <a:t>Треугольники </a:t>
            </a:r>
            <a:r>
              <a:rPr lang="en-US" i="1">
                <a:cs typeface="Times New Roman" charset="0"/>
              </a:rPr>
              <a:t>ABD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CDB </a:t>
            </a:r>
            <a:r>
              <a:rPr lang="ru-RU">
                <a:cs typeface="Times New Roman" charset="0"/>
              </a:rPr>
              <a:t>равны по третьему признаку равенства треугольников (</a:t>
            </a:r>
            <a:r>
              <a:rPr lang="en-US" i="1">
                <a:cs typeface="Times New Roman" charset="0"/>
              </a:rPr>
              <a:t>AB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CD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AD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BC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BD </a:t>
            </a:r>
            <a:r>
              <a:rPr lang="ru-RU">
                <a:cs typeface="Times New Roman" charset="0"/>
              </a:rPr>
              <a:t>– общая сторона). Следовательно, равны соответствующие углы </a:t>
            </a:r>
            <a:r>
              <a:rPr lang="en-US" i="1">
                <a:cs typeface="Times New Roman" charset="0"/>
              </a:rPr>
              <a:t>A </a:t>
            </a:r>
            <a:r>
              <a:rPr lang="ru-RU">
                <a:cs typeface="Times New Roman" charset="0"/>
              </a:rPr>
              <a:t>и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C </a:t>
            </a:r>
            <a:r>
              <a:rPr lang="ru-RU">
                <a:cs typeface="Times New Roman" charset="0"/>
              </a:rPr>
              <a:t>этих треугольников.</a:t>
            </a: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6800" y="1863725"/>
            <a:ext cx="3259138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>
                <a:cs typeface="Times New Roman" charset="0"/>
              </a:rPr>
              <a:t>В четырехугольнике </a:t>
            </a:r>
            <a:r>
              <a:rPr lang="en-US" i="1">
                <a:cs typeface="Times New Roman" charset="0"/>
              </a:rPr>
              <a:t>ABCD AD </a:t>
            </a:r>
            <a:r>
              <a:rPr lang="ru-RU">
                <a:cs typeface="Times New Roman" charset="0"/>
              </a:rPr>
              <a:t>= </a:t>
            </a:r>
            <a:r>
              <a:rPr lang="en-US" i="1">
                <a:cs typeface="Times New Roman" charset="0"/>
              </a:rPr>
              <a:t>BC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AC </a:t>
            </a:r>
            <a:r>
              <a:rPr lang="ru-RU">
                <a:cs typeface="Times New Roman" charset="0"/>
              </a:rPr>
              <a:t>= </a:t>
            </a:r>
            <a:r>
              <a:rPr lang="en-US" i="1">
                <a:cs typeface="Times New Roman" charset="0"/>
              </a:rPr>
              <a:t>BD</a:t>
            </a:r>
            <a:r>
              <a:rPr lang="ru-RU">
                <a:cs typeface="Times New Roman" charset="0"/>
              </a:rPr>
              <a:t>. Докажите, что угол  </a:t>
            </a:r>
            <a:r>
              <a:rPr lang="en-US" i="1">
                <a:cs typeface="Times New Roman" charset="0"/>
              </a:rPr>
              <a:t>BAD</a:t>
            </a:r>
            <a:r>
              <a:rPr lang="ru-RU">
                <a:cs typeface="Times New Roman" charset="0"/>
              </a:rPr>
              <a:t> равен углу </a:t>
            </a:r>
            <a:r>
              <a:rPr lang="en-US" i="1">
                <a:cs typeface="Times New Roman" charset="0"/>
              </a:rPr>
              <a:t>ABC</a:t>
            </a:r>
            <a:r>
              <a:rPr lang="ru-RU">
                <a:cs typeface="Times New Roman" charset="0"/>
              </a:rPr>
              <a:t>. 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228600" y="4343400"/>
            <a:ext cx="8610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</a:rPr>
              <a:t>Решение.</a:t>
            </a:r>
            <a:r>
              <a:rPr lang="ru-RU"/>
              <a:t> </a:t>
            </a:r>
            <a:r>
              <a:rPr lang="ru-RU">
                <a:cs typeface="Times New Roman" charset="0"/>
              </a:rPr>
              <a:t>Треугольники </a:t>
            </a:r>
            <a:r>
              <a:rPr lang="en-US" i="1">
                <a:cs typeface="Times New Roman" charset="0"/>
              </a:rPr>
              <a:t>ABC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BAD </a:t>
            </a:r>
            <a:r>
              <a:rPr lang="ru-RU">
                <a:cs typeface="Times New Roman" charset="0"/>
              </a:rPr>
              <a:t>равны по третьему признаку равенства треугольников (</a:t>
            </a:r>
            <a:r>
              <a:rPr lang="en-US" i="1">
                <a:cs typeface="Times New Roman" charset="0"/>
              </a:rPr>
              <a:t>AD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BC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AC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BD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AB </a:t>
            </a:r>
            <a:r>
              <a:rPr lang="ru-RU">
                <a:cs typeface="Times New Roman" charset="0"/>
              </a:rPr>
              <a:t>– общая сторона). Следовательно, равны соответствующие углы </a:t>
            </a:r>
            <a:r>
              <a:rPr lang="en-US" i="1">
                <a:cs typeface="Times New Roman" charset="0"/>
              </a:rPr>
              <a:t>BAD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ABC</a:t>
            </a:r>
            <a:r>
              <a:rPr lang="ru-RU">
                <a:cs typeface="Times New Roman" charset="0"/>
              </a:rPr>
              <a:t>. </a:t>
            </a:r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1752600"/>
            <a:ext cx="2479675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>
                <a:cs typeface="Times New Roman" charset="0"/>
              </a:rPr>
              <a:t>На</a:t>
            </a:r>
            <a:r>
              <a:rPr lang="en-US">
                <a:cs typeface="Times New Roman" charset="0"/>
              </a:rPr>
              <a:t> </a:t>
            </a:r>
            <a:r>
              <a:rPr lang="ru-RU">
                <a:cs typeface="Times New Roman" charset="0"/>
              </a:rPr>
              <a:t>рисунке</a:t>
            </a:r>
            <a:r>
              <a:rPr lang="en-US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AD = CF</a:t>
            </a:r>
            <a:r>
              <a:rPr lang="en-US">
                <a:cs typeface="Times New Roman" charset="0"/>
              </a:rPr>
              <a:t>,</a:t>
            </a:r>
            <a:r>
              <a:rPr lang="en-US" i="1">
                <a:cs typeface="Times New Roman" charset="0"/>
              </a:rPr>
              <a:t> AB = FE</a:t>
            </a:r>
            <a:r>
              <a:rPr lang="en-US">
                <a:cs typeface="Times New Roman" charset="0"/>
              </a:rPr>
              <a:t>,</a:t>
            </a:r>
            <a:r>
              <a:rPr lang="en-US" i="1">
                <a:cs typeface="Times New Roman" charset="0"/>
              </a:rPr>
              <a:t> BC = ED</a:t>
            </a:r>
            <a:r>
              <a:rPr lang="en-US">
                <a:cs typeface="Times New Roman" charset="0"/>
              </a:rPr>
              <a:t>. </a:t>
            </a:r>
            <a:r>
              <a:rPr lang="ru-RU">
                <a:cs typeface="Times New Roman" charset="0"/>
              </a:rPr>
              <a:t>Докажите, что </a:t>
            </a:r>
            <a:r>
              <a:rPr lang="ru-RU"/>
              <a:t>угол </a:t>
            </a:r>
            <a:r>
              <a:rPr lang="ru-RU">
                <a:cs typeface="Times New Roman" charset="0"/>
              </a:rPr>
              <a:t>1 </a:t>
            </a:r>
            <a:r>
              <a:rPr lang="ru-RU"/>
              <a:t>равен углу </a:t>
            </a:r>
            <a:r>
              <a:rPr lang="ru-RU">
                <a:cs typeface="Times New Roman" charset="0"/>
              </a:rPr>
              <a:t>2.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228600" y="4343400"/>
            <a:ext cx="86106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</a:rPr>
              <a:t>Решение.</a:t>
            </a:r>
            <a:r>
              <a:rPr lang="ru-RU"/>
              <a:t> </a:t>
            </a:r>
            <a:r>
              <a:rPr lang="ru-RU">
                <a:cs typeface="Times New Roman" charset="0"/>
              </a:rPr>
              <a:t>Из равенства отрезков </a:t>
            </a:r>
            <a:r>
              <a:rPr lang="en-US" i="1">
                <a:cs typeface="Times New Roman" charset="0"/>
              </a:rPr>
              <a:t>AD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CF</a:t>
            </a:r>
            <a:r>
              <a:rPr lang="ru-RU">
                <a:cs typeface="Times New Roman" charset="0"/>
              </a:rPr>
              <a:t> следует равенство отрезков </a:t>
            </a:r>
            <a:r>
              <a:rPr lang="en-US" i="1">
                <a:cs typeface="Times New Roman" charset="0"/>
              </a:rPr>
              <a:t>AC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DF</a:t>
            </a:r>
            <a:r>
              <a:rPr lang="ru-RU">
                <a:cs typeface="Times New Roman" charset="0"/>
              </a:rPr>
              <a:t>. Треугольники </a:t>
            </a:r>
            <a:r>
              <a:rPr lang="en-US" i="1">
                <a:cs typeface="Times New Roman" charset="0"/>
              </a:rPr>
              <a:t>ABC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FED </a:t>
            </a:r>
            <a:r>
              <a:rPr lang="ru-RU">
                <a:cs typeface="Times New Roman" charset="0"/>
              </a:rPr>
              <a:t>равны по третьему признаку равенства треугольников (</a:t>
            </a:r>
            <a:r>
              <a:rPr lang="en-US" i="1">
                <a:cs typeface="Times New Roman" charset="0"/>
              </a:rPr>
              <a:t>AB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FE</a:t>
            </a:r>
            <a:r>
              <a:rPr lang="ru-RU">
                <a:cs typeface="Times New Roman" charset="0"/>
              </a:rPr>
              <a:t>,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BC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ED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AC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FD</a:t>
            </a:r>
            <a:r>
              <a:rPr lang="ru-RU">
                <a:cs typeface="Times New Roman" charset="0"/>
              </a:rPr>
              <a:t>). Следовательно, равны соответствующие углы </a:t>
            </a:r>
            <a:r>
              <a:rPr lang="en-US" i="1">
                <a:cs typeface="Times New Roman" charset="0"/>
              </a:rPr>
              <a:t>ACB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FDE </a:t>
            </a:r>
            <a:r>
              <a:rPr lang="ru-RU">
                <a:cs typeface="Times New Roman" charset="0"/>
              </a:rPr>
              <a:t>этих треугольников, а, значит, равны и смежные с ними углы 1 и 2. </a:t>
            </a:r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1981200"/>
            <a:ext cx="2778125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>
                <a:cs typeface="Times New Roman" charset="0"/>
              </a:rPr>
              <a:t>На рисунке </a:t>
            </a:r>
            <a:r>
              <a:rPr lang="en-US" i="1">
                <a:cs typeface="Times New Roman" charset="0"/>
              </a:rPr>
              <a:t>AB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BC</a:t>
            </a:r>
            <a:r>
              <a:rPr lang="ru-RU">
                <a:cs typeface="Times New Roman" charset="0"/>
              </a:rPr>
              <a:t>,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AD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CD</a:t>
            </a:r>
            <a:r>
              <a:rPr lang="ru-RU">
                <a:cs typeface="Times New Roman" charset="0"/>
              </a:rPr>
              <a:t>. Докажите, что </a:t>
            </a:r>
            <a:r>
              <a:rPr lang="ru-RU"/>
              <a:t>угол </a:t>
            </a:r>
            <a:r>
              <a:rPr lang="ru-RU">
                <a:cs typeface="Times New Roman" charset="0"/>
              </a:rPr>
              <a:t>1 </a:t>
            </a:r>
            <a:r>
              <a:rPr lang="ru-RU"/>
              <a:t>равен углу</a:t>
            </a:r>
            <a:r>
              <a:rPr lang="ru-RU">
                <a:cs typeface="Times New Roman" charset="0"/>
              </a:rPr>
              <a:t> 2. 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304800" y="3962400"/>
            <a:ext cx="8610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</a:rPr>
              <a:t>Решение.</a:t>
            </a:r>
            <a:r>
              <a:rPr lang="ru-RU"/>
              <a:t> </a:t>
            </a:r>
            <a:r>
              <a:rPr lang="ru-RU">
                <a:cs typeface="Times New Roman" charset="0"/>
              </a:rPr>
              <a:t>Проведем отрезок </a:t>
            </a:r>
            <a:r>
              <a:rPr lang="en-US" i="1">
                <a:cs typeface="Times New Roman" charset="0"/>
              </a:rPr>
              <a:t>BD</a:t>
            </a:r>
            <a:r>
              <a:rPr lang="ru-RU">
                <a:cs typeface="Times New Roman" charset="0"/>
              </a:rPr>
              <a:t>. Треугольники </a:t>
            </a:r>
            <a:r>
              <a:rPr lang="en-US" i="1">
                <a:cs typeface="Times New Roman" charset="0"/>
              </a:rPr>
              <a:t>ABD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CBD </a:t>
            </a:r>
            <a:r>
              <a:rPr lang="ru-RU">
                <a:cs typeface="Times New Roman" charset="0"/>
              </a:rPr>
              <a:t>равны по третьему признаку равенства треугольников (</a:t>
            </a:r>
            <a:r>
              <a:rPr lang="en-US" i="1">
                <a:cs typeface="Times New Roman" charset="0"/>
              </a:rPr>
              <a:t>AB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CB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AD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CD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BD </a:t>
            </a:r>
            <a:r>
              <a:rPr lang="ru-RU">
                <a:cs typeface="Times New Roman" charset="0"/>
              </a:rPr>
              <a:t>– общая сторона). Следовательно, равны соответствующие углы 1 и 2 этих треугольников. </a:t>
            </a:r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1600200"/>
            <a:ext cx="2286000" cy="159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>
                <a:cs typeface="Times New Roman" charset="0"/>
              </a:rPr>
              <a:t>На рисунке </a:t>
            </a:r>
            <a:r>
              <a:rPr lang="ru-RU" i="1">
                <a:cs typeface="Times New Roman" charset="0"/>
              </a:rPr>
              <a:t>АВ=АС</a:t>
            </a:r>
            <a:r>
              <a:rPr lang="ru-RU">
                <a:cs typeface="Times New Roman" charset="0"/>
              </a:rPr>
              <a:t>,</a:t>
            </a:r>
            <a:r>
              <a:rPr lang="ru-RU" i="1">
                <a:cs typeface="Times New Roman" charset="0"/>
              </a:rPr>
              <a:t> АЕ=А</a:t>
            </a:r>
            <a:r>
              <a:rPr lang="en-US" i="1">
                <a:cs typeface="Times New Roman" charset="0"/>
              </a:rPr>
              <a:t>D</a:t>
            </a:r>
            <a:r>
              <a:rPr lang="ru-RU">
                <a:cs typeface="Times New Roman" charset="0"/>
              </a:rPr>
              <a:t>. Докажите, что </a:t>
            </a:r>
            <a:r>
              <a:rPr lang="en-US" i="1">
                <a:cs typeface="Times New Roman" charset="0"/>
              </a:rPr>
              <a:t>BD</a:t>
            </a:r>
            <a:r>
              <a:rPr lang="ru-RU" i="1">
                <a:cs typeface="Times New Roman" charset="0"/>
              </a:rPr>
              <a:t>=</a:t>
            </a:r>
            <a:r>
              <a:rPr lang="en-US" i="1">
                <a:cs typeface="Times New Roman" charset="0"/>
              </a:rPr>
              <a:t>CE</a:t>
            </a:r>
            <a:r>
              <a:rPr lang="ru-RU">
                <a:cs typeface="Times New Roman" charset="0"/>
              </a:rPr>
              <a:t>. 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381000" y="3276600"/>
            <a:ext cx="8610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</a:rPr>
              <a:t>Решение.</a:t>
            </a:r>
            <a:r>
              <a:rPr lang="ru-RU"/>
              <a:t> </a:t>
            </a:r>
            <a:r>
              <a:rPr lang="ru-RU">
                <a:cs typeface="Times New Roman" charset="0"/>
              </a:rPr>
              <a:t>Треугольники </a:t>
            </a:r>
            <a:r>
              <a:rPr lang="en-US" i="1">
                <a:cs typeface="Times New Roman" charset="0"/>
              </a:rPr>
              <a:t>ABD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ACE </a:t>
            </a:r>
            <a:r>
              <a:rPr lang="ru-RU">
                <a:cs typeface="Times New Roman" charset="0"/>
              </a:rPr>
              <a:t>равны по первому признаку равенства треугольников (</a:t>
            </a:r>
            <a:r>
              <a:rPr lang="ru-RU" i="1">
                <a:cs typeface="Times New Roman" charset="0"/>
              </a:rPr>
              <a:t>АВ=АС</a:t>
            </a:r>
            <a:r>
              <a:rPr lang="ru-RU">
                <a:cs typeface="Times New Roman" charset="0"/>
              </a:rPr>
              <a:t>,</a:t>
            </a:r>
            <a:r>
              <a:rPr lang="ru-RU" i="1">
                <a:cs typeface="Times New Roman" charset="0"/>
              </a:rPr>
              <a:t> А</a:t>
            </a:r>
            <a:r>
              <a:rPr lang="en-US" i="1">
                <a:cs typeface="Times New Roman" charset="0"/>
              </a:rPr>
              <a:t>D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AE</a:t>
            </a:r>
            <a:r>
              <a:rPr lang="ru-RU">
                <a:cs typeface="Times New Roman" charset="0"/>
              </a:rPr>
              <a:t>, угол </a:t>
            </a:r>
            <a:r>
              <a:rPr lang="en-US" i="1">
                <a:cs typeface="Times New Roman" charset="0"/>
              </a:rPr>
              <a:t>A </a:t>
            </a:r>
            <a:r>
              <a:rPr lang="ru-RU">
                <a:cs typeface="Times New Roman" charset="0"/>
              </a:rPr>
              <a:t>общий). Следовательно, равны соответствующие стороны </a:t>
            </a:r>
            <a:r>
              <a:rPr lang="en-US" i="1">
                <a:cs typeface="Times New Roman" charset="0"/>
              </a:rPr>
              <a:t>BD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CE </a:t>
            </a:r>
            <a:r>
              <a:rPr lang="ru-RU">
                <a:cs typeface="Times New Roman" charset="0"/>
              </a:rPr>
              <a:t>этих треугольников. </a:t>
            </a:r>
          </a:p>
        </p:txBody>
      </p:sp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914400"/>
            <a:ext cx="1646238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>
                <a:cs typeface="Times New Roman" charset="0"/>
              </a:rPr>
              <a:t>На  сторонах  угла  </a:t>
            </a:r>
            <a:r>
              <a:rPr lang="ru-RU" i="1">
                <a:cs typeface="Times New Roman" charset="0"/>
              </a:rPr>
              <a:t>CAD</a:t>
            </a:r>
            <a:r>
              <a:rPr lang="ru-RU">
                <a:cs typeface="Times New Roman" charset="0"/>
              </a:rPr>
              <a:t> отмечены точки </a:t>
            </a:r>
            <a:r>
              <a:rPr lang="en-US" i="1">
                <a:cs typeface="Times New Roman" charset="0"/>
              </a:rPr>
              <a:t>B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E </a:t>
            </a:r>
            <a:r>
              <a:rPr lang="ru-RU">
                <a:cs typeface="Times New Roman" charset="0"/>
              </a:rPr>
              <a:t>так, что точка </a:t>
            </a:r>
            <a:r>
              <a:rPr lang="en-US" i="1">
                <a:cs typeface="Times New Roman" charset="0"/>
              </a:rPr>
              <a:t>B </a:t>
            </a:r>
            <a:r>
              <a:rPr lang="ru-RU">
                <a:cs typeface="Times New Roman" charset="0"/>
              </a:rPr>
              <a:t>лежит на стороне </a:t>
            </a:r>
            <a:r>
              <a:rPr lang="en-US" i="1">
                <a:cs typeface="Times New Roman" charset="0"/>
              </a:rPr>
              <a:t>AC</a:t>
            </a:r>
            <a:r>
              <a:rPr lang="ru-RU">
                <a:cs typeface="Times New Roman" charset="0"/>
              </a:rPr>
              <a:t>, а точка </a:t>
            </a:r>
            <a:r>
              <a:rPr lang="en-US" i="1">
                <a:cs typeface="Times New Roman" charset="0"/>
              </a:rPr>
              <a:t>E </a:t>
            </a:r>
            <a:r>
              <a:rPr lang="ru-RU">
                <a:cs typeface="Times New Roman" charset="0"/>
              </a:rPr>
              <a:t>– на стороне </a:t>
            </a:r>
            <a:r>
              <a:rPr lang="en-US" i="1">
                <a:cs typeface="Times New Roman" charset="0"/>
              </a:rPr>
              <a:t>AD</a:t>
            </a:r>
            <a:r>
              <a:rPr lang="ru-RU">
                <a:cs typeface="Times New Roman" charset="0"/>
              </a:rPr>
              <a:t>, причем </a:t>
            </a:r>
            <a:r>
              <a:rPr lang="en-US" i="1">
                <a:cs typeface="Times New Roman" charset="0"/>
              </a:rPr>
              <a:t>AC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AD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AB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AE</a:t>
            </a:r>
            <a:r>
              <a:rPr lang="ru-RU">
                <a:cs typeface="Times New Roman" charset="0"/>
              </a:rPr>
              <a:t>. Докажите, что </a:t>
            </a:r>
            <a:r>
              <a:rPr lang="ru-RU"/>
              <a:t>угол </a:t>
            </a:r>
            <a:r>
              <a:rPr lang="en-US" i="1">
                <a:cs typeface="Times New Roman" charset="0"/>
              </a:rPr>
              <a:t>CBD</a:t>
            </a:r>
            <a:r>
              <a:rPr lang="ru-RU" i="1">
                <a:cs typeface="Times New Roman" charset="0"/>
              </a:rPr>
              <a:t> </a:t>
            </a:r>
            <a:r>
              <a:rPr lang="ru-RU"/>
              <a:t>равен</a:t>
            </a:r>
            <a:r>
              <a:rPr lang="ru-RU" i="1">
                <a:cs typeface="Times New Roman" charset="0"/>
              </a:rPr>
              <a:t> </a:t>
            </a:r>
            <a:r>
              <a:rPr lang="ru-RU"/>
              <a:t>углу </a:t>
            </a:r>
            <a:r>
              <a:rPr lang="en-US" i="1">
                <a:cs typeface="Times New Roman" charset="0"/>
              </a:rPr>
              <a:t>DEC</a:t>
            </a:r>
            <a:r>
              <a:rPr lang="ru-RU">
                <a:cs typeface="Times New Roman" charset="0"/>
              </a:rPr>
              <a:t>. 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28600" y="4343400"/>
            <a:ext cx="8610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</a:rPr>
              <a:t>Решение.</a:t>
            </a:r>
            <a:r>
              <a:rPr lang="ru-RU"/>
              <a:t> </a:t>
            </a:r>
            <a:r>
              <a:rPr lang="ru-RU">
                <a:cs typeface="Times New Roman" charset="0"/>
              </a:rPr>
              <a:t>Треугольники </a:t>
            </a:r>
            <a:r>
              <a:rPr lang="en-US" i="1">
                <a:cs typeface="Times New Roman" charset="0"/>
              </a:rPr>
              <a:t>ABD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ACE </a:t>
            </a:r>
            <a:r>
              <a:rPr lang="ru-RU">
                <a:cs typeface="Times New Roman" charset="0"/>
              </a:rPr>
              <a:t>равны по первому признаку равенства треугольников (</a:t>
            </a:r>
            <a:r>
              <a:rPr lang="en-US" i="1">
                <a:cs typeface="Times New Roman" charset="0"/>
              </a:rPr>
              <a:t>AC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AD</a:t>
            </a:r>
            <a:r>
              <a:rPr lang="ru-RU">
                <a:cs typeface="Times New Roman" charset="0"/>
              </a:rPr>
              <a:t>,</a:t>
            </a:r>
            <a:r>
              <a:rPr lang="ru-RU" i="1">
                <a:cs typeface="Times New Roman" charset="0"/>
              </a:rPr>
              <a:t> АВ=АС</a:t>
            </a:r>
            <a:r>
              <a:rPr lang="ru-RU">
                <a:cs typeface="Times New Roman" charset="0"/>
              </a:rPr>
              <a:t>,</a:t>
            </a:r>
            <a:r>
              <a:rPr lang="ru-RU" i="1">
                <a:cs typeface="Times New Roman" charset="0"/>
              </a:rPr>
              <a:t> </a:t>
            </a:r>
            <a:r>
              <a:rPr lang="ru-RU">
                <a:cs typeface="Times New Roman" charset="0"/>
              </a:rPr>
              <a:t>угол </a:t>
            </a:r>
            <a:r>
              <a:rPr lang="en-US" i="1">
                <a:cs typeface="Times New Roman" charset="0"/>
              </a:rPr>
              <a:t>A </a:t>
            </a:r>
            <a:r>
              <a:rPr lang="ru-RU">
                <a:cs typeface="Times New Roman" charset="0"/>
              </a:rPr>
              <a:t>общий). Следовательно, равны соответствующие углы </a:t>
            </a:r>
            <a:r>
              <a:rPr lang="en-US" i="1">
                <a:cs typeface="Times New Roman" charset="0"/>
              </a:rPr>
              <a:t>ABD 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AEC</a:t>
            </a:r>
            <a:r>
              <a:rPr lang="ru-RU">
                <a:cs typeface="Times New Roman" charset="0"/>
              </a:rPr>
              <a:t>. Из равенства этих углов следует равенство смежных углов </a:t>
            </a:r>
            <a:r>
              <a:rPr lang="en-US" i="1">
                <a:cs typeface="Times New Roman" charset="0"/>
              </a:rPr>
              <a:t>CBD </a:t>
            </a:r>
            <a:r>
              <a:rPr lang="ru-RU">
                <a:cs typeface="Times New Roman" charset="0"/>
              </a:rPr>
              <a:t>и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DEC</a:t>
            </a:r>
            <a:r>
              <a:rPr lang="ru-RU">
                <a:cs typeface="Times New Roman" charset="0"/>
              </a:rPr>
              <a:t>. </a:t>
            </a: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2209800"/>
            <a:ext cx="2373313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/>
              <a:t>	На</a:t>
            </a:r>
            <a:r>
              <a:rPr lang="en-US">
                <a:cs typeface="Times New Roman" charset="0"/>
              </a:rPr>
              <a:t> </a:t>
            </a:r>
            <a:r>
              <a:rPr lang="ru-RU">
                <a:cs typeface="Times New Roman" charset="0"/>
              </a:rPr>
              <a:t>рисунке</a:t>
            </a:r>
            <a:r>
              <a:rPr lang="en-US">
                <a:cs typeface="Times New Roman" charset="0"/>
              </a:rPr>
              <a:t> </a:t>
            </a:r>
            <a:r>
              <a:rPr lang="ru-RU"/>
              <a:t>угол </a:t>
            </a:r>
            <a:r>
              <a:rPr lang="en-US" i="1">
                <a:cs typeface="Times New Roman" charset="0"/>
              </a:rPr>
              <a:t>A</a:t>
            </a:r>
            <a:r>
              <a:rPr lang="en-US">
                <a:cs typeface="Times New Roman" charset="0"/>
              </a:rPr>
              <a:t> </a:t>
            </a:r>
            <a:r>
              <a:rPr lang="ru-RU"/>
              <a:t>равен углу</a:t>
            </a:r>
            <a:r>
              <a:rPr lang="en-US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B</a:t>
            </a:r>
            <a:r>
              <a:rPr lang="en-US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AD = BC</a:t>
            </a:r>
            <a:r>
              <a:rPr lang="en-US">
                <a:cs typeface="Times New Roman" charset="0"/>
              </a:rPr>
              <a:t>.  </a:t>
            </a:r>
            <a:r>
              <a:rPr lang="ru-RU">
                <a:cs typeface="Times New Roman" charset="0"/>
              </a:rPr>
              <a:t>Докажите, что </a:t>
            </a:r>
            <a:r>
              <a:rPr lang="en-US" i="1">
                <a:cs typeface="Times New Roman" charset="0"/>
              </a:rPr>
              <a:t>AC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BD</a:t>
            </a:r>
            <a:r>
              <a:rPr lang="ru-RU"/>
              <a:t>.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228600" y="4343400"/>
            <a:ext cx="8610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</a:rPr>
              <a:t>Решение.</a:t>
            </a:r>
            <a:r>
              <a:rPr lang="ru-RU"/>
              <a:t> </a:t>
            </a:r>
            <a:r>
              <a:rPr lang="ru-RU">
                <a:cs typeface="Times New Roman" charset="0"/>
              </a:rPr>
              <a:t>Треугольники </a:t>
            </a:r>
            <a:r>
              <a:rPr lang="en-US" i="1">
                <a:cs typeface="Times New Roman" charset="0"/>
              </a:rPr>
              <a:t>ABC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BAD </a:t>
            </a:r>
            <a:r>
              <a:rPr lang="ru-RU">
                <a:cs typeface="Times New Roman" charset="0"/>
              </a:rPr>
              <a:t>равны по первому признаку равенства треугольников (</a:t>
            </a:r>
            <a:r>
              <a:rPr lang="en-US" i="1">
                <a:cs typeface="Times New Roman" charset="0"/>
              </a:rPr>
              <a:t>AB </a:t>
            </a:r>
            <a:r>
              <a:rPr lang="ru-RU">
                <a:cs typeface="Times New Roman" charset="0"/>
              </a:rPr>
              <a:t>– общая сторона, </a:t>
            </a:r>
            <a:r>
              <a:rPr lang="en-US" i="1">
                <a:cs typeface="Times New Roman" charset="0"/>
              </a:rPr>
              <a:t>BC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AD</a:t>
            </a:r>
            <a:r>
              <a:rPr lang="ru-RU">
                <a:cs typeface="Times New Roman" charset="0"/>
              </a:rPr>
              <a:t>, </a:t>
            </a:r>
            <a:r>
              <a:rPr lang="ru-RU"/>
              <a:t>угол </a:t>
            </a:r>
            <a:r>
              <a:rPr lang="en-US" i="1">
                <a:cs typeface="Times New Roman" charset="0"/>
              </a:rPr>
              <a:t>ABC</a:t>
            </a:r>
            <a:r>
              <a:rPr lang="ru-RU">
                <a:cs typeface="Times New Roman" charset="0"/>
              </a:rPr>
              <a:t> </a:t>
            </a:r>
            <a:r>
              <a:rPr lang="ru-RU"/>
              <a:t>равен углу</a:t>
            </a:r>
            <a:r>
              <a:rPr lang="ru-RU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BAD</a:t>
            </a:r>
            <a:r>
              <a:rPr lang="ru-RU">
                <a:cs typeface="Times New Roman" charset="0"/>
              </a:rPr>
              <a:t>). Следовательно, равны соответствующие стороны </a:t>
            </a:r>
            <a:r>
              <a:rPr lang="en-US" i="1">
                <a:cs typeface="Times New Roman" charset="0"/>
              </a:rPr>
              <a:t>AC </a:t>
            </a:r>
            <a:r>
              <a:rPr lang="ru-RU">
                <a:cs typeface="Times New Roman" charset="0"/>
              </a:rPr>
              <a:t>и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BD</a:t>
            </a:r>
            <a:r>
              <a:rPr lang="ru-RU">
                <a:cs typeface="Times New Roman" charset="0"/>
              </a:rPr>
              <a:t> этих треугольников. </a:t>
            </a:r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905000"/>
            <a:ext cx="233997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534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>
                <a:cs typeface="Times New Roman" charset="0"/>
              </a:rPr>
              <a:t>Точки </a:t>
            </a:r>
            <a:r>
              <a:rPr lang="en-US" i="1">
                <a:cs typeface="Times New Roman" charset="0"/>
              </a:rPr>
              <a:t>A</a:t>
            </a:r>
            <a:r>
              <a:rPr lang="ru-RU">
                <a:cs typeface="Times New Roman" charset="0"/>
              </a:rPr>
              <a:t>,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B</a:t>
            </a:r>
            <a:r>
              <a:rPr lang="ru-RU">
                <a:cs typeface="Times New Roman" charset="0"/>
              </a:rPr>
              <a:t>,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C</a:t>
            </a:r>
            <a:r>
              <a:rPr lang="ru-RU">
                <a:cs typeface="Times New Roman" charset="0"/>
              </a:rPr>
              <a:t> принадлежат одной прямой. Точки </a:t>
            </a:r>
            <a:r>
              <a:rPr lang="en-US" i="1">
                <a:cs typeface="Times New Roman" charset="0"/>
              </a:rPr>
              <a:t>D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D</a:t>
            </a:r>
            <a:r>
              <a:rPr lang="ru-RU" baseline="-30000">
                <a:cs typeface="Times New Roman" charset="0"/>
              </a:rPr>
              <a:t>2</a:t>
            </a:r>
            <a:r>
              <a:rPr lang="ru-RU">
                <a:cs typeface="Times New Roman" charset="0"/>
              </a:rPr>
              <a:t> лежат по разные стороны от этой прямой.</a:t>
            </a:r>
            <a:r>
              <a:rPr lang="ru-RU" i="1">
                <a:cs typeface="Times New Roman" charset="0"/>
              </a:rPr>
              <a:t> </a:t>
            </a:r>
            <a:r>
              <a:rPr lang="ru-RU">
                <a:cs typeface="Times New Roman" charset="0"/>
              </a:rPr>
              <a:t>Докажите, что если треугольники </a:t>
            </a:r>
            <a:r>
              <a:rPr lang="en-US" i="1">
                <a:cs typeface="Times New Roman" charset="0"/>
              </a:rPr>
              <a:t>ABD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ABD</a:t>
            </a:r>
            <a:r>
              <a:rPr lang="ru-RU" baseline="-30000">
                <a:cs typeface="Times New Roman" charset="0"/>
              </a:rPr>
              <a:t>2</a:t>
            </a:r>
            <a:r>
              <a:rPr lang="ru-RU">
                <a:cs typeface="Times New Roman" charset="0"/>
              </a:rPr>
              <a:t> равны, то треугольники </a:t>
            </a:r>
            <a:r>
              <a:rPr lang="en-US" i="1">
                <a:cs typeface="Times New Roman" charset="0"/>
              </a:rPr>
              <a:t>BCD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BCD</a:t>
            </a:r>
            <a:r>
              <a:rPr lang="ru-RU" baseline="-30000">
                <a:cs typeface="Times New Roman" charset="0"/>
              </a:rPr>
              <a:t>2</a:t>
            </a:r>
            <a:r>
              <a:rPr lang="ru-RU">
                <a:cs typeface="Times New Roman" charset="0"/>
              </a:rPr>
              <a:t> тоже равны. 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228600" y="4038600"/>
            <a:ext cx="86106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</a:rPr>
              <a:t>Решение.</a:t>
            </a:r>
            <a:r>
              <a:rPr lang="ru-RU"/>
              <a:t> </a:t>
            </a:r>
            <a:r>
              <a:rPr lang="ru-RU">
                <a:cs typeface="Times New Roman" charset="0"/>
              </a:rPr>
              <a:t>Из равенства треугольников </a:t>
            </a:r>
            <a:r>
              <a:rPr lang="en-US" i="1">
                <a:cs typeface="Times New Roman" charset="0"/>
              </a:rPr>
              <a:t>ABD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ABD</a:t>
            </a:r>
            <a:r>
              <a:rPr lang="ru-RU" baseline="-30000">
                <a:cs typeface="Times New Roman" charset="0"/>
              </a:rPr>
              <a:t>2</a:t>
            </a:r>
            <a:r>
              <a:rPr lang="ru-RU">
                <a:cs typeface="Times New Roman" charset="0"/>
              </a:rPr>
              <a:t> следует равенство соответствующих сторон </a:t>
            </a:r>
            <a:r>
              <a:rPr lang="en-US" i="1">
                <a:cs typeface="Times New Roman" charset="0"/>
              </a:rPr>
              <a:t>BD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BD</a:t>
            </a:r>
            <a:r>
              <a:rPr lang="ru-RU" baseline="-30000">
                <a:cs typeface="Times New Roman" charset="0"/>
              </a:rPr>
              <a:t>2</a:t>
            </a:r>
            <a:r>
              <a:rPr lang="ru-RU">
                <a:cs typeface="Times New Roman" charset="0"/>
              </a:rPr>
              <a:t>, а также равенство соответствующих углов </a:t>
            </a:r>
            <a:r>
              <a:rPr lang="en-US" i="1">
                <a:cs typeface="Times New Roman" charset="0"/>
              </a:rPr>
              <a:t>ABD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ABD</a:t>
            </a:r>
            <a:r>
              <a:rPr lang="ru-RU" baseline="-30000">
                <a:cs typeface="Times New Roman" charset="0"/>
              </a:rPr>
              <a:t>2</a:t>
            </a:r>
            <a:r>
              <a:rPr lang="ru-RU">
                <a:cs typeface="Times New Roman" charset="0"/>
              </a:rPr>
              <a:t>. Из равенства указанных углов следует равенство смежных с ними углов </a:t>
            </a:r>
            <a:r>
              <a:rPr lang="en-US" i="1">
                <a:cs typeface="Times New Roman" charset="0"/>
              </a:rPr>
              <a:t>CBD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CBD</a:t>
            </a:r>
            <a:r>
              <a:rPr lang="ru-RU" baseline="-30000">
                <a:cs typeface="Times New Roman" charset="0"/>
              </a:rPr>
              <a:t>2</a:t>
            </a:r>
            <a:r>
              <a:rPr lang="ru-RU">
                <a:cs typeface="Times New Roman" charset="0"/>
              </a:rPr>
              <a:t>. Треугольники </a:t>
            </a:r>
            <a:r>
              <a:rPr lang="en-US" i="1">
                <a:cs typeface="Times New Roman" charset="0"/>
              </a:rPr>
              <a:t>BCD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BCD</a:t>
            </a:r>
            <a:r>
              <a:rPr lang="ru-RU" baseline="-30000">
                <a:cs typeface="Times New Roman" charset="0"/>
              </a:rPr>
              <a:t>2</a:t>
            </a:r>
            <a:r>
              <a:rPr lang="ru-RU">
                <a:cs typeface="Times New Roman" charset="0"/>
              </a:rPr>
              <a:t> равны по первому признаку равенства треугольников (</a:t>
            </a:r>
            <a:r>
              <a:rPr lang="en-US" i="1">
                <a:cs typeface="Times New Roman" charset="0"/>
              </a:rPr>
              <a:t>BD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BD</a:t>
            </a:r>
            <a:r>
              <a:rPr lang="ru-RU" baseline="-30000">
                <a:cs typeface="Times New Roman" charset="0"/>
              </a:rPr>
              <a:t>2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BC </a:t>
            </a:r>
            <a:r>
              <a:rPr lang="ru-RU">
                <a:cs typeface="Times New Roman" charset="0"/>
              </a:rPr>
              <a:t>– общая сторона, </a:t>
            </a:r>
            <a:r>
              <a:rPr lang="ru-RU"/>
              <a:t>угол </a:t>
            </a:r>
            <a:r>
              <a:rPr lang="ru-RU" i="1">
                <a:cs typeface="Times New Roman" charset="0"/>
              </a:rPr>
              <a:t>CBD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</a:t>
            </a:r>
            <a:r>
              <a:rPr lang="ru-RU"/>
              <a:t>равен углу</a:t>
            </a:r>
            <a:r>
              <a:rPr lang="ru-RU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CBD</a:t>
            </a:r>
            <a:r>
              <a:rPr lang="ru-RU" baseline="-30000">
                <a:cs typeface="Times New Roman" charset="0"/>
              </a:rPr>
              <a:t>2</a:t>
            </a:r>
            <a:r>
              <a:rPr lang="ru-RU">
                <a:cs typeface="Times New Roman" charset="0"/>
              </a:rPr>
              <a:t>. </a:t>
            </a:r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1828800"/>
            <a:ext cx="228600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534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>
                <a:cs typeface="Times New Roman" charset="0"/>
              </a:rPr>
              <a:t>Точки </a:t>
            </a:r>
            <a:r>
              <a:rPr lang="en-US" i="1">
                <a:cs typeface="Times New Roman" charset="0"/>
              </a:rPr>
              <a:t>A</a:t>
            </a:r>
            <a:r>
              <a:rPr lang="ru-RU">
                <a:cs typeface="Times New Roman" charset="0"/>
              </a:rPr>
              <a:t>,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B</a:t>
            </a:r>
            <a:r>
              <a:rPr lang="ru-RU">
                <a:cs typeface="Times New Roman" charset="0"/>
              </a:rPr>
              <a:t>,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C</a:t>
            </a:r>
            <a:r>
              <a:rPr lang="ru-RU">
                <a:cs typeface="Times New Roman" charset="0"/>
              </a:rPr>
              <a:t>,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D</a:t>
            </a:r>
            <a:r>
              <a:rPr lang="ru-RU">
                <a:cs typeface="Times New Roman" charset="0"/>
              </a:rPr>
              <a:t> принадлежат одной прямой. Точки </a:t>
            </a:r>
            <a:r>
              <a:rPr lang="en-US" i="1">
                <a:cs typeface="Times New Roman" charset="0"/>
              </a:rPr>
              <a:t>E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E</a:t>
            </a:r>
            <a:r>
              <a:rPr lang="ru-RU" baseline="-30000">
                <a:cs typeface="Times New Roman" charset="0"/>
              </a:rPr>
              <a:t>2</a:t>
            </a:r>
            <a:r>
              <a:rPr lang="ru-RU">
                <a:cs typeface="Times New Roman" charset="0"/>
              </a:rPr>
              <a:t> лежат по разные стороны от этой прямой. Докажите, что если треугольники </a:t>
            </a:r>
            <a:r>
              <a:rPr lang="en-US" i="1">
                <a:cs typeface="Times New Roman" charset="0"/>
              </a:rPr>
              <a:t>ABE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ABE</a:t>
            </a:r>
            <a:r>
              <a:rPr lang="ru-RU" baseline="-30000">
                <a:cs typeface="Times New Roman" charset="0"/>
              </a:rPr>
              <a:t>2</a:t>
            </a:r>
            <a:r>
              <a:rPr lang="ru-RU">
                <a:cs typeface="Times New Roman" charset="0"/>
              </a:rPr>
              <a:t> равны, то треугольники </a:t>
            </a:r>
            <a:r>
              <a:rPr lang="en-US" i="1">
                <a:cs typeface="Times New Roman" charset="0"/>
              </a:rPr>
              <a:t>CDE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CDE</a:t>
            </a:r>
            <a:r>
              <a:rPr lang="ru-RU" baseline="-30000">
                <a:cs typeface="Times New Roman" charset="0"/>
              </a:rPr>
              <a:t>2</a:t>
            </a:r>
            <a:r>
              <a:rPr lang="ru-RU">
                <a:cs typeface="Times New Roman" charset="0"/>
              </a:rPr>
              <a:t> тоже равны. 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228600" y="4038600"/>
            <a:ext cx="8610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</a:rPr>
              <a:t>Решение.</a:t>
            </a:r>
            <a:r>
              <a:rPr lang="ru-RU"/>
              <a:t> </a:t>
            </a:r>
            <a:r>
              <a:rPr lang="ru-RU">
                <a:cs typeface="Times New Roman" charset="0"/>
              </a:rPr>
              <a:t>Из предыдущей задачи следует, что из равенства треугольников </a:t>
            </a:r>
            <a:r>
              <a:rPr lang="en-US" i="1">
                <a:cs typeface="Times New Roman" charset="0"/>
              </a:rPr>
              <a:t>ABE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ABE</a:t>
            </a:r>
            <a:r>
              <a:rPr lang="ru-RU" baseline="-30000">
                <a:cs typeface="Times New Roman" charset="0"/>
              </a:rPr>
              <a:t>2</a:t>
            </a:r>
            <a:r>
              <a:rPr lang="ru-RU">
                <a:cs typeface="Times New Roman" charset="0"/>
              </a:rPr>
              <a:t> вытекает равенство треугольников </a:t>
            </a:r>
            <a:r>
              <a:rPr lang="en-US" i="1">
                <a:cs typeface="Times New Roman" charset="0"/>
              </a:rPr>
              <a:t>BCE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BCE</a:t>
            </a:r>
            <a:r>
              <a:rPr lang="ru-RU" baseline="-30000">
                <a:cs typeface="Times New Roman" charset="0"/>
              </a:rPr>
              <a:t>2</a:t>
            </a:r>
            <a:r>
              <a:rPr lang="ru-RU">
                <a:cs typeface="Times New Roman" charset="0"/>
              </a:rPr>
              <a:t>, которое, в свою очередь, влечет равенство треугольников </a:t>
            </a:r>
            <a:r>
              <a:rPr lang="en-US" i="1">
                <a:cs typeface="Times New Roman" charset="0"/>
              </a:rPr>
              <a:t>CDE</a:t>
            </a:r>
            <a:r>
              <a:rPr lang="ru-RU" baseline="-30000">
                <a:cs typeface="Times New Roman" charset="0"/>
              </a:rPr>
              <a:t>1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CDE</a:t>
            </a:r>
            <a:r>
              <a:rPr lang="ru-RU" baseline="-30000">
                <a:cs typeface="Times New Roman" charset="0"/>
              </a:rPr>
              <a:t>2</a:t>
            </a:r>
            <a:r>
              <a:rPr lang="ru-RU">
                <a:cs typeface="Times New Roman" charset="0"/>
              </a:rPr>
              <a:t>. </a:t>
            </a: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1905000"/>
            <a:ext cx="22860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534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>
                <a:cs typeface="Times New Roman" charset="0"/>
              </a:rPr>
              <a:t>На каждой стороне правильного треугольника </a:t>
            </a:r>
            <a:r>
              <a:rPr lang="en-US" i="1">
                <a:cs typeface="Times New Roman" charset="0"/>
              </a:rPr>
              <a:t>ABC</a:t>
            </a:r>
            <a:r>
              <a:rPr lang="ru-RU">
                <a:cs typeface="Times New Roman" charset="0"/>
              </a:rPr>
              <a:t> последовательно отложены равные отрезки </a:t>
            </a:r>
            <a:r>
              <a:rPr lang="en-US" i="1">
                <a:cs typeface="Times New Roman" charset="0"/>
              </a:rPr>
              <a:t>AD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BE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CF</a:t>
            </a:r>
            <a:r>
              <a:rPr lang="ru-RU">
                <a:cs typeface="Times New Roman" charset="0"/>
              </a:rPr>
              <a:t>. Докажите, что треугольник  </a:t>
            </a:r>
            <a:r>
              <a:rPr lang="en-US" i="1">
                <a:cs typeface="Times New Roman" charset="0"/>
              </a:rPr>
              <a:t>DEF</a:t>
            </a:r>
            <a:r>
              <a:rPr lang="ru-RU">
                <a:cs typeface="Times New Roman" charset="0"/>
              </a:rPr>
              <a:t> тоже правильный. 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228600" y="3657600"/>
            <a:ext cx="86106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</a:rPr>
              <a:t>Решение.</a:t>
            </a:r>
            <a:r>
              <a:rPr lang="ru-RU"/>
              <a:t> </a:t>
            </a:r>
            <a:r>
              <a:rPr lang="ru-RU">
                <a:cs typeface="Times New Roman" charset="0"/>
              </a:rPr>
              <a:t>Из равенства сторон правильного треугольника и равенства отрезков </a:t>
            </a:r>
            <a:r>
              <a:rPr lang="en-US" i="1">
                <a:cs typeface="Times New Roman" charset="0"/>
              </a:rPr>
              <a:t>AD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BE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CF</a:t>
            </a:r>
            <a:r>
              <a:rPr lang="ru-RU">
                <a:cs typeface="Times New Roman" charset="0"/>
              </a:rPr>
              <a:t> следует равенство отрезков </a:t>
            </a:r>
            <a:r>
              <a:rPr lang="en-US" i="1">
                <a:cs typeface="Times New Roman" charset="0"/>
              </a:rPr>
              <a:t>AF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CE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BD</a:t>
            </a:r>
            <a:r>
              <a:rPr lang="ru-RU">
                <a:cs typeface="Times New Roman" charset="0"/>
              </a:rPr>
              <a:t>. Треугольники </a:t>
            </a:r>
            <a:r>
              <a:rPr lang="en-US" i="1">
                <a:cs typeface="Times New Roman" charset="0"/>
              </a:rPr>
              <a:t>ADF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BED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CFE </a:t>
            </a:r>
            <a:r>
              <a:rPr lang="ru-RU">
                <a:cs typeface="Times New Roman" charset="0"/>
              </a:rPr>
              <a:t>равны по первому признаку равенства треугольников (</a:t>
            </a:r>
            <a:r>
              <a:rPr lang="en-US" i="1">
                <a:cs typeface="Times New Roman" charset="0"/>
              </a:rPr>
              <a:t>AD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BE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CF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AF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BD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CE</a:t>
            </a:r>
            <a:r>
              <a:rPr lang="ru-RU">
                <a:cs typeface="Times New Roman" charset="0"/>
              </a:rPr>
              <a:t>, </a:t>
            </a:r>
            <a:r>
              <a:rPr lang="ru-RU"/>
              <a:t>угол </a:t>
            </a:r>
            <a:r>
              <a:rPr lang="en-US" i="1">
                <a:cs typeface="Times New Roman" charset="0"/>
              </a:rPr>
              <a:t>A</a:t>
            </a:r>
            <a:r>
              <a:rPr lang="ru-RU" i="1">
                <a:cs typeface="Times New Roman" charset="0"/>
              </a:rPr>
              <a:t> </a:t>
            </a:r>
            <a:r>
              <a:rPr lang="ru-RU"/>
              <a:t>равен углу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B</a:t>
            </a:r>
            <a:r>
              <a:rPr lang="ru-RU" i="1">
                <a:cs typeface="Times New Roman" charset="0"/>
              </a:rPr>
              <a:t> </a:t>
            </a:r>
            <a:r>
              <a:rPr lang="ru-RU"/>
              <a:t>и равен углу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C</a:t>
            </a:r>
            <a:r>
              <a:rPr lang="ru-RU">
                <a:cs typeface="Times New Roman" charset="0"/>
              </a:rPr>
              <a:t>). Следовательно, равны соответствующие стороны </a:t>
            </a:r>
            <a:r>
              <a:rPr lang="en-US" i="1">
                <a:cs typeface="Times New Roman" charset="0"/>
              </a:rPr>
              <a:t>DF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DE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EF </a:t>
            </a:r>
            <a:r>
              <a:rPr lang="ru-RU">
                <a:cs typeface="Times New Roman" charset="0"/>
              </a:rPr>
              <a:t>этих треугольников. Значит, треугольник </a:t>
            </a:r>
            <a:r>
              <a:rPr lang="en-US" i="1">
                <a:cs typeface="Times New Roman" charset="0"/>
              </a:rPr>
              <a:t>DEF</a:t>
            </a:r>
            <a:r>
              <a:rPr lang="ru-RU">
                <a:cs typeface="Times New Roman" charset="0"/>
              </a:rPr>
              <a:t> тоже правильный. </a:t>
            </a:r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1524000"/>
            <a:ext cx="2373313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534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>
                <a:cs typeface="Times New Roman" charset="0"/>
              </a:rPr>
              <a:t>На продолжении каждой стороны правильного треугольника </a:t>
            </a:r>
            <a:r>
              <a:rPr lang="en-US" i="1">
                <a:cs typeface="Times New Roman" charset="0"/>
              </a:rPr>
              <a:t>ABC</a:t>
            </a:r>
            <a:r>
              <a:rPr lang="ru-RU">
                <a:cs typeface="Times New Roman" charset="0"/>
              </a:rPr>
              <a:t> последовательно отложены равные отрезки </a:t>
            </a:r>
            <a:r>
              <a:rPr lang="en-US" i="1">
                <a:cs typeface="Times New Roman" charset="0"/>
              </a:rPr>
              <a:t>BD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CE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AF</a:t>
            </a:r>
            <a:r>
              <a:rPr lang="ru-RU">
                <a:cs typeface="Times New Roman" charset="0"/>
              </a:rPr>
              <a:t>. Докажите, что треугольник </a:t>
            </a:r>
            <a:r>
              <a:rPr lang="en-US" i="1">
                <a:cs typeface="Times New Roman" charset="0"/>
              </a:rPr>
              <a:t>DEF</a:t>
            </a:r>
            <a:r>
              <a:rPr lang="ru-RU">
                <a:cs typeface="Times New Roman" charset="0"/>
              </a:rPr>
              <a:t> тоже правильный. 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228600" y="3352800"/>
            <a:ext cx="86106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</a:rPr>
              <a:t>Решение.</a:t>
            </a:r>
            <a:r>
              <a:rPr lang="ru-RU"/>
              <a:t> </a:t>
            </a:r>
            <a:r>
              <a:rPr lang="ru-RU">
                <a:cs typeface="Times New Roman" charset="0"/>
              </a:rPr>
              <a:t>Из равенства сторон правильного треугольника </a:t>
            </a:r>
            <a:r>
              <a:rPr lang="en-US" i="1">
                <a:cs typeface="Times New Roman" charset="0"/>
              </a:rPr>
              <a:t>ABC </a:t>
            </a:r>
            <a:r>
              <a:rPr lang="ru-RU">
                <a:cs typeface="Times New Roman" charset="0"/>
              </a:rPr>
              <a:t>и равенства отрезков </a:t>
            </a:r>
            <a:r>
              <a:rPr lang="en-US" i="1">
                <a:cs typeface="Times New Roman" charset="0"/>
              </a:rPr>
              <a:t>BD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CE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AF</a:t>
            </a:r>
            <a:r>
              <a:rPr lang="ru-RU">
                <a:cs typeface="Times New Roman" charset="0"/>
              </a:rPr>
              <a:t> следует равенство отрезков </a:t>
            </a:r>
            <a:r>
              <a:rPr lang="en-US" i="1">
                <a:cs typeface="Times New Roman" charset="0"/>
              </a:rPr>
              <a:t>AD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BE</a:t>
            </a:r>
            <a:r>
              <a:rPr lang="ru-RU">
                <a:cs typeface="Times New Roman" charset="0"/>
              </a:rPr>
              <a:t> и </a:t>
            </a:r>
            <a:r>
              <a:rPr lang="en-US" i="1">
                <a:cs typeface="Times New Roman" charset="0"/>
              </a:rPr>
              <a:t>CF</a:t>
            </a:r>
            <a:r>
              <a:rPr lang="ru-RU">
                <a:cs typeface="Times New Roman" charset="0"/>
              </a:rPr>
              <a:t>. Из равенства углов правильного треугольника </a:t>
            </a:r>
            <a:r>
              <a:rPr lang="en-US" i="1">
                <a:cs typeface="Times New Roman" charset="0"/>
              </a:rPr>
              <a:t>ABC </a:t>
            </a:r>
            <a:r>
              <a:rPr lang="ru-RU">
                <a:cs typeface="Times New Roman" charset="0"/>
              </a:rPr>
              <a:t>следует равенство углов </a:t>
            </a:r>
            <a:r>
              <a:rPr lang="en-US" i="1">
                <a:cs typeface="Times New Roman" charset="0"/>
              </a:rPr>
              <a:t>FAD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DBE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ECF</a:t>
            </a:r>
            <a:r>
              <a:rPr lang="ru-RU">
                <a:cs typeface="Times New Roman" charset="0"/>
              </a:rPr>
              <a:t>. </a:t>
            </a:r>
            <a:r>
              <a:rPr lang="ru-RU" i="1">
                <a:cs typeface="Times New Roman" charset="0"/>
              </a:rPr>
              <a:t> </a:t>
            </a:r>
            <a:r>
              <a:rPr lang="ru-RU">
                <a:cs typeface="Times New Roman" charset="0"/>
              </a:rPr>
              <a:t>Треугольники </a:t>
            </a:r>
            <a:r>
              <a:rPr lang="en-US" i="1">
                <a:cs typeface="Times New Roman" charset="0"/>
              </a:rPr>
              <a:t>ADF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BED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CFE </a:t>
            </a:r>
            <a:r>
              <a:rPr lang="ru-RU">
                <a:cs typeface="Times New Roman" charset="0"/>
              </a:rPr>
              <a:t>равны по первому признаку равенства треугольников (</a:t>
            </a:r>
            <a:r>
              <a:rPr lang="en-US" i="1">
                <a:cs typeface="Times New Roman" charset="0"/>
              </a:rPr>
              <a:t>AD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BE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CF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AF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BD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CE</a:t>
            </a:r>
            <a:r>
              <a:rPr lang="ru-RU">
                <a:cs typeface="Times New Roman" charset="0"/>
              </a:rPr>
              <a:t>, </a:t>
            </a:r>
            <a:r>
              <a:rPr lang="ru-RU"/>
              <a:t>угол </a:t>
            </a:r>
            <a:r>
              <a:rPr lang="en-US" i="1">
                <a:cs typeface="Times New Roman" charset="0"/>
              </a:rPr>
              <a:t>FAD</a:t>
            </a:r>
            <a:r>
              <a:rPr lang="ru-RU" i="1">
                <a:cs typeface="Times New Roman" charset="0"/>
              </a:rPr>
              <a:t> </a:t>
            </a:r>
            <a:r>
              <a:rPr lang="ru-RU"/>
              <a:t>равен углу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DBE</a:t>
            </a:r>
            <a:r>
              <a:rPr lang="ru-RU" i="1">
                <a:cs typeface="Times New Roman" charset="0"/>
              </a:rPr>
              <a:t> </a:t>
            </a:r>
            <a:r>
              <a:rPr lang="ru-RU"/>
              <a:t>и равен углу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ECF</a:t>
            </a:r>
            <a:r>
              <a:rPr lang="ru-RU">
                <a:cs typeface="Times New Roman" charset="0"/>
              </a:rPr>
              <a:t>). Следовательно, равны соответствующие стороны </a:t>
            </a:r>
            <a:r>
              <a:rPr lang="en-US" i="1">
                <a:cs typeface="Times New Roman" charset="0"/>
              </a:rPr>
              <a:t>DF</a:t>
            </a:r>
            <a:r>
              <a:rPr lang="ru-RU">
                <a:cs typeface="Times New Roman" charset="0"/>
              </a:rPr>
              <a:t>, </a:t>
            </a:r>
            <a:r>
              <a:rPr lang="en-US" i="1">
                <a:cs typeface="Times New Roman" charset="0"/>
              </a:rPr>
              <a:t>DE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EF </a:t>
            </a:r>
            <a:r>
              <a:rPr lang="ru-RU">
                <a:cs typeface="Times New Roman" charset="0"/>
              </a:rPr>
              <a:t>этих треугольников. Значит, треугольник </a:t>
            </a:r>
            <a:r>
              <a:rPr lang="en-US" i="1">
                <a:cs typeface="Times New Roman" charset="0"/>
              </a:rPr>
              <a:t>DEF</a:t>
            </a:r>
            <a:r>
              <a:rPr lang="ru-RU">
                <a:cs typeface="Times New Roman" charset="0"/>
              </a:rPr>
              <a:t> тоже правильный. </a:t>
            </a:r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1295400"/>
            <a:ext cx="2233613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>
                <a:cs typeface="Times New Roman" charset="0"/>
              </a:rPr>
              <a:t>На рисунке дана фигура, у которой </a:t>
            </a:r>
            <a:r>
              <a:rPr lang="ru-RU" i="1">
                <a:cs typeface="Times New Roman" charset="0"/>
              </a:rPr>
              <a:t>AD = CF</a:t>
            </a:r>
            <a:r>
              <a:rPr lang="ru-RU">
                <a:cs typeface="Times New Roman" charset="0"/>
              </a:rPr>
              <a:t>,</a:t>
            </a:r>
            <a:r>
              <a:rPr lang="ru-RU" i="1">
                <a:cs typeface="Times New Roman" charset="0"/>
              </a:rPr>
              <a:t> </a:t>
            </a:r>
            <a:r>
              <a:rPr lang="ru-RU"/>
              <a:t>угол </a:t>
            </a:r>
            <a:r>
              <a:rPr lang="ru-RU" i="1">
                <a:cs typeface="Times New Roman" charset="0"/>
              </a:rPr>
              <a:t>ВAC </a:t>
            </a:r>
            <a:r>
              <a:rPr lang="ru-RU"/>
              <a:t>равен углу</a:t>
            </a:r>
            <a:r>
              <a:rPr lang="ru-RU" i="1">
                <a:cs typeface="Times New Roman" charset="0"/>
              </a:rPr>
              <a:t> EDF</a:t>
            </a:r>
            <a:r>
              <a:rPr lang="ru-RU">
                <a:cs typeface="Times New Roman" charset="0"/>
              </a:rPr>
              <a:t>, </a:t>
            </a:r>
            <a:r>
              <a:rPr lang="ru-RU"/>
              <a:t>угол </a:t>
            </a:r>
            <a:r>
              <a:rPr lang="ru-RU">
                <a:cs typeface="Times New Roman" charset="0"/>
              </a:rPr>
              <a:t>1</a:t>
            </a:r>
            <a:r>
              <a:rPr lang="ru-RU" i="1">
                <a:cs typeface="Times New Roman" charset="0"/>
              </a:rPr>
              <a:t> </a:t>
            </a:r>
            <a:r>
              <a:rPr lang="ru-RU"/>
              <a:t>равен углу</a:t>
            </a:r>
            <a:r>
              <a:rPr lang="ru-RU" i="1">
                <a:cs typeface="Times New Roman" charset="0"/>
              </a:rPr>
              <a:t> </a:t>
            </a:r>
            <a:r>
              <a:rPr lang="ru-RU">
                <a:cs typeface="Times New Roman" charset="0"/>
              </a:rPr>
              <a:t>2</a:t>
            </a:r>
            <a:r>
              <a:rPr lang="ru-RU" i="1">
                <a:cs typeface="Times New Roman" charset="0"/>
              </a:rPr>
              <a:t>.</a:t>
            </a:r>
            <a:r>
              <a:rPr lang="ru-RU">
                <a:cs typeface="Times New Roman" charset="0"/>
              </a:rPr>
              <a:t> Докажите, что треугольники </a:t>
            </a:r>
            <a:r>
              <a:rPr lang="ru-RU" i="1">
                <a:cs typeface="Times New Roman" charset="0"/>
              </a:rPr>
              <a:t>АВС</a:t>
            </a:r>
            <a:r>
              <a:rPr lang="ru-RU">
                <a:cs typeface="Times New Roman" charset="0"/>
              </a:rPr>
              <a:t> и </a:t>
            </a:r>
            <a:r>
              <a:rPr lang="ru-RU" i="1">
                <a:cs typeface="Times New Roman" charset="0"/>
              </a:rPr>
              <a:t>DEF</a:t>
            </a:r>
            <a:r>
              <a:rPr lang="ru-RU">
                <a:cs typeface="Times New Roman" charset="0"/>
              </a:rPr>
              <a:t> равны. 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304800" y="3962400"/>
            <a:ext cx="8610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</a:rPr>
              <a:t>Решение.</a:t>
            </a:r>
            <a:r>
              <a:rPr lang="ru-RU"/>
              <a:t> </a:t>
            </a:r>
            <a:r>
              <a:rPr lang="ru-RU">
                <a:cs typeface="Times New Roman" charset="0"/>
              </a:rPr>
              <a:t>Из равенства углов 1 и 2 следует равенство смежных углов </a:t>
            </a:r>
            <a:r>
              <a:rPr lang="en-US" i="1">
                <a:cs typeface="Times New Roman" charset="0"/>
              </a:rPr>
              <a:t>ACB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DFE</a:t>
            </a:r>
            <a:r>
              <a:rPr lang="ru-RU">
                <a:cs typeface="Times New Roman" charset="0"/>
              </a:rPr>
              <a:t>. Из равенства отрезков </a:t>
            </a:r>
            <a:r>
              <a:rPr lang="en-US" i="1">
                <a:cs typeface="Times New Roman" charset="0"/>
              </a:rPr>
              <a:t>AD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CF </a:t>
            </a:r>
            <a:r>
              <a:rPr lang="ru-RU">
                <a:cs typeface="Times New Roman" charset="0"/>
              </a:rPr>
              <a:t>следует равенство отрезков </a:t>
            </a:r>
            <a:r>
              <a:rPr lang="en-US" i="1">
                <a:cs typeface="Times New Roman" charset="0"/>
              </a:rPr>
              <a:t>AC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DF</a:t>
            </a:r>
            <a:r>
              <a:rPr lang="ru-RU">
                <a:cs typeface="Times New Roman" charset="0"/>
              </a:rPr>
              <a:t>.</a:t>
            </a:r>
            <a:r>
              <a:rPr lang="ru-RU" i="1">
                <a:cs typeface="Times New Roman" charset="0"/>
              </a:rPr>
              <a:t> </a:t>
            </a:r>
            <a:r>
              <a:rPr lang="ru-RU">
                <a:cs typeface="Times New Roman" charset="0"/>
              </a:rPr>
              <a:t>Треугольники </a:t>
            </a:r>
            <a:r>
              <a:rPr lang="en-US" i="1">
                <a:cs typeface="Times New Roman" charset="0"/>
              </a:rPr>
              <a:t>ACB </a:t>
            </a:r>
            <a:r>
              <a:rPr lang="ru-RU">
                <a:cs typeface="Times New Roman" charset="0"/>
              </a:rPr>
              <a:t>и </a:t>
            </a:r>
            <a:r>
              <a:rPr lang="en-US" i="1">
                <a:cs typeface="Times New Roman" charset="0"/>
              </a:rPr>
              <a:t>DFE </a:t>
            </a:r>
            <a:r>
              <a:rPr lang="ru-RU">
                <a:cs typeface="Times New Roman" charset="0"/>
              </a:rPr>
              <a:t>равны по второму признаку равенства треугольников (</a:t>
            </a:r>
            <a:r>
              <a:rPr lang="en-US" i="1">
                <a:cs typeface="Times New Roman" charset="0"/>
              </a:rPr>
              <a:t>AC</a:t>
            </a:r>
            <a:r>
              <a:rPr lang="ru-RU" i="1">
                <a:cs typeface="Times New Roman" charset="0"/>
              </a:rPr>
              <a:t> = </a:t>
            </a:r>
            <a:r>
              <a:rPr lang="en-US" i="1">
                <a:cs typeface="Times New Roman" charset="0"/>
              </a:rPr>
              <a:t>DF</a:t>
            </a:r>
            <a:r>
              <a:rPr lang="ru-RU">
                <a:cs typeface="Times New Roman" charset="0"/>
              </a:rPr>
              <a:t>, </a:t>
            </a:r>
            <a:r>
              <a:rPr lang="ru-RU"/>
              <a:t>угол </a:t>
            </a:r>
            <a:r>
              <a:rPr lang="ru-RU" i="1">
                <a:cs typeface="Times New Roman" charset="0"/>
              </a:rPr>
              <a:t>ВAC </a:t>
            </a:r>
            <a:r>
              <a:rPr lang="ru-RU"/>
              <a:t>равен углу</a:t>
            </a:r>
            <a:r>
              <a:rPr lang="ru-RU" i="1">
                <a:cs typeface="Times New Roman" charset="0"/>
              </a:rPr>
              <a:t> EDF</a:t>
            </a:r>
            <a:r>
              <a:rPr lang="ru-RU">
                <a:cs typeface="Times New Roman" charset="0"/>
              </a:rPr>
              <a:t>, </a:t>
            </a:r>
            <a:r>
              <a:rPr lang="ru-RU"/>
              <a:t> угол </a:t>
            </a:r>
            <a:r>
              <a:rPr lang="en-US" i="1">
                <a:cs typeface="Times New Roman" charset="0"/>
              </a:rPr>
              <a:t>ACB</a:t>
            </a:r>
            <a:r>
              <a:rPr lang="ru-RU" i="1">
                <a:cs typeface="Times New Roman" charset="0"/>
              </a:rPr>
              <a:t> </a:t>
            </a:r>
            <a:r>
              <a:rPr lang="ru-RU"/>
              <a:t>равен углу</a:t>
            </a:r>
            <a:r>
              <a:rPr lang="ru-RU" i="1">
                <a:cs typeface="Times New Roman" charset="0"/>
              </a:rPr>
              <a:t> </a:t>
            </a:r>
            <a:r>
              <a:rPr lang="en-US" i="1">
                <a:cs typeface="Times New Roman" charset="0"/>
              </a:rPr>
              <a:t>DFE</a:t>
            </a:r>
            <a:r>
              <a:rPr lang="ru-RU">
                <a:cs typeface="Times New Roman" charset="0"/>
              </a:rPr>
              <a:t>)</a:t>
            </a:r>
            <a:r>
              <a:rPr lang="ru-RU" i="1">
                <a:cs typeface="Times New Roman" charset="0"/>
              </a:rPr>
              <a:t>.</a:t>
            </a:r>
            <a:r>
              <a:rPr lang="ru-RU">
                <a:cs typeface="Times New Roman" charset="0"/>
              </a:rPr>
              <a:t> 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1600200"/>
            <a:ext cx="2319338" cy="198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autoUpdateAnimBg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1275</Words>
  <Application>Microsoft Office PowerPoint</Application>
  <PresentationFormat>Экран (4:3)</PresentationFormat>
  <Paragraphs>33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Признаки равенства треугольников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Признаки равенства треугольников</dc:title>
  <dc:creator>User</dc:creator>
  <cp:lastModifiedBy>User</cp:lastModifiedBy>
  <cp:revision>1</cp:revision>
  <dcterms:created xsi:type="dcterms:W3CDTF">2017-01-07T09:14:45Z</dcterms:created>
  <dcterms:modified xsi:type="dcterms:W3CDTF">2017-01-07T09:23:22Z</dcterms:modified>
</cp:coreProperties>
</file>