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3" r:id="rId6"/>
    <p:sldId id="261" r:id="rId7"/>
    <p:sldId id="262" r:id="rId8"/>
    <p:sldId id="264" r:id="rId9"/>
    <p:sldId id="265" r:id="rId10"/>
    <p:sldId id="266" r:id="rId11"/>
    <p:sldId id="267" r:id="rId12"/>
    <p:sldId id="268" r:id="rId13"/>
    <p:sldId id="273" r:id="rId14"/>
    <p:sldId id="272" r:id="rId15"/>
    <p:sldId id="275" r:id="rId16"/>
    <p:sldId id="277" r:id="rId17"/>
    <p:sldId id="276" r:id="rId18"/>
    <p:sldId id="269"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AD8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8.png"/><Relationship Id="rId3" Type="http://schemas.openxmlformats.org/officeDocument/2006/relationships/image" Target="../media/image10.png"/><Relationship Id="rId7" Type="http://schemas.openxmlformats.org/officeDocument/2006/relationships/image" Target="../media/image13.png"/><Relationship Id="rId12" Type="http://schemas.openxmlformats.org/officeDocument/2006/relationships/image" Target="../media/image17.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12.png"/><Relationship Id="rId11" Type="http://schemas.microsoft.com/office/2007/relationships/hdphoto" Target="../media/hdphoto2.wdp"/><Relationship Id="rId5" Type="http://schemas.microsoft.com/office/2007/relationships/hdphoto" Target="../media/hdphoto1.wdp"/><Relationship Id="rId15" Type="http://schemas.openxmlformats.org/officeDocument/2006/relationships/image" Target="../media/image20.png"/><Relationship Id="rId10" Type="http://schemas.openxmlformats.org/officeDocument/2006/relationships/image" Target="../media/image16.png"/><Relationship Id="rId4" Type="http://schemas.openxmlformats.org/officeDocument/2006/relationships/image" Target="../media/image11.png"/><Relationship Id="rId9" Type="http://schemas.openxmlformats.org/officeDocument/2006/relationships/image" Target="../media/image15.png"/><Relationship Id="rId14" Type="http://schemas.openxmlformats.org/officeDocument/2006/relationships/image" Target="../media/image1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a:alphaModFix amt="59000"/>
            <a:lum/>
          </a:blip>
          <a:srcRect/>
          <a:stretch>
            <a:fillRect l="-1000" r="-1000"/>
          </a:stretch>
        </a:blipFill>
        <a:effectLst/>
      </p:bgPr>
    </p:bg>
    <p:spTree>
      <p:nvGrpSpPr>
        <p:cNvPr id="1" name=""/>
        <p:cNvGrpSpPr/>
        <p:nvPr/>
      </p:nvGrpSpPr>
      <p:grpSpPr>
        <a:xfrm>
          <a:off x="0" y="0"/>
          <a:ext cx="0" cy="0"/>
          <a:chOff x="0" y="0"/>
          <a:chExt cx="0" cy="0"/>
        </a:xfrm>
      </p:grpSpPr>
      <p:pic>
        <p:nvPicPr>
          <p:cNvPr id="9" name="Picture 4"/>
          <p:cNvPicPr>
            <a:picLocks noChangeAspect="1" noChangeArrowheads="1"/>
          </p:cNvPicPr>
          <p:nvPr userDrawn="1"/>
        </p:nvPicPr>
        <p:blipFill>
          <a:blip r:embed="rId3" cstate="email">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827584" y="3735146"/>
            <a:ext cx="1310537" cy="10964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userDrawn="1"/>
        </p:nvPicPr>
        <p:blipFill>
          <a:blip r:embed="rId4">
            <a:clrChange>
              <a:clrFrom>
                <a:srgbClr val="000000"/>
              </a:clrFrom>
              <a:clrTo>
                <a:srgbClr val="000000">
                  <a:alpha val="0"/>
                </a:srgbClr>
              </a:clrTo>
            </a:clrChange>
            <a:extLst>
              <a:ext uri="{BEBA8EAE-BF5A-486C-A8C5-ECC9F3942E4B}">
                <a14:imgProps xmlns:a14="http://schemas.microsoft.com/office/drawing/2010/main">
                  <a14:imgLayer r:embed="rId5">
                    <a14:imgEffect>
                      <a14:colorTemperature colorTemp="5300"/>
                    </a14:imgEffect>
                    <a14:imgEffect>
                      <a14:saturation sat="400000"/>
                    </a14:imgEffect>
                  </a14:imgLayer>
                </a14:imgProps>
              </a:ext>
              <a:ext uri="{28A0092B-C50C-407E-A947-70E740481C1C}">
                <a14:useLocalDpi xmlns:a14="http://schemas.microsoft.com/office/drawing/2010/main"/>
              </a:ext>
            </a:extLst>
          </a:blip>
          <a:srcRect/>
          <a:stretch>
            <a:fillRect/>
          </a:stretch>
        </p:blipFill>
        <p:spPr bwMode="auto">
          <a:xfrm>
            <a:off x="6538138" y="2392428"/>
            <a:ext cx="2425824" cy="31368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flipH="1">
            <a:off x="5796136" y="116632"/>
            <a:ext cx="2120323"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userDrawn="1"/>
        </p:nvPicPr>
        <p:blipFill>
          <a:blip r:embed="rId7" cstate="email">
            <a:extLst>
              <a:ext uri="{28A0092B-C50C-407E-A947-70E740481C1C}">
                <a14:useLocalDpi xmlns:a14="http://schemas.microsoft.com/office/drawing/2010/main"/>
              </a:ext>
            </a:extLst>
          </a:blip>
          <a:srcRect/>
          <a:stretch>
            <a:fillRect/>
          </a:stretch>
        </p:blipFill>
        <p:spPr bwMode="auto">
          <a:xfrm>
            <a:off x="1403648" y="116632"/>
            <a:ext cx="2305050"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5" name="Picture 11"/>
          <p:cNvPicPr>
            <a:picLocks noChangeAspect="1" noChangeArrowheads="1"/>
          </p:cNvPicPr>
          <p:nvPr userDrawn="1"/>
        </p:nvPicPr>
        <p:blipFill>
          <a:blip r:embed="rId7" cstate="email">
            <a:extLst>
              <a:ext uri="{28A0092B-C50C-407E-A947-70E740481C1C}">
                <a14:useLocalDpi xmlns:a14="http://schemas.microsoft.com/office/drawing/2010/main"/>
              </a:ext>
            </a:extLst>
          </a:blip>
          <a:srcRect/>
          <a:stretch>
            <a:fillRect/>
          </a:stretch>
        </p:blipFill>
        <p:spPr bwMode="auto">
          <a:xfrm>
            <a:off x="2915816" y="120824"/>
            <a:ext cx="2305050"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6" name="Picture 12"/>
          <p:cNvPicPr>
            <a:picLocks noChangeAspect="1" noChangeArrowheads="1"/>
          </p:cNvPicPr>
          <p:nvPr userDrawn="1"/>
        </p:nvPicPr>
        <p:blipFill>
          <a:blip r:embed="rId8" cstate="email">
            <a:extLst>
              <a:ext uri="{28A0092B-C50C-407E-A947-70E740481C1C}">
                <a14:useLocalDpi xmlns:a14="http://schemas.microsoft.com/office/drawing/2010/main"/>
              </a:ext>
            </a:extLst>
          </a:blip>
          <a:srcRect/>
          <a:stretch>
            <a:fillRect/>
          </a:stretch>
        </p:blipFill>
        <p:spPr bwMode="auto">
          <a:xfrm>
            <a:off x="4716017" y="120824"/>
            <a:ext cx="1800199"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Рисунок 6"/>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5951254" y="4563688"/>
            <a:ext cx="1886720" cy="1601616"/>
          </a:xfrm>
          <a:prstGeom prst="rect">
            <a:avLst/>
          </a:prstGeom>
        </p:spPr>
      </p:pic>
      <p:pic>
        <p:nvPicPr>
          <p:cNvPr id="1026" name="Picture 2"/>
          <p:cNvPicPr>
            <a:picLocks noChangeAspect="1" noChangeArrowheads="1"/>
          </p:cNvPicPr>
          <p:nvPr userDrawn="1"/>
        </p:nvPicPr>
        <p:blipFill>
          <a:blip r:embed="rId10" cstate="email">
            <a:clrChange>
              <a:clrFrom>
                <a:srgbClr val="000000"/>
              </a:clrFrom>
              <a:clrTo>
                <a:srgbClr val="000000">
                  <a:alpha val="0"/>
                </a:srgbClr>
              </a:clrTo>
            </a:clrChange>
            <a:extLst>
              <a:ext uri="{BEBA8EAE-BF5A-486C-A8C5-ECC9F3942E4B}">
                <a14:imgProps xmlns:a14="http://schemas.microsoft.com/office/drawing/2010/main">
                  <a14:imgLayer r:embed="rId11">
                    <a14:imgEffect>
                      <a14:colorTemperature colorTemp="11200"/>
                    </a14:imgEffect>
                    <a14:imgEffect>
                      <a14:saturation sat="400000"/>
                    </a14:imgEffect>
                  </a14:imgLayer>
                </a14:imgProps>
              </a:ext>
              <a:ext uri="{28A0092B-C50C-407E-A947-70E740481C1C}">
                <a14:useLocalDpi xmlns:a14="http://schemas.microsoft.com/office/drawing/2010/main"/>
              </a:ext>
            </a:extLst>
          </a:blip>
          <a:srcRect/>
          <a:stretch>
            <a:fillRect/>
          </a:stretch>
        </p:blipFill>
        <p:spPr bwMode="auto">
          <a:xfrm flipH="1">
            <a:off x="1619672" y="2784351"/>
            <a:ext cx="2016224" cy="19015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userDrawn="1"/>
        </p:nvPicPr>
        <p:blipFill rotWithShape="1">
          <a:blip r:embed="rId12" cstate="email">
            <a:clrChange>
              <a:clrFrom>
                <a:srgbClr val="FFFFFF"/>
              </a:clrFrom>
              <a:clrTo>
                <a:srgbClr val="FFFFFF">
                  <a:alpha val="0"/>
                </a:srgbClr>
              </a:clrTo>
            </a:clrChange>
            <a:extLst>
              <a:ext uri="{28A0092B-C50C-407E-A947-70E740481C1C}">
                <a14:useLocalDpi xmlns:a14="http://schemas.microsoft.com/office/drawing/2010/main"/>
              </a:ext>
            </a:extLst>
          </a:blip>
          <a:srcRect t="52319" r="55008"/>
          <a:stretch/>
        </p:blipFill>
        <p:spPr bwMode="auto">
          <a:xfrm>
            <a:off x="292873" y="4105967"/>
            <a:ext cx="1505444" cy="159543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userDrawn="1"/>
        </p:nvPicPr>
        <p:blipFill rotWithShape="1">
          <a:blip r:embed="rId13" cstate="email">
            <a:clrChange>
              <a:clrFrom>
                <a:srgbClr val="FFFFFF"/>
              </a:clrFrom>
              <a:clrTo>
                <a:srgbClr val="FFFFFF">
                  <a:alpha val="0"/>
                </a:srgbClr>
              </a:clrTo>
            </a:clrChange>
            <a:extLst>
              <a:ext uri="{28A0092B-C50C-407E-A947-70E740481C1C}">
                <a14:useLocalDpi xmlns:a14="http://schemas.microsoft.com/office/drawing/2010/main"/>
              </a:ext>
            </a:extLst>
          </a:blip>
          <a:srcRect r="6823" b="6441"/>
          <a:stretch/>
        </p:blipFill>
        <p:spPr bwMode="auto">
          <a:xfrm>
            <a:off x="1691680" y="5168079"/>
            <a:ext cx="531143" cy="533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ctrTitle"/>
          </p:nvPr>
        </p:nvSpPr>
        <p:spPr>
          <a:xfrm>
            <a:off x="685800" y="2130425"/>
            <a:ext cx="7772400" cy="1470025"/>
          </a:xfrm>
        </p:spPr>
        <p:txBody>
          <a:bodyPr/>
          <a:lstStyle/>
          <a:p>
            <a:r>
              <a:rPr lang="ru-RU" dirty="0" smtClean="0"/>
              <a:t>Образец заголовка</a:t>
            </a:r>
            <a:endParaRPr lang="ru-RU" dirty="0"/>
          </a:p>
        </p:txBody>
      </p:sp>
      <p:sp>
        <p:nvSpPr>
          <p:cNvPr id="3" name="Подзаголовок 2"/>
          <p:cNvSpPr>
            <a:spLocks noGrp="1"/>
          </p:cNvSpPr>
          <p:nvPr>
            <p:ph type="subTitle" idx="1"/>
          </p:nvPr>
        </p:nvSpPr>
        <p:spPr>
          <a:xfrm>
            <a:off x="1498474" y="5169691"/>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dirty="0" smtClean="0"/>
              <a:t>Образец подзаголовка</a:t>
            </a:r>
            <a:endParaRPr lang="ru-RU" dirty="0"/>
          </a:p>
        </p:txBody>
      </p:sp>
      <p:sp>
        <p:nvSpPr>
          <p:cNvPr id="4" name="Дата 3"/>
          <p:cNvSpPr>
            <a:spLocks noGrp="1"/>
          </p:cNvSpPr>
          <p:nvPr>
            <p:ph type="dt" sz="half" idx="10"/>
          </p:nvPr>
        </p:nvSpPr>
        <p:spPr/>
        <p:txBody>
          <a:bodyPr/>
          <a:lstStyle/>
          <a:p>
            <a:fld id="{092CEB4E-0037-4583-9B04-E1D34BDAE3D7}" type="datetimeFigureOut">
              <a:rPr lang="ru-RU" smtClean="0"/>
              <a:t>07.01.2017</a:t>
            </a:fld>
            <a:endParaRPr lang="ru-RU"/>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C8843B4C-F9C6-4F45-8787-B6EE5D8DBF0E}" type="slidenum">
              <a:rPr lang="ru-RU" smtClean="0"/>
              <a:t>‹#›</a:t>
            </a:fld>
            <a:endParaRPr lang="ru-RU"/>
          </a:p>
        </p:txBody>
      </p:sp>
      <p:pic>
        <p:nvPicPr>
          <p:cNvPr id="1030" name="Picture 6"/>
          <p:cNvPicPr>
            <a:picLocks noChangeAspect="1" noChangeArrowheads="1"/>
          </p:cNvPicPr>
          <p:nvPr userDrawn="1"/>
        </p:nvPicPr>
        <p:blipFill>
          <a:blip r:embed="rId14" cstate="email">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7926617" y="4685943"/>
            <a:ext cx="1124150" cy="793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userDrawn="1"/>
        </p:nvPicPr>
        <p:blipFill>
          <a:blip r:embed="rId15" cstate="email">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rot="10800000" flipV="1">
            <a:off x="3639030" y="4351489"/>
            <a:ext cx="550355" cy="5521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75149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92CEB4E-0037-4583-9B04-E1D34BDAE3D7}" type="datetimeFigureOut">
              <a:rPr lang="ru-RU" smtClean="0"/>
              <a:t>07.01.2017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843B4C-F9C6-4F45-8787-B6EE5D8DBF0E}" type="slidenum">
              <a:rPr lang="ru-RU" smtClean="0"/>
              <a:t>‹#›</a:t>
            </a:fld>
            <a:endParaRPr lang="ru-RU"/>
          </a:p>
        </p:txBody>
      </p:sp>
    </p:spTree>
    <p:extLst>
      <p:ext uri="{BB962C8B-B14F-4D97-AF65-F5344CB8AC3E}">
        <p14:creationId xmlns:p14="http://schemas.microsoft.com/office/powerpoint/2010/main" val="3261104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92CEB4E-0037-4583-9B04-E1D34BDAE3D7}" type="datetimeFigureOut">
              <a:rPr lang="ru-RU" smtClean="0"/>
              <a:t>07.01.2017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843B4C-F9C6-4F45-8787-B6EE5D8DBF0E}" type="slidenum">
              <a:rPr lang="ru-RU" smtClean="0"/>
              <a:t>‹#›</a:t>
            </a:fld>
            <a:endParaRPr lang="ru-RU"/>
          </a:p>
        </p:txBody>
      </p:sp>
    </p:spTree>
    <p:extLst>
      <p:ext uri="{BB962C8B-B14F-4D97-AF65-F5344CB8AC3E}">
        <p14:creationId xmlns:p14="http://schemas.microsoft.com/office/powerpoint/2010/main" val="32431901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92CEB4E-0037-4583-9B04-E1D34BDAE3D7}" type="datetimeFigureOut">
              <a:rPr lang="ru-RU" smtClean="0"/>
              <a:t>07.01.2017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843B4C-F9C6-4F45-8787-B6EE5D8DBF0E}" type="slidenum">
              <a:rPr lang="ru-RU" smtClean="0"/>
              <a:t>‹#›</a:t>
            </a:fld>
            <a:endParaRPr lang="ru-RU"/>
          </a:p>
        </p:txBody>
      </p:sp>
    </p:spTree>
    <p:extLst>
      <p:ext uri="{BB962C8B-B14F-4D97-AF65-F5344CB8AC3E}">
        <p14:creationId xmlns:p14="http://schemas.microsoft.com/office/powerpoint/2010/main" val="35502987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92CEB4E-0037-4583-9B04-E1D34BDAE3D7}" type="datetimeFigureOut">
              <a:rPr lang="ru-RU" smtClean="0"/>
              <a:t>07.01.2017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843B4C-F9C6-4F45-8787-B6EE5D8DBF0E}" type="slidenum">
              <a:rPr lang="ru-RU" smtClean="0"/>
              <a:t>‹#›</a:t>
            </a:fld>
            <a:endParaRPr lang="ru-RU"/>
          </a:p>
        </p:txBody>
      </p:sp>
    </p:spTree>
    <p:extLst>
      <p:ext uri="{BB962C8B-B14F-4D97-AF65-F5344CB8AC3E}">
        <p14:creationId xmlns:p14="http://schemas.microsoft.com/office/powerpoint/2010/main" val="33925692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92CEB4E-0037-4583-9B04-E1D34BDAE3D7}" type="datetimeFigureOut">
              <a:rPr lang="ru-RU" smtClean="0"/>
              <a:t>07.01.2017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8843B4C-F9C6-4F45-8787-B6EE5D8DBF0E}" type="slidenum">
              <a:rPr lang="ru-RU" smtClean="0"/>
              <a:t>‹#›</a:t>
            </a:fld>
            <a:endParaRPr lang="ru-RU"/>
          </a:p>
        </p:txBody>
      </p:sp>
    </p:spTree>
    <p:extLst>
      <p:ext uri="{BB962C8B-B14F-4D97-AF65-F5344CB8AC3E}">
        <p14:creationId xmlns:p14="http://schemas.microsoft.com/office/powerpoint/2010/main" val="3898845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92CEB4E-0037-4583-9B04-E1D34BDAE3D7}" type="datetimeFigureOut">
              <a:rPr lang="ru-RU" smtClean="0"/>
              <a:t>07.01.2017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8843B4C-F9C6-4F45-8787-B6EE5D8DBF0E}" type="slidenum">
              <a:rPr lang="ru-RU" smtClean="0"/>
              <a:t>‹#›</a:t>
            </a:fld>
            <a:endParaRPr lang="ru-RU"/>
          </a:p>
        </p:txBody>
      </p:sp>
    </p:spTree>
    <p:extLst>
      <p:ext uri="{BB962C8B-B14F-4D97-AF65-F5344CB8AC3E}">
        <p14:creationId xmlns:p14="http://schemas.microsoft.com/office/powerpoint/2010/main" val="8936783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92CEB4E-0037-4583-9B04-E1D34BDAE3D7}" type="datetimeFigureOut">
              <a:rPr lang="ru-RU" smtClean="0"/>
              <a:t>07.01.2017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8843B4C-F9C6-4F45-8787-B6EE5D8DBF0E}" type="slidenum">
              <a:rPr lang="ru-RU" smtClean="0"/>
              <a:t>‹#›</a:t>
            </a:fld>
            <a:endParaRPr lang="ru-RU"/>
          </a:p>
        </p:txBody>
      </p:sp>
    </p:spTree>
    <p:extLst>
      <p:ext uri="{BB962C8B-B14F-4D97-AF65-F5344CB8AC3E}">
        <p14:creationId xmlns:p14="http://schemas.microsoft.com/office/powerpoint/2010/main" val="4245212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92CEB4E-0037-4583-9B04-E1D34BDAE3D7}" type="datetimeFigureOut">
              <a:rPr lang="ru-RU" smtClean="0"/>
              <a:t>07.01.2017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8843B4C-F9C6-4F45-8787-B6EE5D8DBF0E}" type="slidenum">
              <a:rPr lang="ru-RU" smtClean="0"/>
              <a:t>‹#›</a:t>
            </a:fld>
            <a:endParaRPr lang="ru-RU"/>
          </a:p>
        </p:txBody>
      </p:sp>
    </p:spTree>
    <p:extLst>
      <p:ext uri="{BB962C8B-B14F-4D97-AF65-F5344CB8AC3E}">
        <p14:creationId xmlns:p14="http://schemas.microsoft.com/office/powerpoint/2010/main" val="120130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92CEB4E-0037-4583-9B04-E1D34BDAE3D7}" type="datetimeFigureOut">
              <a:rPr lang="ru-RU" smtClean="0"/>
              <a:t>07.01.2017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8843B4C-F9C6-4F45-8787-B6EE5D8DBF0E}" type="slidenum">
              <a:rPr lang="ru-RU" smtClean="0"/>
              <a:t>‹#›</a:t>
            </a:fld>
            <a:endParaRPr lang="ru-RU"/>
          </a:p>
        </p:txBody>
      </p:sp>
    </p:spTree>
    <p:extLst>
      <p:ext uri="{BB962C8B-B14F-4D97-AF65-F5344CB8AC3E}">
        <p14:creationId xmlns:p14="http://schemas.microsoft.com/office/powerpoint/2010/main" val="20606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92CEB4E-0037-4583-9B04-E1D34BDAE3D7}" type="datetimeFigureOut">
              <a:rPr lang="ru-RU" smtClean="0"/>
              <a:t>07.01.2017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8843B4C-F9C6-4F45-8787-B6EE5D8DBF0E}" type="slidenum">
              <a:rPr lang="ru-RU" smtClean="0"/>
              <a:t>‹#›</a:t>
            </a:fld>
            <a:endParaRPr lang="ru-RU"/>
          </a:p>
        </p:txBody>
      </p:sp>
    </p:spTree>
    <p:extLst>
      <p:ext uri="{BB962C8B-B14F-4D97-AF65-F5344CB8AC3E}">
        <p14:creationId xmlns:p14="http://schemas.microsoft.com/office/powerpoint/2010/main" val="11322659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18" Type="http://schemas.openxmlformats.org/officeDocument/2006/relationships/image" Target="../media/image6.png"/><Relationship Id="rId3" Type="http://schemas.openxmlformats.org/officeDocument/2006/relationships/slideLayout" Target="../slideLayouts/slideLayout3.xml"/><Relationship Id="rId21" Type="http://schemas.openxmlformats.org/officeDocument/2006/relationships/image" Target="../media/image9.jpeg"/><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20"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image" Target="../media/image7.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4000"/>
            <a:lum/>
          </a:blip>
          <a:srcRect/>
          <a:stretch>
            <a:fillRect l="-1000" r="-1000"/>
          </a:stretch>
        </a:blipFill>
        <a:effectLst/>
      </p:bgPr>
    </p:bg>
    <p:spTree>
      <p:nvGrpSpPr>
        <p:cNvPr id="1" name=""/>
        <p:cNvGrpSpPr/>
        <p:nvPr/>
      </p:nvGrpSpPr>
      <p:grpSpPr>
        <a:xfrm>
          <a:off x="0" y="0"/>
          <a:ext cx="0" cy="0"/>
          <a:chOff x="0" y="0"/>
          <a:chExt cx="0" cy="0"/>
        </a:xfrm>
      </p:grpSpPr>
      <p:pic>
        <p:nvPicPr>
          <p:cNvPr id="9" name="Picture 3"/>
          <p:cNvPicPr>
            <a:picLocks noChangeAspect="1" noChangeArrowheads="1"/>
          </p:cNvPicPr>
          <p:nvPr userDrawn="1"/>
        </p:nvPicPr>
        <p:blipFill>
          <a:blip r:embed="rId14" cstate="email">
            <a:extLst>
              <a:ext uri="{28A0092B-C50C-407E-A947-70E740481C1C}">
                <a14:useLocalDpi xmlns:a14="http://schemas.microsoft.com/office/drawing/2010/main"/>
              </a:ext>
            </a:extLst>
          </a:blip>
          <a:srcRect/>
          <a:stretch>
            <a:fillRect/>
          </a:stretch>
        </p:blipFill>
        <p:spPr bwMode="auto">
          <a:xfrm flipH="1">
            <a:off x="8028071" y="112405"/>
            <a:ext cx="1497235" cy="144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userDrawn="1"/>
        </p:nvPicPr>
        <p:blipFill rotWithShape="1">
          <a:blip r:embed="rId15" cstate="email">
            <a:clrChange>
              <a:clrFrom>
                <a:srgbClr val="000000"/>
              </a:clrFrom>
              <a:clrTo>
                <a:srgbClr val="000000">
                  <a:alpha val="0"/>
                </a:srgbClr>
              </a:clrTo>
            </a:clrChange>
            <a:extLst>
              <a:ext uri="{28A0092B-C50C-407E-A947-70E740481C1C}">
                <a14:useLocalDpi xmlns:a14="http://schemas.microsoft.com/office/drawing/2010/main"/>
              </a:ext>
            </a:extLst>
          </a:blip>
          <a:srcRect l="37005"/>
          <a:stretch/>
        </p:blipFill>
        <p:spPr bwMode="auto">
          <a:xfrm rot="4893301">
            <a:off x="-226040" y="119636"/>
            <a:ext cx="1264900" cy="1290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userDrawn="1"/>
        </p:nvPicPr>
        <p:blipFill>
          <a:blip r:embed="rId16" cstate="email">
            <a:extLst>
              <a:ext uri="{28A0092B-C50C-407E-A947-70E740481C1C}">
                <a14:useLocalDpi xmlns:a14="http://schemas.microsoft.com/office/drawing/2010/main"/>
              </a:ext>
            </a:extLst>
          </a:blip>
          <a:srcRect/>
          <a:stretch>
            <a:fillRect/>
          </a:stretch>
        </p:blipFill>
        <p:spPr bwMode="auto">
          <a:xfrm flipH="1">
            <a:off x="6912146" y="188640"/>
            <a:ext cx="2231851"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userDrawn="1"/>
        </p:nvPicPr>
        <p:blipFill rotWithShape="1">
          <a:blip r:embed="rId17" cstate="email">
            <a:clrChange>
              <a:clrFrom>
                <a:srgbClr val="000000"/>
              </a:clrFrom>
              <a:clrTo>
                <a:srgbClr val="000000">
                  <a:alpha val="0"/>
                </a:srgbClr>
              </a:clrTo>
            </a:clrChange>
            <a:extLst>
              <a:ext uri="{28A0092B-C50C-407E-A947-70E740481C1C}">
                <a14:useLocalDpi xmlns:a14="http://schemas.microsoft.com/office/drawing/2010/main"/>
              </a:ext>
            </a:extLst>
          </a:blip>
          <a:srcRect t="64286" r="5944" b="1"/>
          <a:stretch/>
        </p:blipFill>
        <p:spPr bwMode="auto">
          <a:xfrm>
            <a:off x="107504" y="112405"/>
            <a:ext cx="2304256" cy="5802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userDrawn="1"/>
        </p:nvPicPr>
        <p:blipFill>
          <a:blip r:embed="rId18">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108520" y="6215872"/>
            <a:ext cx="9252520"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2780928"/>
            <a:ext cx="8229600" cy="3345235"/>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2CEB4E-0037-4583-9B04-E1D34BDAE3D7}" type="datetimeFigureOut">
              <a:rPr lang="ru-RU" smtClean="0"/>
              <a:t>07.01.2017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843B4C-F9C6-4F45-8787-B6EE5D8DBF0E}" type="slidenum">
              <a:rPr lang="ru-RU" smtClean="0"/>
              <a:t>‹#›</a:t>
            </a:fld>
            <a:endParaRPr lang="ru-RU"/>
          </a:p>
        </p:txBody>
      </p:sp>
      <p:pic>
        <p:nvPicPr>
          <p:cNvPr id="2050" name="Picture 2"/>
          <p:cNvPicPr>
            <a:picLocks noChangeAspect="1" noChangeArrowheads="1"/>
          </p:cNvPicPr>
          <p:nvPr userDrawn="1"/>
        </p:nvPicPr>
        <p:blipFill>
          <a:blip r:embed="rId19" cstate="email">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31033" y="5949280"/>
            <a:ext cx="1717259" cy="1008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userDrawn="1"/>
        </p:nvPicPr>
        <p:blipFill>
          <a:blip r:embed="rId20" cstate="email">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7666371" y="5584624"/>
            <a:ext cx="1457325" cy="1309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Рамка 6"/>
          <p:cNvSpPr/>
          <p:nvPr userDrawn="1"/>
        </p:nvSpPr>
        <p:spPr>
          <a:xfrm>
            <a:off x="0" y="0"/>
            <a:ext cx="9144000" cy="6858000"/>
          </a:xfrm>
          <a:prstGeom prst="frame">
            <a:avLst>
              <a:gd name="adj1" fmla="val 1506"/>
            </a:avLst>
          </a:prstGeom>
          <a:solidFill>
            <a:schemeClr val="accent3"/>
          </a:solidFill>
          <a:ln>
            <a:solidFill>
              <a:schemeClr val="accent3">
                <a:lumMod val="75000"/>
              </a:schemeClr>
            </a:solidFill>
          </a:ln>
          <a:effectLst>
            <a:glow rad="1397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pic>
        <p:nvPicPr>
          <p:cNvPr id="1026" name="Picture 2"/>
          <p:cNvPicPr>
            <a:picLocks noChangeAspect="1" noChangeArrowheads="1"/>
          </p:cNvPicPr>
          <p:nvPr userDrawn="1"/>
        </p:nvPicPr>
        <p:blipFill>
          <a:blip r:embed="rId21" cstate="email">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2094527" y="6021287"/>
            <a:ext cx="677274" cy="6795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106267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1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1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1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2.xml"/><Relationship Id="rId5" Type="http://schemas.openxmlformats.org/officeDocument/2006/relationships/image" Target="../media/image49.jpeg"/><Relationship Id="rId4" Type="http://schemas.openxmlformats.org/officeDocument/2006/relationships/image" Target="../media/image48.jpeg"/></Relationships>
</file>

<file path=ppt/slides/_rels/slide14.xml.rels><?xml version="1.0" encoding="UTF-8" standalone="yes"?>
<Relationships xmlns="http://schemas.openxmlformats.org/package/2006/relationships"><Relationship Id="rId8" Type="http://schemas.openxmlformats.org/officeDocument/2006/relationships/image" Target="../media/image56.jpeg"/><Relationship Id="rId3" Type="http://schemas.openxmlformats.org/officeDocument/2006/relationships/image" Target="../media/image51.jpeg"/><Relationship Id="rId7" Type="http://schemas.openxmlformats.org/officeDocument/2006/relationships/image" Target="../media/image55.jpeg"/><Relationship Id="rId12" Type="http://schemas.openxmlformats.org/officeDocument/2006/relationships/image" Target="../media/image60.jpeg"/><Relationship Id="rId2" Type="http://schemas.openxmlformats.org/officeDocument/2006/relationships/image" Target="../media/image50.jpeg"/><Relationship Id="rId1" Type="http://schemas.openxmlformats.org/officeDocument/2006/relationships/slideLayout" Target="../slideLayouts/slideLayout2.xml"/><Relationship Id="rId6" Type="http://schemas.openxmlformats.org/officeDocument/2006/relationships/image" Target="../media/image54.jpeg"/><Relationship Id="rId11" Type="http://schemas.openxmlformats.org/officeDocument/2006/relationships/image" Target="../media/image59.jpeg"/><Relationship Id="rId5" Type="http://schemas.openxmlformats.org/officeDocument/2006/relationships/image" Target="../media/image53.jpeg"/><Relationship Id="rId10" Type="http://schemas.openxmlformats.org/officeDocument/2006/relationships/image" Target="../media/image58.jpeg"/><Relationship Id="rId4" Type="http://schemas.openxmlformats.org/officeDocument/2006/relationships/image" Target="../media/image52.jpeg"/><Relationship Id="rId9" Type="http://schemas.openxmlformats.org/officeDocument/2006/relationships/image" Target="../media/image57.jpeg"/></Relationships>
</file>

<file path=ppt/slides/_rels/slide15.xml.rels><?xml version="1.0" encoding="UTF-8" standalone="yes"?>
<Relationships xmlns="http://schemas.openxmlformats.org/package/2006/relationships"><Relationship Id="rId8" Type="http://schemas.openxmlformats.org/officeDocument/2006/relationships/image" Target="../media/image67.jpeg"/><Relationship Id="rId3" Type="http://schemas.openxmlformats.org/officeDocument/2006/relationships/image" Target="../media/image62.jpeg"/><Relationship Id="rId7" Type="http://schemas.openxmlformats.org/officeDocument/2006/relationships/image" Target="../media/image66.jpeg"/><Relationship Id="rId2" Type="http://schemas.openxmlformats.org/officeDocument/2006/relationships/image" Target="../media/image61.jpeg"/><Relationship Id="rId1" Type="http://schemas.openxmlformats.org/officeDocument/2006/relationships/slideLayout" Target="../slideLayouts/slideLayout2.xml"/><Relationship Id="rId6" Type="http://schemas.openxmlformats.org/officeDocument/2006/relationships/image" Target="../media/image65.jpeg"/><Relationship Id="rId5" Type="http://schemas.openxmlformats.org/officeDocument/2006/relationships/image" Target="../media/image64.jpeg"/><Relationship Id="rId10" Type="http://schemas.openxmlformats.org/officeDocument/2006/relationships/image" Target="../media/image69.jpeg"/><Relationship Id="rId4" Type="http://schemas.openxmlformats.org/officeDocument/2006/relationships/image" Target="../media/image63.jpeg"/><Relationship Id="rId9" Type="http://schemas.openxmlformats.org/officeDocument/2006/relationships/image" Target="../media/image68.jpeg"/></Relationships>
</file>

<file path=ppt/slides/_rels/slide16.xml.rels><?xml version="1.0" encoding="UTF-8" standalone="yes"?>
<Relationships xmlns="http://schemas.openxmlformats.org/package/2006/relationships"><Relationship Id="rId8" Type="http://schemas.openxmlformats.org/officeDocument/2006/relationships/image" Target="../media/image76.jpeg"/><Relationship Id="rId3" Type="http://schemas.openxmlformats.org/officeDocument/2006/relationships/image" Target="../media/image71.jpeg"/><Relationship Id="rId7" Type="http://schemas.openxmlformats.org/officeDocument/2006/relationships/image" Target="../media/image75.jpeg"/><Relationship Id="rId2" Type="http://schemas.openxmlformats.org/officeDocument/2006/relationships/image" Target="../media/image70.jpeg"/><Relationship Id="rId1" Type="http://schemas.openxmlformats.org/officeDocument/2006/relationships/slideLayout" Target="../slideLayouts/slideLayout2.xml"/><Relationship Id="rId6" Type="http://schemas.openxmlformats.org/officeDocument/2006/relationships/image" Target="../media/image74.jpeg"/><Relationship Id="rId5" Type="http://schemas.openxmlformats.org/officeDocument/2006/relationships/image" Target="../media/image73.jpeg"/><Relationship Id="rId10" Type="http://schemas.openxmlformats.org/officeDocument/2006/relationships/image" Target="../media/image78.jpeg"/><Relationship Id="rId4" Type="http://schemas.openxmlformats.org/officeDocument/2006/relationships/image" Target="../media/image72.jpeg"/><Relationship Id="rId9" Type="http://schemas.openxmlformats.org/officeDocument/2006/relationships/image" Target="../media/image77.jpeg"/></Relationships>
</file>

<file path=ppt/slides/_rels/slide17.xml.rels><?xml version="1.0" encoding="UTF-8" standalone="yes"?>
<Relationships xmlns="http://schemas.openxmlformats.org/package/2006/relationships"><Relationship Id="rId3" Type="http://schemas.openxmlformats.org/officeDocument/2006/relationships/image" Target="../media/image80.jpeg"/><Relationship Id="rId7" Type="http://schemas.openxmlformats.org/officeDocument/2006/relationships/image" Target="../media/image84.jpeg"/><Relationship Id="rId2" Type="http://schemas.openxmlformats.org/officeDocument/2006/relationships/image" Target="../media/image79.jpeg"/><Relationship Id="rId1" Type="http://schemas.openxmlformats.org/officeDocument/2006/relationships/slideLayout" Target="../slideLayouts/slideLayout2.xml"/><Relationship Id="rId6" Type="http://schemas.openxmlformats.org/officeDocument/2006/relationships/image" Target="../media/image83.jpeg"/><Relationship Id="rId5" Type="http://schemas.openxmlformats.org/officeDocument/2006/relationships/image" Target="../media/image82.jpeg"/><Relationship Id="rId4" Type="http://schemas.openxmlformats.org/officeDocument/2006/relationships/image" Target="../media/image8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13086" y="2204864"/>
            <a:ext cx="4783250" cy="2376264"/>
          </a:xfrm>
        </p:spPr>
        <p:txBody>
          <a:bodyPr>
            <a:normAutofit/>
          </a:bodyPr>
          <a:lstStyle/>
          <a:p>
            <a:r>
              <a:rPr lang="ru-RU" sz="2800" b="1" i="1" dirty="0" smtClean="0">
                <a:solidFill>
                  <a:srgbClr val="FFFF00"/>
                </a:solidFill>
              </a:rPr>
              <a:t>Проект на тему:</a:t>
            </a:r>
            <a:br>
              <a:rPr lang="ru-RU" sz="2800" b="1" i="1" dirty="0" smtClean="0">
                <a:solidFill>
                  <a:srgbClr val="FFFF00"/>
                </a:solidFill>
              </a:rPr>
            </a:br>
            <a:r>
              <a:rPr lang="ru-RU" b="1" i="1" dirty="0" smtClean="0">
                <a:solidFill>
                  <a:srgbClr val="C00000"/>
                </a:solidFill>
              </a:rPr>
              <a:t>«Разноцветная </a:t>
            </a:r>
            <a:r>
              <a:rPr lang="ru-RU" b="1" i="1" dirty="0">
                <a:solidFill>
                  <a:srgbClr val="C00000"/>
                </a:solidFill>
              </a:rPr>
              <a:t>осень»</a:t>
            </a:r>
            <a:r>
              <a:rPr lang="ru-RU" b="1" dirty="0">
                <a:solidFill>
                  <a:srgbClr val="C00000"/>
                </a:solidFill>
              </a:rPr>
              <a:t> </a:t>
            </a:r>
          </a:p>
        </p:txBody>
      </p:sp>
      <p:sp>
        <p:nvSpPr>
          <p:cNvPr id="3" name="Подзаголовок 2"/>
          <p:cNvSpPr>
            <a:spLocks noGrp="1"/>
          </p:cNvSpPr>
          <p:nvPr>
            <p:ph type="subTitle" idx="1"/>
          </p:nvPr>
        </p:nvSpPr>
        <p:spPr>
          <a:xfrm>
            <a:off x="1331640" y="4941168"/>
            <a:ext cx="6400800" cy="1752600"/>
          </a:xfrm>
        </p:spPr>
        <p:txBody>
          <a:bodyPr>
            <a:noAutofit/>
          </a:bodyPr>
          <a:lstStyle/>
          <a:p>
            <a:pPr lvl="0"/>
            <a:r>
              <a:rPr lang="ru-RU" sz="1400" b="1" dirty="0">
                <a:solidFill>
                  <a:prstClr val="black"/>
                </a:solidFill>
              </a:rPr>
              <a:t>Выполнили воспитатели  </a:t>
            </a:r>
          </a:p>
          <a:p>
            <a:pPr lvl="0"/>
            <a:r>
              <a:rPr lang="ru-RU" sz="1400" b="1" dirty="0">
                <a:solidFill>
                  <a:prstClr val="black"/>
                </a:solidFill>
              </a:rPr>
              <a:t>Гр. «Ягодка»</a:t>
            </a:r>
          </a:p>
          <a:p>
            <a:pPr lvl="0"/>
            <a:r>
              <a:rPr lang="ru-RU" sz="1400" b="1" dirty="0">
                <a:solidFill>
                  <a:prstClr val="black"/>
                </a:solidFill>
              </a:rPr>
              <a:t>2016г.</a:t>
            </a:r>
          </a:p>
          <a:p>
            <a:endParaRPr lang="ru-RU" sz="1400" b="1" dirty="0">
              <a:solidFill>
                <a:schemeClr val="bg2">
                  <a:lumMod val="25000"/>
                </a:schemeClr>
              </a:solidFill>
            </a:endParaRPr>
          </a:p>
        </p:txBody>
      </p:sp>
      <p:sp>
        <p:nvSpPr>
          <p:cNvPr id="4" name="Прямоугольник 3"/>
          <p:cNvSpPr/>
          <p:nvPr/>
        </p:nvSpPr>
        <p:spPr>
          <a:xfrm>
            <a:off x="4685294" y="1268760"/>
            <a:ext cx="184730" cy="646331"/>
          </a:xfrm>
          <a:prstGeom prst="rect">
            <a:avLst/>
          </a:prstGeom>
          <a:noFill/>
        </p:spPr>
        <p:txBody>
          <a:bodyPr wrap="none" lIns="91440" tIns="45720" rIns="91440" bIns="45720">
            <a:spAutoFit/>
          </a:bodyPr>
          <a:lstStyle/>
          <a:p>
            <a:pPr algn="ctr"/>
            <a:endParaRPr lang="ru-RU" sz="3600" b="1" cap="none" spc="0" dirty="0">
              <a:ln w="19050">
                <a:solidFill>
                  <a:schemeClr val="tx2">
                    <a:tint val="1000"/>
                  </a:schemeClr>
                </a:solidFill>
                <a:prstDash val="solid"/>
              </a:ln>
              <a:solidFill>
                <a:schemeClr val="bg2">
                  <a:lumMod val="25000"/>
                </a:schemeClr>
              </a:solidFill>
              <a:effectLst>
                <a:outerShdw blurRad="50000" dist="50800" dir="7500000" algn="tl">
                  <a:srgbClr val="000000">
                    <a:shade val="5000"/>
                    <a:alpha val="35000"/>
                  </a:srgbClr>
                </a:outerShdw>
              </a:effectLst>
            </a:endParaRPr>
          </a:p>
        </p:txBody>
      </p:sp>
      <p:pic>
        <p:nvPicPr>
          <p:cNvPr id="5"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19301" y="836712"/>
            <a:ext cx="5413604" cy="151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290692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412776"/>
            <a:ext cx="4834880" cy="4713387"/>
          </a:xfrm>
        </p:spPr>
        <p:txBody>
          <a:bodyPr>
            <a:normAutofit fontScale="92500" lnSpcReduction="10000"/>
          </a:bodyPr>
          <a:lstStyle/>
          <a:p>
            <a:pPr marL="0" indent="0">
              <a:buNone/>
            </a:pPr>
            <a:r>
              <a:rPr lang="ru-RU" sz="2000" b="1" dirty="0" smtClean="0"/>
              <a:t>-Дидактические </a:t>
            </a:r>
            <a:r>
              <a:rPr lang="ru-RU" sz="2000" b="1" dirty="0"/>
              <a:t>игры:</a:t>
            </a:r>
          </a:p>
          <a:p>
            <a:pPr marL="0" indent="0">
              <a:buNone/>
            </a:pPr>
            <a:r>
              <a:rPr lang="ru-RU" sz="2000" b="1" dirty="0" smtClean="0"/>
              <a:t> </a:t>
            </a:r>
            <a:r>
              <a:rPr lang="ru-RU" sz="2000" b="1" dirty="0"/>
              <a:t>«Чудесный мешочек» (муляжи овощей и фруктов</a:t>
            </a:r>
            <a:r>
              <a:rPr lang="ru-RU" sz="2000" b="1" dirty="0" smtClean="0"/>
              <a:t>) «</a:t>
            </a:r>
            <a:r>
              <a:rPr lang="ru-RU" sz="2000" b="1" dirty="0"/>
              <a:t>Что растет на грядке? », «Что растет на дереве? </a:t>
            </a:r>
            <a:r>
              <a:rPr lang="ru-RU" sz="2000" b="1" dirty="0" smtClean="0"/>
              <a:t>»,«</a:t>
            </a:r>
            <a:r>
              <a:rPr lang="ru-RU" sz="2000" b="1" dirty="0"/>
              <a:t>Собираем урожай</a:t>
            </a:r>
            <a:r>
              <a:rPr lang="ru-RU" sz="2000" b="1" dirty="0" smtClean="0"/>
              <a:t>», </a:t>
            </a:r>
            <a:r>
              <a:rPr lang="ru-RU" sz="2000" b="1" dirty="0"/>
              <a:t>«С чьей ветки детки</a:t>
            </a:r>
            <a:r>
              <a:rPr lang="ru-RU" sz="2000" b="1" dirty="0" smtClean="0"/>
              <a:t>?», </a:t>
            </a:r>
            <a:r>
              <a:rPr lang="ru-RU" sz="2000" b="1" dirty="0"/>
              <a:t>«С какого дерева листок</a:t>
            </a:r>
            <a:r>
              <a:rPr lang="ru-RU" sz="2000" b="1" dirty="0" smtClean="0"/>
              <a:t>», </a:t>
            </a:r>
            <a:r>
              <a:rPr lang="ru-RU" sz="2000" b="1" dirty="0"/>
              <a:t>«Четвёртый лишний» — (ягоды, овощи, фрукты</a:t>
            </a:r>
            <a:r>
              <a:rPr lang="ru-RU" sz="2000" b="1" dirty="0" smtClean="0"/>
              <a:t>), </a:t>
            </a:r>
            <a:r>
              <a:rPr lang="ru-RU" sz="2000" b="1" dirty="0"/>
              <a:t>«Осенние слова», «Найди дерево по описанию», «Найди пару»; «Послушай, запомни, повтори», </a:t>
            </a:r>
            <a:r>
              <a:rPr lang="ru-RU" sz="2000" b="1" dirty="0" smtClean="0"/>
              <a:t>«</a:t>
            </a:r>
            <a:r>
              <a:rPr lang="ru-RU" sz="2000" b="1" dirty="0"/>
              <a:t>Назови ласково», «Чего не стало?», «Скажи наоборот», «Много – мало», </a:t>
            </a:r>
            <a:endParaRPr lang="ru-RU" sz="2000" b="1" dirty="0" smtClean="0"/>
          </a:p>
          <a:p>
            <a:pPr marL="0" indent="0">
              <a:buNone/>
            </a:pPr>
            <a:r>
              <a:rPr lang="ru-RU" sz="2000" b="1" dirty="0" smtClean="0"/>
              <a:t>-Сюжетно-ролевые </a:t>
            </a:r>
            <a:r>
              <a:rPr lang="ru-RU" sz="2000" b="1" dirty="0"/>
              <a:t>игры «На прогулке в осеннем лесу</a:t>
            </a:r>
            <a:r>
              <a:rPr lang="ru-RU" sz="2000" b="1" dirty="0" smtClean="0"/>
              <a:t>»; «</a:t>
            </a:r>
            <a:r>
              <a:rPr lang="ru-RU" sz="2000" b="1" dirty="0"/>
              <a:t>Овощной магазин</a:t>
            </a:r>
            <a:r>
              <a:rPr lang="ru-RU" sz="2000" b="1" dirty="0" smtClean="0"/>
              <a:t>» </a:t>
            </a:r>
            <a:r>
              <a:rPr lang="ru-RU" sz="2000" b="1" dirty="0"/>
              <a:t>«Семья», «Магазин», «В лесу», «Консервный завод</a:t>
            </a:r>
            <a:r>
              <a:rPr lang="ru-RU" sz="2000" b="1" dirty="0" smtClean="0"/>
              <a:t>»</a:t>
            </a:r>
          </a:p>
          <a:p>
            <a:pPr marL="0" indent="0">
              <a:buNone/>
            </a:pPr>
            <a:r>
              <a:rPr lang="ru-RU" sz="2000" b="1" dirty="0" smtClean="0"/>
              <a:t>-Игра-драматизация по сказкам: «Репка», «Спор овощей» </a:t>
            </a:r>
            <a:endParaRPr lang="ru-RU" sz="2000" b="1" dirty="0"/>
          </a:p>
          <a:p>
            <a:pPr marL="0" indent="0">
              <a:buNone/>
            </a:pPr>
            <a:endParaRPr lang="ru-RU" sz="2000" b="1" dirty="0" smtClean="0"/>
          </a:p>
          <a:p>
            <a:endParaRPr lang="ru-RU" dirty="0"/>
          </a:p>
          <a:p>
            <a:endParaRPr lang="ru-RU" dirty="0"/>
          </a:p>
        </p:txBody>
      </p:sp>
      <p:sp>
        <p:nvSpPr>
          <p:cNvPr id="4" name="Заголовок 1"/>
          <p:cNvSpPr>
            <a:spLocks noGrp="1"/>
          </p:cNvSpPr>
          <p:nvPr>
            <p:ph type="title"/>
          </p:nvPr>
        </p:nvSpPr>
        <p:spPr>
          <a:xfrm>
            <a:off x="1619672" y="274638"/>
            <a:ext cx="4032448" cy="778098"/>
          </a:xfrm>
        </p:spPr>
        <p:txBody>
          <a:bodyPr>
            <a:normAutofit fontScale="90000"/>
          </a:bodyPr>
          <a:lstStyle/>
          <a:p>
            <a:r>
              <a:rPr lang="ru-RU" dirty="0"/>
              <a:t/>
            </a:r>
            <a:br>
              <a:rPr lang="ru-RU" dirty="0"/>
            </a:br>
            <a:r>
              <a:rPr lang="ru-RU" dirty="0" smtClean="0"/>
              <a:t/>
            </a:r>
            <a:br>
              <a:rPr lang="ru-RU" dirty="0" smtClean="0"/>
            </a:br>
            <a:r>
              <a:rPr lang="ru-RU" dirty="0" smtClean="0"/>
              <a:t/>
            </a:r>
            <a:br>
              <a:rPr lang="ru-RU" dirty="0" smtClean="0"/>
            </a:br>
            <a:r>
              <a:rPr lang="ru-RU" sz="2200" b="1" dirty="0" smtClean="0">
                <a:solidFill>
                  <a:srgbClr val="FF0000"/>
                </a:solidFill>
              </a:rPr>
              <a:t>Социально-коммуникативное </a:t>
            </a:r>
            <a:r>
              <a:rPr lang="ru-RU" sz="2200" b="1" dirty="0">
                <a:solidFill>
                  <a:srgbClr val="FF0000"/>
                </a:solidFill>
              </a:rPr>
              <a:t>развитие:</a:t>
            </a:r>
            <a:br>
              <a:rPr lang="ru-RU" sz="2200" b="1" dirty="0">
                <a:solidFill>
                  <a:srgbClr val="FF0000"/>
                </a:solidFill>
              </a:rPr>
            </a:br>
            <a:r>
              <a:rPr lang="ru-RU" dirty="0">
                <a:solidFill>
                  <a:srgbClr val="FF0000"/>
                </a:solidFill>
              </a:rPr>
              <a:t/>
            </a:r>
            <a:br>
              <a:rPr lang="ru-RU" dirty="0">
                <a:solidFill>
                  <a:srgbClr val="FF0000"/>
                </a:solidFill>
              </a:rPr>
            </a:br>
            <a:endParaRPr lang="ru-RU" b="1" dirty="0">
              <a:solidFill>
                <a:srgbClr val="FF0000"/>
              </a:solidFill>
            </a:endParaRPr>
          </a:p>
        </p:txBody>
      </p:sp>
      <p:pic>
        <p:nvPicPr>
          <p:cNvPr id="12" name="Рисунок 1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164288" y="2264270"/>
            <a:ext cx="1951132" cy="2601510"/>
          </a:xfrm>
          <a:prstGeom prst="rect">
            <a:avLst/>
          </a:prstGeom>
          <a:ln>
            <a:noFill/>
          </a:ln>
          <a:effectLst>
            <a:softEdge rad="112500"/>
          </a:effectLst>
        </p:spPr>
      </p:pic>
      <p:pic>
        <p:nvPicPr>
          <p:cNvPr id="15" name="Рисунок 1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76056" y="4365104"/>
            <a:ext cx="2843808" cy="2132856"/>
          </a:xfrm>
          <a:prstGeom prst="rect">
            <a:avLst/>
          </a:prstGeom>
          <a:ln>
            <a:noFill/>
          </a:ln>
          <a:effectLst>
            <a:softEdge rad="112500"/>
          </a:effectLst>
        </p:spPr>
      </p:pic>
      <p:pic>
        <p:nvPicPr>
          <p:cNvPr id="16" name="Рисунок 15"/>
          <p:cNvPicPr>
            <a:picLocks noChangeAspect="1"/>
          </p:cNvPicPr>
          <p:nvPr/>
        </p:nvPicPr>
        <p:blipFill rotWithShape="1">
          <a:blip r:embed="rId4" cstate="email">
            <a:extLst>
              <a:ext uri="{28A0092B-C50C-407E-A947-70E740481C1C}">
                <a14:useLocalDpi xmlns:a14="http://schemas.microsoft.com/office/drawing/2010/main"/>
              </a:ext>
            </a:extLst>
          </a:blip>
          <a:srcRect t="12688"/>
          <a:stretch/>
        </p:blipFill>
        <p:spPr>
          <a:xfrm>
            <a:off x="5391901" y="260648"/>
            <a:ext cx="2196569" cy="2557153"/>
          </a:xfrm>
          <a:prstGeom prst="rect">
            <a:avLst/>
          </a:prstGeom>
          <a:ln>
            <a:noFill/>
          </a:ln>
          <a:effectLst>
            <a:softEdge rad="112500"/>
          </a:effectLst>
        </p:spPr>
      </p:pic>
    </p:spTree>
    <p:extLst>
      <p:ext uri="{BB962C8B-B14F-4D97-AF65-F5344CB8AC3E}">
        <p14:creationId xmlns:p14="http://schemas.microsoft.com/office/powerpoint/2010/main" val="17499170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5112568" cy="1224136"/>
          </a:xfrm>
        </p:spPr>
        <p:txBody>
          <a:bodyPr>
            <a:normAutofit/>
          </a:bodyPr>
          <a:lstStyle/>
          <a:p>
            <a:r>
              <a:rPr lang="ru-RU" sz="2000" b="1" dirty="0">
                <a:solidFill>
                  <a:srgbClr val="FF0000"/>
                </a:solidFill>
              </a:rPr>
              <a:t>Физическое развитие:</a:t>
            </a:r>
            <a:endParaRPr lang="ru-RU" sz="2000" dirty="0">
              <a:solidFill>
                <a:srgbClr val="FF0000"/>
              </a:solidFill>
            </a:endParaRPr>
          </a:p>
        </p:txBody>
      </p:sp>
      <p:sp>
        <p:nvSpPr>
          <p:cNvPr id="3" name="Объект 2"/>
          <p:cNvSpPr>
            <a:spLocks noGrp="1"/>
          </p:cNvSpPr>
          <p:nvPr>
            <p:ph idx="1"/>
          </p:nvPr>
        </p:nvSpPr>
        <p:spPr>
          <a:xfrm>
            <a:off x="457200" y="1484784"/>
            <a:ext cx="5410944" cy="4641379"/>
          </a:xfrm>
        </p:spPr>
        <p:txBody>
          <a:bodyPr>
            <a:normAutofit/>
          </a:bodyPr>
          <a:lstStyle/>
          <a:p>
            <a:r>
              <a:rPr lang="ru-RU" sz="2000" b="1" dirty="0"/>
              <a:t>Пальчиковая гимнастка «Вышел дождик погулять», «Листочки»;</a:t>
            </a:r>
          </a:p>
          <a:p>
            <a:r>
              <a:rPr lang="ru-RU" sz="2000" b="1" dirty="0"/>
              <a:t>физкультминутка «Мы – осенние листочки», «Ветерок»;</a:t>
            </a:r>
          </a:p>
          <a:p>
            <a:r>
              <a:rPr lang="ru-RU" sz="2000" b="1" dirty="0"/>
              <a:t>дыхательная гимнастика «Ветерок»;</a:t>
            </a:r>
          </a:p>
          <a:p>
            <a:r>
              <a:rPr lang="ru-RU" sz="2000" b="1" dirty="0"/>
              <a:t>хороводная игра «К нам осень пришла»;</a:t>
            </a:r>
          </a:p>
          <a:p>
            <a:r>
              <a:rPr lang="ru-RU" sz="2000" b="1" dirty="0"/>
              <a:t>п/и «У медведя во бору», «Совушка», «Перелет птиц», «Раз, два, три, названный лист бери»;</a:t>
            </a:r>
          </a:p>
          <a:p>
            <a:r>
              <a:rPr lang="ru-RU" sz="2000" b="1" dirty="0"/>
              <a:t>эстафета «Соберем осенний букет</a:t>
            </a:r>
            <a:r>
              <a:rPr lang="ru-RU" dirty="0" smtClean="0"/>
              <a:t>».</a:t>
            </a:r>
          </a:p>
          <a:p>
            <a:r>
              <a:rPr lang="ru-RU" sz="2000" b="1" dirty="0" smtClean="0"/>
              <a:t>«Кто  дальше?»</a:t>
            </a:r>
            <a:endParaRPr lang="ru-RU" sz="2000" b="1" dirty="0"/>
          </a:p>
          <a:p>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436096" y="260648"/>
            <a:ext cx="2627784" cy="1970838"/>
          </a:xfrm>
          <a:prstGeom prst="rect">
            <a:avLst/>
          </a:prstGeom>
          <a:ln>
            <a:noFill/>
          </a:ln>
          <a:effectLst>
            <a:softEdge rad="112500"/>
          </a:effectLst>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22504" y="2348880"/>
            <a:ext cx="2699792" cy="2024844"/>
          </a:xfrm>
          <a:prstGeom prst="rect">
            <a:avLst/>
          </a:prstGeom>
          <a:ln>
            <a:noFill/>
          </a:ln>
          <a:effectLst>
            <a:softEdge rad="112500"/>
          </a:effectLst>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20072" y="4559045"/>
            <a:ext cx="2624336" cy="1968252"/>
          </a:xfrm>
          <a:prstGeom prst="rect">
            <a:avLst/>
          </a:prstGeom>
          <a:ln>
            <a:noFill/>
          </a:ln>
          <a:effectLst>
            <a:softEdge rad="112500"/>
          </a:effectLst>
        </p:spPr>
      </p:pic>
    </p:spTree>
    <p:extLst>
      <p:ext uri="{BB962C8B-B14F-4D97-AF65-F5344CB8AC3E}">
        <p14:creationId xmlns:p14="http://schemas.microsoft.com/office/powerpoint/2010/main" val="320299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274638"/>
            <a:ext cx="4464496" cy="850106"/>
          </a:xfrm>
        </p:spPr>
        <p:txBody>
          <a:bodyPr>
            <a:normAutofit/>
          </a:bodyPr>
          <a:lstStyle/>
          <a:p>
            <a:r>
              <a:rPr lang="ru-RU" sz="2000" b="1" dirty="0">
                <a:solidFill>
                  <a:srgbClr val="FF0000"/>
                </a:solidFill>
              </a:rPr>
              <a:t>Художественно-эстетическое </a:t>
            </a:r>
            <a:r>
              <a:rPr lang="ru-RU" sz="2000" b="1" dirty="0" smtClean="0">
                <a:solidFill>
                  <a:srgbClr val="FF0000"/>
                </a:solidFill>
              </a:rPr>
              <a:t>развитие:</a:t>
            </a:r>
            <a:endParaRPr lang="ru-RU" sz="2000" dirty="0">
              <a:solidFill>
                <a:srgbClr val="FF0000"/>
              </a:solidFill>
            </a:endParaRPr>
          </a:p>
        </p:txBody>
      </p:sp>
      <p:sp>
        <p:nvSpPr>
          <p:cNvPr id="3" name="Объект 2"/>
          <p:cNvSpPr>
            <a:spLocks noGrp="1"/>
          </p:cNvSpPr>
          <p:nvPr>
            <p:ph idx="1"/>
          </p:nvPr>
        </p:nvSpPr>
        <p:spPr>
          <a:xfrm>
            <a:off x="457200" y="1268760"/>
            <a:ext cx="5194920" cy="4896544"/>
          </a:xfrm>
        </p:spPr>
        <p:txBody>
          <a:bodyPr>
            <a:normAutofit fontScale="85000" lnSpcReduction="20000"/>
          </a:bodyPr>
          <a:lstStyle/>
          <a:p>
            <a:r>
              <a:rPr lang="ru-RU" sz="2000" b="1" dirty="0" smtClean="0"/>
              <a:t>Рисование: «Здравствуй, осень», «Золотая осень», «Придумай, чем может стать осенний листок», «Летят перелётные птицы», «Ветка рябины», «Деревья смотрят в озеро», «Лес, точно терем расписной»</a:t>
            </a:r>
          </a:p>
          <a:p>
            <a:r>
              <a:rPr lang="ru-RU" sz="2000" b="1" dirty="0" smtClean="0"/>
              <a:t>Аппликация: «Осенний натюрморт», «Плетёная корзина»</a:t>
            </a:r>
          </a:p>
          <a:p>
            <a:r>
              <a:rPr lang="ru-RU" sz="2000" b="1" dirty="0" smtClean="0"/>
              <a:t>Лепка: «Фрукты-овощи», «Грибное лукошко»</a:t>
            </a:r>
          </a:p>
          <a:p>
            <a:r>
              <a:rPr lang="ru-RU" sz="2000" b="1" dirty="0"/>
              <a:t>Музыка: «Слушание </a:t>
            </a:r>
            <a:r>
              <a:rPr lang="ru-RU" sz="2000" b="1" dirty="0" err="1"/>
              <a:t>П.И.Чайковского</a:t>
            </a:r>
            <a:r>
              <a:rPr lang="ru-RU" sz="2000" b="1" dirty="0"/>
              <a:t> «Времена года».</a:t>
            </a:r>
          </a:p>
          <a:p>
            <a:pPr marL="0" indent="0">
              <a:buNone/>
            </a:pPr>
            <a:r>
              <a:rPr lang="ru-RU" sz="2000" b="1" dirty="0" smtClean="0"/>
              <a:t> </a:t>
            </a:r>
            <a:r>
              <a:rPr lang="ru-RU" sz="2000" b="1" dirty="0"/>
              <a:t>Разучивание песен об осени.</a:t>
            </a:r>
          </a:p>
          <a:p>
            <a:pPr marL="0" indent="0">
              <a:buNone/>
            </a:pPr>
            <a:r>
              <a:rPr lang="ru-RU" sz="2000" b="1" dirty="0" smtClean="0"/>
              <a:t>Слушание </a:t>
            </a:r>
            <a:r>
              <a:rPr lang="ru-RU" sz="2000" b="1" dirty="0"/>
              <a:t>аудиозаписей «Голоса природы», «Пение птиц», </a:t>
            </a:r>
          </a:p>
          <a:p>
            <a:pPr marL="0" indent="0">
              <a:buNone/>
            </a:pPr>
            <a:r>
              <a:rPr lang="ru-RU" sz="2000" b="1" dirty="0"/>
              <a:t>«Шум леса».</a:t>
            </a:r>
          </a:p>
          <a:p>
            <a:pPr marL="0" indent="0">
              <a:buNone/>
            </a:pPr>
            <a:r>
              <a:rPr lang="ru-RU" sz="2000" b="1" dirty="0"/>
              <a:t>Хоровод под музыку М. Сидоровой «Подарки осени»</a:t>
            </a:r>
          </a:p>
          <a:p>
            <a:pPr marL="0" indent="0">
              <a:buNone/>
            </a:pPr>
            <a:r>
              <a:rPr lang="ru-RU" sz="2000" b="1" dirty="0"/>
              <a:t>Вальс «Закружилась листва золотая» (муз. Л. </a:t>
            </a:r>
            <a:r>
              <a:rPr lang="ru-RU" sz="2000" b="1" dirty="0" err="1"/>
              <a:t>Олифировой</a:t>
            </a:r>
            <a:r>
              <a:rPr lang="ru-RU" sz="2000" b="1" dirty="0"/>
              <a:t>)</a:t>
            </a:r>
          </a:p>
          <a:p>
            <a:pPr marL="0" indent="0">
              <a:buNone/>
            </a:pPr>
            <a:r>
              <a:rPr lang="ru-RU" sz="2000" b="1" dirty="0"/>
              <a:t>Музыкальные игры «Степка-растрёпка по лесу гулял»</a:t>
            </a:r>
          </a:p>
        </p:txBody>
      </p:sp>
      <p:pic>
        <p:nvPicPr>
          <p:cNvPr id="4" name="Рисунок 3"/>
          <p:cNvPicPr>
            <a:picLocks noChangeAspect="1"/>
          </p:cNvPicPr>
          <p:nvPr/>
        </p:nvPicPr>
        <p:blipFill rotWithShape="1">
          <a:blip r:embed="rId2" cstate="email">
            <a:extLst>
              <a:ext uri="{28A0092B-C50C-407E-A947-70E740481C1C}">
                <a14:useLocalDpi xmlns:a14="http://schemas.microsoft.com/office/drawing/2010/main"/>
              </a:ext>
            </a:extLst>
          </a:blip>
          <a:srcRect t="19175" b="15099"/>
          <a:stretch/>
        </p:blipFill>
        <p:spPr>
          <a:xfrm>
            <a:off x="5868143" y="28163"/>
            <a:ext cx="3266349" cy="1610136"/>
          </a:xfrm>
          <a:prstGeom prst="rect">
            <a:avLst/>
          </a:prstGeom>
          <a:ln>
            <a:noFill/>
          </a:ln>
          <a:effectLst>
            <a:softEdge rad="112500"/>
          </a:effectLst>
        </p:spPr>
      </p:pic>
      <p:pic>
        <p:nvPicPr>
          <p:cNvPr id="5" name="Рисунок 4"/>
          <p:cNvPicPr>
            <a:picLocks noChangeAspect="1"/>
          </p:cNvPicPr>
          <p:nvPr/>
        </p:nvPicPr>
        <p:blipFill rotWithShape="1">
          <a:blip r:embed="rId3" cstate="email">
            <a:extLst>
              <a:ext uri="{28A0092B-C50C-407E-A947-70E740481C1C}">
                <a14:useLocalDpi xmlns:a14="http://schemas.microsoft.com/office/drawing/2010/main"/>
              </a:ext>
            </a:extLst>
          </a:blip>
          <a:srcRect l="21291" r="12257"/>
          <a:stretch/>
        </p:blipFill>
        <p:spPr>
          <a:xfrm>
            <a:off x="7236297" y="1772816"/>
            <a:ext cx="1730802" cy="1953454"/>
          </a:xfrm>
          <a:prstGeom prst="rect">
            <a:avLst/>
          </a:prstGeom>
          <a:ln>
            <a:noFill/>
          </a:ln>
          <a:effectLst>
            <a:softEdge rad="112500"/>
          </a:effectLst>
        </p:spPr>
      </p:pic>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537949" y="1772816"/>
            <a:ext cx="1482324" cy="1976431"/>
          </a:xfrm>
          <a:prstGeom prst="rect">
            <a:avLst/>
          </a:prstGeom>
          <a:ln>
            <a:noFill/>
          </a:ln>
          <a:effectLst>
            <a:softEdge rad="112500"/>
          </a:effectLst>
        </p:spPr>
      </p:pic>
      <p:pic>
        <p:nvPicPr>
          <p:cNvPr id="7" name="Рисунок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380311" y="3861048"/>
            <a:ext cx="1596353" cy="2128471"/>
          </a:xfrm>
          <a:prstGeom prst="rect">
            <a:avLst/>
          </a:prstGeom>
          <a:ln>
            <a:noFill/>
          </a:ln>
          <a:effectLst>
            <a:softEdge rad="112500"/>
          </a:effectLst>
        </p:spPr>
      </p:pic>
      <p:pic>
        <p:nvPicPr>
          <p:cNvPr id="8" name="Рисунок 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531033" y="3875398"/>
            <a:ext cx="1636915" cy="2182553"/>
          </a:xfrm>
          <a:prstGeom prst="rect">
            <a:avLst/>
          </a:prstGeom>
          <a:ln>
            <a:noFill/>
          </a:ln>
          <a:effectLst>
            <a:softEdge rad="112500"/>
          </a:effectLst>
        </p:spPr>
      </p:pic>
    </p:spTree>
    <p:extLst>
      <p:ext uri="{BB962C8B-B14F-4D97-AF65-F5344CB8AC3E}">
        <p14:creationId xmlns:p14="http://schemas.microsoft.com/office/powerpoint/2010/main" val="33137588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91680" y="332656"/>
            <a:ext cx="4752528" cy="864096"/>
          </a:xfrm>
        </p:spPr>
        <p:txBody>
          <a:bodyPr>
            <a:normAutofit/>
          </a:bodyPr>
          <a:lstStyle/>
          <a:p>
            <a:r>
              <a:rPr lang="ru-RU" sz="2000" b="1" dirty="0">
                <a:solidFill>
                  <a:srgbClr val="FF0000"/>
                </a:solidFill>
              </a:rPr>
              <a:t>ВЗАИМОДЕЙСТВИЕ С СЕМЬЁЙ</a:t>
            </a:r>
          </a:p>
        </p:txBody>
      </p:sp>
      <p:sp>
        <p:nvSpPr>
          <p:cNvPr id="3" name="Объект 2"/>
          <p:cNvSpPr>
            <a:spLocks noGrp="1"/>
          </p:cNvSpPr>
          <p:nvPr>
            <p:ph idx="1"/>
          </p:nvPr>
        </p:nvSpPr>
        <p:spPr>
          <a:xfrm>
            <a:off x="457200" y="1052736"/>
            <a:ext cx="5410944" cy="4824537"/>
          </a:xfrm>
        </p:spPr>
        <p:txBody>
          <a:bodyPr>
            <a:normAutofit fontScale="77500" lnSpcReduction="20000"/>
          </a:bodyPr>
          <a:lstStyle/>
          <a:p>
            <a:pPr marL="0" lvl="0" indent="0">
              <a:buNone/>
            </a:pPr>
            <a:r>
              <a:rPr lang="ru-RU" sz="2200" b="1" dirty="0">
                <a:solidFill>
                  <a:prstClr val="black"/>
                </a:solidFill>
              </a:rPr>
              <a:t>С целью обогащения педагогического опыта родителей и привлечения их к совместному творчеству были организованы: консультации для родителей «Осенние прогулки», «Что за окном?»; папка – передвижка «Осень в лесу», «Овощи. </a:t>
            </a:r>
            <a:r>
              <a:rPr lang="ru-RU" sz="2200" b="1" dirty="0" err="1">
                <a:solidFill>
                  <a:prstClr val="black"/>
                </a:solidFill>
              </a:rPr>
              <a:t>Фрукты»,«Труд</a:t>
            </a:r>
            <a:r>
              <a:rPr lang="ru-RU" sz="2200" b="1" dirty="0">
                <a:solidFill>
                  <a:prstClr val="black"/>
                </a:solidFill>
              </a:rPr>
              <a:t> взрослых осенью на полях, в садах», также родителям были предложены экскурсии с собственным </a:t>
            </a:r>
            <a:r>
              <a:rPr lang="ru-RU" sz="2200" b="1" dirty="0" err="1">
                <a:solidFill>
                  <a:prstClr val="black"/>
                </a:solidFill>
              </a:rPr>
              <a:t>ребѐнком</a:t>
            </a:r>
            <a:r>
              <a:rPr lang="ru-RU" sz="2200" b="1" dirty="0">
                <a:solidFill>
                  <a:prstClr val="black"/>
                </a:solidFill>
              </a:rPr>
              <a:t> в магазин или на рынок, в осенний лес, парк. Родители с большим энтузиазмом откликнулись принять участие </a:t>
            </a:r>
            <a:r>
              <a:rPr lang="ru-RU" sz="2200" b="1" dirty="0" smtClean="0">
                <a:solidFill>
                  <a:prstClr val="black"/>
                </a:solidFill>
              </a:rPr>
              <a:t> </a:t>
            </a:r>
            <a:r>
              <a:rPr lang="ru-RU" sz="2200" b="1" dirty="0">
                <a:solidFill>
                  <a:prstClr val="black"/>
                </a:solidFill>
              </a:rPr>
              <a:t>в выставке семейных работ из природного материала под названием "</a:t>
            </a:r>
            <a:r>
              <a:rPr lang="ru-RU" sz="2200" b="1" dirty="0" smtClean="0">
                <a:solidFill>
                  <a:prstClr val="black"/>
                </a:solidFill>
              </a:rPr>
              <a:t>Осенняя мастерская«; в составлении рассказов об осени, осенних явлениях; приготовлении атрибутов к драматизации сказок. </a:t>
            </a:r>
            <a:r>
              <a:rPr lang="ru-RU" sz="2200" b="1" dirty="0">
                <a:solidFill>
                  <a:prstClr val="black"/>
                </a:solidFill>
              </a:rPr>
              <a:t>Это позволило объединить образовательное учреждение и семью, приобщить родителей к </a:t>
            </a:r>
            <a:r>
              <a:rPr lang="ru-RU" sz="2200" b="1" dirty="0" err="1">
                <a:solidFill>
                  <a:prstClr val="black"/>
                </a:solidFill>
              </a:rPr>
              <a:t>воспитательно</a:t>
            </a:r>
            <a:r>
              <a:rPr lang="ru-RU" sz="2200" b="1" dirty="0">
                <a:solidFill>
                  <a:prstClr val="black"/>
                </a:solidFill>
              </a:rPr>
              <a:t>-образовательному процессу, создать единую среду развития </a:t>
            </a:r>
            <a:r>
              <a:rPr lang="ru-RU" sz="2200" b="1" dirty="0" err="1">
                <a:solidFill>
                  <a:prstClr val="black"/>
                </a:solidFill>
              </a:rPr>
              <a:t>ребѐнка</a:t>
            </a:r>
            <a:r>
              <a:rPr lang="ru-RU" sz="2200" b="1" dirty="0">
                <a:solidFill>
                  <a:prstClr val="black"/>
                </a:solidFill>
              </a:rPr>
              <a:t>, обеспечило психологический климат между детьми, родителями, педагогами, позволило лучше узнать собственных детей.</a:t>
            </a:r>
          </a:p>
          <a:p>
            <a:endParaRPr lang="ru-RU" dirty="0"/>
          </a:p>
        </p:txBody>
      </p:sp>
      <p:pic>
        <p:nvPicPr>
          <p:cNvPr id="4" name="Рисунок 3"/>
          <p:cNvPicPr>
            <a:picLocks noChangeAspect="1"/>
          </p:cNvPicPr>
          <p:nvPr/>
        </p:nvPicPr>
        <p:blipFill rotWithShape="1">
          <a:blip r:embed="rId2" cstate="email">
            <a:extLst>
              <a:ext uri="{28A0092B-C50C-407E-A947-70E740481C1C}">
                <a14:useLocalDpi xmlns:a14="http://schemas.microsoft.com/office/drawing/2010/main"/>
              </a:ext>
            </a:extLst>
          </a:blip>
          <a:srcRect l="10888" t="10753" r="12792"/>
          <a:stretch/>
        </p:blipFill>
        <p:spPr>
          <a:xfrm>
            <a:off x="5843889" y="1997819"/>
            <a:ext cx="2555776" cy="2241537"/>
          </a:xfrm>
          <a:prstGeom prst="rect">
            <a:avLst/>
          </a:prstGeom>
          <a:ln>
            <a:noFill/>
          </a:ln>
          <a:effectLst>
            <a:softEdge rad="112500"/>
          </a:effectLst>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96203" y="0"/>
            <a:ext cx="2747797" cy="2060848"/>
          </a:xfrm>
          <a:prstGeom prst="rect">
            <a:avLst/>
          </a:prstGeom>
          <a:ln>
            <a:noFill/>
          </a:ln>
          <a:effectLst>
            <a:softEdge rad="112500"/>
          </a:effectLst>
        </p:spPr>
      </p:pic>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990210" y="4139619"/>
            <a:ext cx="2022223" cy="2696298"/>
          </a:xfrm>
          <a:prstGeom prst="rect">
            <a:avLst/>
          </a:prstGeom>
          <a:ln>
            <a:noFill/>
          </a:ln>
          <a:effectLst>
            <a:softEdge rad="112500"/>
          </a:effectLst>
        </p:spPr>
      </p:pic>
      <p:pic>
        <p:nvPicPr>
          <p:cNvPr id="9" name="Рисунок 8"/>
          <p:cNvPicPr>
            <a:picLocks noChangeAspect="1"/>
          </p:cNvPicPr>
          <p:nvPr/>
        </p:nvPicPr>
        <p:blipFill rotWithShape="1">
          <a:blip r:embed="rId5" cstate="email">
            <a:extLst>
              <a:ext uri="{28A0092B-C50C-407E-A947-70E740481C1C}">
                <a14:useLocalDpi xmlns:a14="http://schemas.microsoft.com/office/drawing/2010/main"/>
              </a:ext>
            </a:extLst>
          </a:blip>
          <a:srcRect l="8370" t="5771" r="7113" b="3986"/>
          <a:stretch/>
        </p:blipFill>
        <p:spPr>
          <a:xfrm rot="5400000">
            <a:off x="5077168" y="4751923"/>
            <a:ext cx="2270782" cy="1818436"/>
          </a:xfrm>
          <a:prstGeom prst="rect">
            <a:avLst/>
          </a:prstGeom>
          <a:ln>
            <a:noFill/>
          </a:ln>
          <a:effectLst>
            <a:softEdge rad="112500"/>
          </a:effectLst>
        </p:spPr>
      </p:pic>
    </p:spTree>
    <p:extLst>
      <p:ext uri="{BB962C8B-B14F-4D97-AF65-F5344CB8AC3E}">
        <p14:creationId xmlns:p14="http://schemas.microsoft.com/office/powerpoint/2010/main" val="22177082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19672" y="274638"/>
            <a:ext cx="5328592" cy="922114"/>
          </a:xfrm>
        </p:spPr>
        <p:txBody>
          <a:bodyPr/>
          <a:lstStyle/>
          <a:p>
            <a:r>
              <a:rPr lang="ru-RU" sz="2000" b="1" dirty="0">
                <a:solidFill>
                  <a:srgbClr val="FF0000"/>
                </a:solidFill>
              </a:rPr>
              <a:t>Выставка поделок из природного материала «Осенняя мастерская».</a:t>
            </a:r>
            <a:endParaRPr lang="ru-RU" dirty="0"/>
          </a:p>
        </p:txBody>
      </p:sp>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79513" y="836713"/>
            <a:ext cx="2304256" cy="1728192"/>
          </a:xfrm>
          <a:prstGeom prst="rect">
            <a:avLst/>
          </a:prstGeom>
          <a:ln>
            <a:noFill/>
          </a:ln>
          <a:effectLst>
            <a:softEdge rad="112500"/>
          </a:effectLst>
        </p:spPr>
      </p:pic>
      <p:pic>
        <p:nvPicPr>
          <p:cNvPr id="5" name="Рисунок 4"/>
          <p:cNvPicPr>
            <a:picLocks noChangeAspect="1"/>
          </p:cNvPicPr>
          <p:nvPr/>
        </p:nvPicPr>
        <p:blipFill rotWithShape="1">
          <a:blip r:embed="rId3" cstate="email">
            <a:extLst>
              <a:ext uri="{28A0092B-C50C-407E-A947-70E740481C1C}">
                <a14:useLocalDpi xmlns:a14="http://schemas.microsoft.com/office/drawing/2010/main"/>
              </a:ext>
            </a:extLst>
          </a:blip>
          <a:srcRect l="5807" t="430" r="11936" b="-430"/>
          <a:stretch/>
        </p:blipFill>
        <p:spPr>
          <a:xfrm>
            <a:off x="2555776" y="1052737"/>
            <a:ext cx="2355689" cy="2147834"/>
          </a:xfrm>
          <a:prstGeom prst="rect">
            <a:avLst/>
          </a:prstGeom>
          <a:ln>
            <a:noFill/>
          </a:ln>
          <a:effectLst>
            <a:softEdge rad="112500"/>
          </a:effectLst>
        </p:spPr>
      </p:pic>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758450" y="692696"/>
            <a:ext cx="2239004" cy="1679254"/>
          </a:xfrm>
          <a:prstGeom prst="rect">
            <a:avLst/>
          </a:prstGeom>
          <a:ln>
            <a:noFill/>
          </a:ln>
          <a:effectLst>
            <a:softEdge rad="112500"/>
          </a:effectLst>
        </p:spPr>
      </p:pic>
      <p:pic>
        <p:nvPicPr>
          <p:cNvPr id="7" name="Рисунок 6"/>
          <p:cNvPicPr>
            <a:picLocks noChangeAspect="1"/>
          </p:cNvPicPr>
          <p:nvPr/>
        </p:nvPicPr>
        <p:blipFill rotWithShape="1">
          <a:blip r:embed="rId5" cstate="email">
            <a:extLst>
              <a:ext uri="{28A0092B-C50C-407E-A947-70E740481C1C}">
                <a14:useLocalDpi xmlns:a14="http://schemas.microsoft.com/office/drawing/2010/main"/>
              </a:ext>
            </a:extLst>
          </a:blip>
          <a:srcRect l="14839" t="3871" r="16452"/>
          <a:stretch/>
        </p:blipFill>
        <p:spPr>
          <a:xfrm>
            <a:off x="323528" y="2564904"/>
            <a:ext cx="1765365" cy="1852390"/>
          </a:xfrm>
          <a:prstGeom prst="rect">
            <a:avLst/>
          </a:prstGeom>
          <a:ln>
            <a:noFill/>
          </a:ln>
          <a:effectLst>
            <a:softEdge rad="112500"/>
          </a:effectLst>
        </p:spPr>
      </p:pic>
      <p:pic>
        <p:nvPicPr>
          <p:cNvPr id="8" name="Рисунок 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716016" y="1276250"/>
            <a:ext cx="2267744" cy="1700808"/>
          </a:xfrm>
          <a:prstGeom prst="rect">
            <a:avLst/>
          </a:prstGeom>
          <a:ln>
            <a:noFill/>
          </a:ln>
          <a:effectLst>
            <a:softEdge rad="112500"/>
          </a:effectLst>
        </p:spPr>
      </p:pic>
      <p:pic>
        <p:nvPicPr>
          <p:cNvPr id="9" name="Рисунок 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195736" y="3356992"/>
            <a:ext cx="1739881" cy="2319841"/>
          </a:xfrm>
          <a:prstGeom prst="rect">
            <a:avLst/>
          </a:prstGeom>
          <a:ln>
            <a:noFill/>
          </a:ln>
          <a:effectLst>
            <a:softEdge rad="112500"/>
          </a:effectLst>
        </p:spPr>
      </p:pic>
      <p:pic>
        <p:nvPicPr>
          <p:cNvPr id="10" name="Рисунок 9"/>
          <p:cNvPicPr>
            <a:picLocks noChangeAspect="1"/>
          </p:cNvPicPr>
          <p:nvPr/>
        </p:nvPicPr>
        <p:blipFill rotWithShape="1">
          <a:blip r:embed="rId8" cstate="email">
            <a:extLst>
              <a:ext uri="{28A0092B-C50C-407E-A947-70E740481C1C}">
                <a14:useLocalDpi xmlns:a14="http://schemas.microsoft.com/office/drawing/2010/main"/>
              </a:ext>
            </a:extLst>
          </a:blip>
          <a:srcRect t="12043" r="9033"/>
          <a:stretch/>
        </p:blipFill>
        <p:spPr>
          <a:xfrm>
            <a:off x="6056303" y="3002011"/>
            <a:ext cx="2941151" cy="2132856"/>
          </a:xfrm>
          <a:prstGeom prst="rect">
            <a:avLst/>
          </a:prstGeom>
          <a:ln>
            <a:noFill/>
          </a:ln>
          <a:effectLst>
            <a:softEdge rad="112500"/>
          </a:effectLst>
        </p:spPr>
      </p:pic>
      <p:pic>
        <p:nvPicPr>
          <p:cNvPr id="11" name="Рисунок 10"/>
          <p:cNvPicPr>
            <a:picLocks noChangeAspect="1"/>
          </p:cNvPicPr>
          <p:nvPr/>
        </p:nvPicPr>
        <p:blipFill rotWithShape="1">
          <a:blip r:embed="rId9" cstate="email">
            <a:extLst>
              <a:ext uri="{28A0092B-C50C-407E-A947-70E740481C1C}">
                <a14:useLocalDpi xmlns:a14="http://schemas.microsoft.com/office/drawing/2010/main"/>
              </a:ext>
            </a:extLst>
          </a:blip>
          <a:srcRect l="9033" r="11775"/>
          <a:stretch/>
        </p:blipFill>
        <p:spPr>
          <a:xfrm>
            <a:off x="3960729" y="3200571"/>
            <a:ext cx="2176078" cy="2060848"/>
          </a:xfrm>
          <a:prstGeom prst="rect">
            <a:avLst/>
          </a:prstGeom>
          <a:ln>
            <a:noFill/>
          </a:ln>
          <a:effectLst>
            <a:softEdge rad="112500"/>
          </a:effectLst>
        </p:spPr>
      </p:pic>
      <p:pic>
        <p:nvPicPr>
          <p:cNvPr id="12" name="Рисунок 11"/>
          <p:cNvPicPr>
            <a:picLocks noChangeAspect="1"/>
          </p:cNvPicPr>
          <p:nvPr/>
        </p:nvPicPr>
        <p:blipFill rotWithShape="1">
          <a:blip r:embed="rId10" cstate="email">
            <a:extLst>
              <a:ext uri="{28A0092B-C50C-407E-A947-70E740481C1C}">
                <a14:useLocalDpi xmlns:a14="http://schemas.microsoft.com/office/drawing/2010/main"/>
              </a:ext>
            </a:extLst>
          </a:blip>
          <a:srcRect l="5968" t="10101" r="6613" b="11183"/>
          <a:stretch/>
        </p:blipFill>
        <p:spPr>
          <a:xfrm>
            <a:off x="162970" y="4869160"/>
            <a:ext cx="2754314" cy="1860089"/>
          </a:xfrm>
          <a:prstGeom prst="rect">
            <a:avLst/>
          </a:prstGeom>
          <a:ln>
            <a:noFill/>
          </a:ln>
          <a:effectLst>
            <a:softEdge rad="112500"/>
          </a:effectLst>
        </p:spPr>
      </p:pic>
      <p:pic>
        <p:nvPicPr>
          <p:cNvPr id="13" name="Рисунок 12"/>
          <p:cNvPicPr>
            <a:picLocks noChangeAspect="1"/>
          </p:cNvPicPr>
          <p:nvPr/>
        </p:nvPicPr>
        <p:blipFill rotWithShape="1">
          <a:blip r:embed="rId11" cstate="email">
            <a:extLst>
              <a:ext uri="{28A0092B-C50C-407E-A947-70E740481C1C}">
                <a14:useLocalDpi xmlns:a14="http://schemas.microsoft.com/office/drawing/2010/main"/>
              </a:ext>
            </a:extLst>
          </a:blip>
          <a:srcRect l="8065" t="18631" r="8547" b="5526"/>
          <a:stretch/>
        </p:blipFill>
        <p:spPr>
          <a:xfrm>
            <a:off x="5365714" y="4869160"/>
            <a:ext cx="2785471" cy="1900114"/>
          </a:xfrm>
          <a:prstGeom prst="rect">
            <a:avLst/>
          </a:prstGeom>
          <a:ln>
            <a:noFill/>
          </a:ln>
          <a:effectLst>
            <a:softEdge rad="112500"/>
          </a:effectLst>
        </p:spPr>
      </p:pic>
      <p:pic>
        <p:nvPicPr>
          <p:cNvPr id="3" name="Рисунок 2"/>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3076080" y="5039981"/>
            <a:ext cx="2346493" cy="1802889"/>
          </a:xfrm>
          <a:prstGeom prst="rect">
            <a:avLst/>
          </a:prstGeom>
          <a:ln>
            <a:noFill/>
          </a:ln>
          <a:effectLst>
            <a:softEdge rad="112500"/>
          </a:effectLst>
        </p:spPr>
      </p:pic>
    </p:spTree>
    <p:extLst>
      <p:ext uri="{BB962C8B-B14F-4D97-AF65-F5344CB8AC3E}">
        <p14:creationId xmlns:p14="http://schemas.microsoft.com/office/powerpoint/2010/main" val="125433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19672" y="274638"/>
            <a:ext cx="5184576" cy="706090"/>
          </a:xfrm>
        </p:spPr>
        <p:txBody>
          <a:bodyPr>
            <a:normAutofit/>
          </a:bodyPr>
          <a:lstStyle/>
          <a:p>
            <a:pPr marL="342900" lvl="0" indent="-342900">
              <a:spcBef>
                <a:spcPct val="20000"/>
              </a:spcBef>
            </a:pPr>
            <a:r>
              <a:rPr lang="ru-RU" sz="2000" b="1" dirty="0" smtClean="0">
                <a:solidFill>
                  <a:srgbClr val="FF0000"/>
                </a:solidFill>
                <a:ea typeface="+mn-ea"/>
                <a:cs typeface="+mn-cs"/>
              </a:rPr>
              <a:t>Творческая выставка родителей и детей: «Чудесное превращение листочков».</a:t>
            </a:r>
            <a:endParaRPr lang="ru-RU" sz="2000" b="1" dirty="0">
              <a:solidFill>
                <a:srgbClr val="FF0000"/>
              </a:solidFill>
              <a:ea typeface="+mn-ea"/>
              <a:cs typeface="+mn-cs"/>
            </a:endParaRPr>
          </a:p>
        </p:txBody>
      </p:sp>
      <p:pic>
        <p:nvPicPr>
          <p:cNvPr id="4" name="Объект 3"/>
          <p:cNvPicPr>
            <a:picLocks noGrp="1" noChangeAspect="1"/>
          </p:cNvPicPr>
          <p:nvPr>
            <p:ph idx="1"/>
          </p:nvPr>
        </p:nvPicPr>
        <p:blipFill rotWithShape="1">
          <a:blip r:embed="rId2" cstate="email">
            <a:extLst>
              <a:ext uri="{28A0092B-C50C-407E-A947-70E740481C1C}">
                <a14:useLocalDpi xmlns:a14="http://schemas.microsoft.com/office/drawing/2010/main"/>
              </a:ext>
            </a:extLst>
          </a:blip>
          <a:srcRect l="7097" t="15351" r="7258" b="10538"/>
          <a:stretch/>
        </p:blipFill>
        <p:spPr>
          <a:xfrm>
            <a:off x="3177414" y="4906423"/>
            <a:ext cx="2577235" cy="1672615"/>
          </a:xfrm>
          <a:prstGeom prst="rect">
            <a:avLst/>
          </a:prstGeom>
          <a:ln>
            <a:noFill/>
          </a:ln>
          <a:effectLst>
            <a:softEdge rad="112500"/>
          </a:effectLst>
        </p:spPr>
      </p:pic>
      <p:pic>
        <p:nvPicPr>
          <p:cNvPr id="5" name="Рисунок 4"/>
          <p:cNvPicPr>
            <a:picLocks noChangeAspect="1"/>
          </p:cNvPicPr>
          <p:nvPr/>
        </p:nvPicPr>
        <p:blipFill rotWithShape="1">
          <a:blip r:embed="rId3" cstate="email">
            <a:extLst>
              <a:ext uri="{28A0092B-C50C-407E-A947-70E740481C1C}">
                <a14:useLocalDpi xmlns:a14="http://schemas.microsoft.com/office/drawing/2010/main"/>
              </a:ext>
            </a:extLst>
          </a:blip>
          <a:srcRect l="16613" t="6330" r="14435"/>
          <a:stretch/>
        </p:blipFill>
        <p:spPr>
          <a:xfrm>
            <a:off x="364634" y="972700"/>
            <a:ext cx="1944216" cy="1980883"/>
          </a:xfrm>
          <a:prstGeom prst="rect">
            <a:avLst/>
          </a:prstGeom>
          <a:ln>
            <a:noFill/>
          </a:ln>
          <a:effectLst>
            <a:softEdge rad="112500"/>
          </a:effectLst>
        </p:spPr>
      </p:pic>
      <p:pic>
        <p:nvPicPr>
          <p:cNvPr id="6" name="Рисунок 5"/>
          <p:cNvPicPr>
            <a:picLocks noChangeAspect="1"/>
          </p:cNvPicPr>
          <p:nvPr/>
        </p:nvPicPr>
        <p:blipFill rotWithShape="1">
          <a:blip r:embed="rId4" cstate="email">
            <a:extLst>
              <a:ext uri="{28A0092B-C50C-407E-A947-70E740481C1C}">
                <a14:useLocalDpi xmlns:a14="http://schemas.microsoft.com/office/drawing/2010/main"/>
              </a:ext>
            </a:extLst>
          </a:blip>
          <a:srcRect l="16250" t="17217" r="23145" b="5605"/>
          <a:stretch/>
        </p:blipFill>
        <p:spPr>
          <a:xfrm>
            <a:off x="2578786" y="985925"/>
            <a:ext cx="1993193" cy="1903678"/>
          </a:xfrm>
          <a:prstGeom prst="rect">
            <a:avLst/>
          </a:prstGeom>
          <a:ln>
            <a:noFill/>
          </a:ln>
          <a:effectLst>
            <a:softEdge rad="112500"/>
          </a:effectLst>
        </p:spPr>
      </p:pic>
      <p:pic>
        <p:nvPicPr>
          <p:cNvPr id="7" name="Рисунок 6"/>
          <p:cNvPicPr>
            <a:picLocks noChangeAspect="1"/>
          </p:cNvPicPr>
          <p:nvPr/>
        </p:nvPicPr>
        <p:blipFill rotWithShape="1">
          <a:blip r:embed="rId5" cstate="email">
            <a:extLst>
              <a:ext uri="{28A0092B-C50C-407E-A947-70E740481C1C}">
                <a14:useLocalDpi xmlns:a14="http://schemas.microsoft.com/office/drawing/2010/main"/>
              </a:ext>
            </a:extLst>
          </a:blip>
          <a:srcRect l="17339" t="15040" r="15343"/>
          <a:stretch/>
        </p:blipFill>
        <p:spPr>
          <a:xfrm>
            <a:off x="6902841" y="961333"/>
            <a:ext cx="1981591" cy="1875656"/>
          </a:xfrm>
          <a:prstGeom prst="rect">
            <a:avLst/>
          </a:prstGeom>
          <a:ln>
            <a:noFill/>
          </a:ln>
          <a:effectLst>
            <a:softEdge rad="112500"/>
          </a:effectLst>
        </p:spPr>
      </p:pic>
      <p:pic>
        <p:nvPicPr>
          <p:cNvPr id="8" name="Рисунок 7"/>
          <p:cNvPicPr>
            <a:picLocks noChangeAspect="1"/>
          </p:cNvPicPr>
          <p:nvPr/>
        </p:nvPicPr>
        <p:blipFill rotWithShape="1">
          <a:blip r:embed="rId6" cstate="email">
            <a:extLst>
              <a:ext uri="{28A0092B-C50C-407E-A947-70E740481C1C}">
                <a14:useLocalDpi xmlns:a14="http://schemas.microsoft.com/office/drawing/2010/main"/>
              </a:ext>
            </a:extLst>
          </a:blip>
          <a:srcRect l="12439" t="13347" r="15449" b="14315"/>
          <a:stretch/>
        </p:blipFill>
        <p:spPr>
          <a:xfrm>
            <a:off x="276632" y="2967913"/>
            <a:ext cx="2505683" cy="1885183"/>
          </a:xfrm>
          <a:prstGeom prst="rect">
            <a:avLst/>
          </a:prstGeom>
          <a:ln>
            <a:noFill/>
          </a:ln>
          <a:effectLst>
            <a:softEdge rad="112500"/>
          </a:effectLst>
        </p:spPr>
      </p:pic>
      <p:pic>
        <p:nvPicPr>
          <p:cNvPr id="9" name="Рисунок 8"/>
          <p:cNvPicPr>
            <a:picLocks noChangeAspect="1"/>
          </p:cNvPicPr>
          <p:nvPr/>
        </p:nvPicPr>
        <p:blipFill rotWithShape="1">
          <a:blip r:embed="rId7" cstate="email">
            <a:extLst>
              <a:ext uri="{28A0092B-C50C-407E-A947-70E740481C1C}">
                <a14:useLocalDpi xmlns:a14="http://schemas.microsoft.com/office/drawing/2010/main"/>
              </a:ext>
            </a:extLst>
          </a:blip>
          <a:srcRect l="15242" t="3670" r="21345" b="15041"/>
          <a:stretch/>
        </p:blipFill>
        <p:spPr>
          <a:xfrm>
            <a:off x="7020272" y="3045104"/>
            <a:ext cx="1980786" cy="1846152"/>
          </a:xfrm>
          <a:prstGeom prst="rect">
            <a:avLst/>
          </a:prstGeom>
          <a:ln>
            <a:noFill/>
          </a:ln>
          <a:effectLst>
            <a:softEdge rad="112500"/>
          </a:effectLst>
        </p:spPr>
      </p:pic>
      <p:pic>
        <p:nvPicPr>
          <p:cNvPr id="10" name="Рисунок 9"/>
          <p:cNvPicPr>
            <a:picLocks noChangeAspect="1"/>
          </p:cNvPicPr>
          <p:nvPr/>
        </p:nvPicPr>
        <p:blipFill rotWithShape="1">
          <a:blip r:embed="rId8" cstate="email">
            <a:extLst>
              <a:ext uri="{28A0092B-C50C-407E-A947-70E740481C1C}">
                <a14:useLocalDpi xmlns:a14="http://schemas.microsoft.com/office/drawing/2010/main"/>
              </a:ext>
            </a:extLst>
          </a:blip>
          <a:srcRect l="20765" t="16735" r="25867" b="15765"/>
          <a:stretch/>
        </p:blipFill>
        <p:spPr>
          <a:xfrm>
            <a:off x="4788024" y="1010130"/>
            <a:ext cx="1955812" cy="1855267"/>
          </a:xfrm>
          <a:prstGeom prst="rect">
            <a:avLst/>
          </a:prstGeom>
          <a:ln>
            <a:noFill/>
          </a:ln>
          <a:effectLst>
            <a:softEdge rad="112500"/>
          </a:effectLst>
        </p:spPr>
      </p:pic>
      <p:pic>
        <p:nvPicPr>
          <p:cNvPr id="11" name="Рисунок 10"/>
          <p:cNvPicPr>
            <a:picLocks noChangeAspect="1"/>
          </p:cNvPicPr>
          <p:nvPr/>
        </p:nvPicPr>
        <p:blipFill rotWithShape="1">
          <a:blip r:embed="rId9" cstate="email">
            <a:extLst>
              <a:ext uri="{28A0092B-C50C-407E-A947-70E740481C1C}">
                <a14:useLocalDpi xmlns:a14="http://schemas.microsoft.com/office/drawing/2010/main"/>
              </a:ext>
            </a:extLst>
          </a:blip>
          <a:srcRect l="17521" t="16249" r="16613" b="7541"/>
          <a:stretch/>
        </p:blipFill>
        <p:spPr>
          <a:xfrm>
            <a:off x="2883137" y="3123191"/>
            <a:ext cx="2054962" cy="1783232"/>
          </a:xfrm>
          <a:prstGeom prst="rect">
            <a:avLst/>
          </a:prstGeom>
          <a:ln>
            <a:noFill/>
          </a:ln>
          <a:effectLst>
            <a:softEdge rad="112500"/>
          </a:effectLst>
        </p:spPr>
      </p:pic>
      <p:pic>
        <p:nvPicPr>
          <p:cNvPr id="12" name="Рисунок 11"/>
          <p:cNvPicPr>
            <a:picLocks noChangeAspect="1"/>
          </p:cNvPicPr>
          <p:nvPr/>
        </p:nvPicPr>
        <p:blipFill rotWithShape="1">
          <a:blip r:embed="rId10" cstate="email">
            <a:extLst>
              <a:ext uri="{28A0092B-C50C-407E-A947-70E740481C1C}">
                <a14:useLocalDpi xmlns:a14="http://schemas.microsoft.com/office/drawing/2010/main"/>
              </a:ext>
            </a:extLst>
          </a:blip>
          <a:srcRect l="25477" t="8657" r="26774" b="19879"/>
          <a:stretch/>
        </p:blipFill>
        <p:spPr>
          <a:xfrm>
            <a:off x="5179881" y="2919064"/>
            <a:ext cx="1722960" cy="1934032"/>
          </a:xfrm>
          <a:prstGeom prst="rect">
            <a:avLst/>
          </a:prstGeom>
          <a:ln>
            <a:noFill/>
          </a:ln>
          <a:effectLst>
            <a:softEdge rad="112500"/>
          </a:effectLst>
        </p:spPr>
      </p:pic>
    </p:spTree>
    <p:extLst>
      <p:ext uri="{BB962C8B-B14F-4D97-AF65-F5344CB8AC3E}">
        <p14:creationId xmlns:p14="http://schemas.microsoft.com/office/powerpoint/2010/main" val="36581123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19672" y="274638"/>
            <a:ext cx="5328592" cy="922114"/>
          </a:xfrm>
        </p:spPr>
        <p:txBody>
          <a:bodyPr/>
          <a:lstStyle/>
          <a:p>
            <a:pPr marL="342900" lvl="0" indent="-342900">
              <a:spcBef>
                <a:spcPct val="20000"/>
              </a:spcBef>
            </a:pPr>
            <a:r>
              <a:rPr lang="ru-RU" sz="2000" b="1" dirty="0" smtClean="0">
                <a:solidFill>
                  <a:srgbClr val="FF0000"/>
                </a:solidFill>
                <a:ea typeface="+mn-ea"/>
                <a:cs typeface="+mn-cs"/>
              </a:rPr>
              <a:t>«Осенний хоровод рассказов».</a:t>
            </a:r>
            <a:endParaRPr lang="ru-RU" sz="2000" b="1" dirty="0">
              <a:solidFill>
                <a:srgbClr val="FF0000"/>
              </a:solidFill>
              <a:ea typeface="+mn-ea"/>
              <a:cs typeface="+mn-cs"/>
            </a:endParaRPr>
          </a:p>
        </p:txBody>
      </p:sp>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491880" y="937735"/>
            <a:ext cx="2112268" cy="1584201"/>
          </a:xfrm>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899592" y="980728"/>
            <a:ext cx="1728194" cy="1296146"/>
          </a:xfrm>
          <a:prstGeom prst="rect">
            <a:avLst/>
          </a:prstGeom>
        </p:spPr>
      </p:pic>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6679594" y="1099325"/>
            <a:ext cx="1573294" cy="1179971"/>
          </a:xfrm>
          <a:prstGeom prst="rect">
            <a:avLst/>
          </a:prstGeom>
        </p:spPr>
      </p:pic>
      <p:pic>
        <p:nvPicPr>
          <p:cNvPr id="7" name="Рисунок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5400000">
            <a:off x="2140269" y="1403775"/>
            <a:ext cx="1656186" cy="1242140"/>
          </a:xfrm>
          <a:prstGeom prst="rect">
            <a:avLst/>
          </a:prstGeom>
        </p:spPr>
      </p:pic>
      <p:pic>
        <p:nvPicPr>
          <p:cNvPr id="8" name="Рисунок 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5400000">
            <a:off x="5364087" y="1466529"/>
            <a:ext cx="1728191" cy="1296143"/>
          </a:xfrm>
          <a:prstGeom prst="rect">
            <a:avLst/>
          </a:prstGeom>
        </p:spPr>
      </p:pic>
      <p:pic>
        <p:nvPicPr>
          <p:cNvPr id="9" name="Рисунок 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3536383">
            <a:off x="134345" y="2342620"/>
            <a:ext cx="1696201" cy="1272151"/>
          </a:xfrm>
          <a:prstGeom prst="rect">
            <a:avLst/>
          </a:prstGeom>
        </p:spPr>
      </p:pic>
      <p:pic>
        <p:nvPicPr>
          <p:cNvPr id="10" name="Рисунок 9"/>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6760044">
            <a:off x="7322574" y="2317313"/>
            <a:ext cx="1763689" cy="1322767"/>
          </a:xfrm>
          <a:prstGeom prst="rect">
            <a:avLst/>
          </a:prstGeom>
        </p:spPr>
      </p:pic>
      <p:pic>
        <p:nvPicPr>
          <p:cNvPr id="11" name="Рисунок 10"/>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682029" y="3645162"/>
            <a:ext cx="3374198" cy="2530649"/>
          </a:xfrm>
          <a:prstGeom prst="rect">
            <a:avLst/>
          </a:prstGeom>
          <a:ln>
            <a:noFill/>
          </a:ln>
          <a:effectLst>
            <a:softEdge rad="112500"/>
          </a:effectLst>
        </p:spPr>
      </p:pic>
      <p:pic>
        <p:nvPicPr>
          <p:cNvPr id="12" name="Рисунок 11"/>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739766" y="3092988"/>
            <a:ext cx="2770404" cy="3693872"/>
          </a:xfrm>
          <a:prstGeom prst="rect">
            <a:avLst/>
          </a:prstGeom>
          <a:ln>
            <a:noFill/>
          </a:ln>
          <a:effectLst>
            <a:softEdge rad="112500"/>
          </a:effectLst>
        </p:spPr>
      </p:pic>
    </p:spTree>
    <p:extLst>
      <p:ext uri="{BB962C8B-B14F-4D97-AF65-F5344CB8AC3E}">
        <p14:creationId xmlns:p14="http://schemas.microsoft.com/office/powerpoint/2010/main" val="15989470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19672" y="274638"/>
            <a:ext cx="5328592" cy="922114"/>
          </a:xfrm>
        </p:spPr>
        <p:txBody>
          <a:bodyPr>
            <a:normAutofit/>
          </a:bodyPr>
          <a:lstStyle/>
          <a:p>
            <a:pPr marL="342900" lvl="0" indent="-342900">
              <a:spcBef>
                <a:spcPct val="20000"/>
              </a:spcBef>
            </a:pPr>
            <a:r>
              <a:rPr lang="ru-RU" sz="2000" b="1" dirty="0">
                <a:solidFill>
                  <a:srgbClr val="FF0000"/>
                </a:solidFill>
                <a:ea typeface="+mn-ea"/>
                <a:cs typeface="+mn-cs"/>
              </a:rPr>
              <a:t>Утренник  «Осени капризы»</a:t>
            </a:r>
            <a:br>
              <a:rPr lang="ru-RU" sz="2000" b="1" dirty="0">
                <a:solidFill>
                  <a:srgbClr val="FF0000"/>
                </a:solidFill>
                <a:ea typeface="+mn-ea"/>
                <a:cs typeface="+mn-cs"/>
              </a:rPr>
            </a:br>
            <a:endParaRPr lang="ru-RU" sz="2000" b="1" dirty="0">
              <a:solidFill>
                <a:srgbClr val="FF0000"/>
              </a:solidFill>
            </a:endParaRPr>
          </a:p>
        </p:txBody>
      </p:sp>
      <p:pic>
        <p:nvPicPr>
          <p:cNvPr id="4" name="Объект 3"/>
          <p:cNvPicPr>
            <a:picLocks noGrp="1" noChangeAspect="1"/>
          </p:cNvPicPr>
          <p:nvPr>
            <p:ph idx="1"/>
          </p:nvPr>
        </p:nvPicPr>
        <p:blipFill rotWithShape="1">
          <a:blip r:embed="rId2" cstate="email">
            <a:extLst>
              <a:ext uri="{28A0092B-C50C-407E-A947-70E740481C1C}">
                <a14:useLocalDpi xmlns:a14="http://schemas.microsoft.com/office/drawing/2010/main"/>
              </a:ext>
            </a:extLst>
          </a:blip>
          <a:srcRect t="11334" b="39804"/>
          <a:stretch/>
        </p:blipFill>
        <p:spPr>
          <a:xfrm>
            <a:off x="395536" y="788921"/>
            <a:ext cx="2526310" cy="2197510"/>
          </a:xfrm>
          <a:prstGeom prst="rect">
            <a:avLst/>
          </a:prstGeom>
          <a:ln>
            <a:noFill/>
          </a:ln>
          <a:effectLst>
            <a:softEdge rad="112500"/>
          </a:effectLst>
        </p:spPr>
      </p:pic>
      <p:pic>
        <p:nvPicPr>
          <p:cNvPr id="5" name="Рисунок 4"/>
          <p:cNvPicPr>
            <a:picLocks noChangeAspect="1"/>
          </p:cNvPicPr>
          <p:nvPr/>
        </p:nvPicPr>
        <p:blipFill rotWithShape="1">
          <a:blip r:embed="rId3" cstate="email">
            <a:extLst>
              <a:ext uri="{28A0092B-C50C-407E-A947-70E740481C1C}">
                <a14:useLocalDpi xmlns:a14="http://schemas.microsoft.com/office/drawing/2010/main"/>
              </a:ext>
            </a:extLst>
          </a:blip>
          <a:srcRect l="5806" r="7743" b="21431"/>
          <a:stretch/>
        </p:blipFill>
        <p:spPr>
          <a:xfrm>
            <a:off x="5508104" y="825620"/>
            <a:ext cx="3392986" cy="1732169"/>
          </a:xfrm>
          <a:prstGeom prst="rect">
            <a:avLst/>
          </a:prstGeom>
          <a:ln>
            <a:noFill/>
          </a:ln>
          <a:effectLst>
            <a:softEdge rad="112500"/>
          </a:effectLst>
        </p:spPr>
      </p:pic>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508104" y="2711602"/>
            <a:ext cx="3392986" cy="1905936"/>
          </a:xfrm>
          <a:prstGeom prst="rect">
            <a:avLst/>
          </a:prstGeom>
          <a:ln>
            <a:noFill/>
          </a:ln>
          <a:effectLst>
            <a:softEdge rad="112500"/>
          </a:effectLst>
        </p:spPr>
      </p:pic>
      <p:pic>
        <p:nvPicPr>
          <p:cNvPr id="7" name="Рисунок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508105" y="4688526"/>
            <a:ext cx="3392986" cy="1905936"/>
          </a:xfrm>
          <a:prstGeom prst="rect">
            <a:avLst/>
          </a:prstGeom>
          <a:ln>
            <a:noFill/>
          </a:ln>
          <a:effectLst>
            <a:softEdge rad="112500"/>
          </a:effectLst>
        </p:spPr>
      </p:pic>
      <p:pic>
        <p:nvPicPr>
          <p:cNvPr id="8" name="Рисунок 7"/>
          <p:cNvPicPr>
            <a:picLocks noChangeAspect="1"/>
          </p:cNvPicPr>
          <p:nvPr/>
        </p:nvPicPr>
        <p:blipFill rotWithShape="1">
          <a:blip r:embed="rId6" cstate="email">
            <a:extLst>
              <a:ext uri="{28A0092B-C50C-407E-A947-70E740481C1C}">
                <a14:useLocalDpi xmlns:a14="http://schemas.microsoft.com/office/drawing/2010/main"/>
              </a:ext>
            </a:extLst>
          </a:blip>
          <a:srcRect t="6881" b="17739"/>
          <a:stretch/>
        </p:blipFill>
        <p:spPr>
          <a:xfrm>
            <a:off x="481337" y="3140968"/>
            <a:ext cx="2088232" cy="2802253"/>
          </a:xfrm>
          <a:prstGeom prst="rect">
            <a:avLst/>
          </a:prstGeom>
          <a:ln>
            <a:noFill/>
          </a:ln>
          <a:effectLst>
            <a:softEdge rad="112500"/>
          </a:effectLst>
        </p:spPr>
      </p:pic>
      <p:pic>
        <p:nvPicPr>
          <p:cNvPr id="9" name="Рисунок 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028302" y="2016382"/>
            <a:ext cx="4259753" cy="2589457"/>
          </a:xfrm>
          <a:prstGeom prst="rect">
            <a:avLst/>
          </a:prstGeom>
          <a:ln>
            <a:noFill/>
          </a:ln>
          <a:effectLst>
            <a:softEdge rad="112500"/>
          </a:effectLst>
        </p:spPr>
      </p:pic>
    </p:spTree>
    <p:extLst>
      <p:ext uri="{BB962C8B-B14F-4D97-AF65-F5344CB8AC3E}">
        <p14:creationId xmlns:p14="http://schemas.microsoft.com/office/powerpoint/2010/main" val="32723780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787208" cy="418058"/>
          </a:xfrm>
        </p:spPr>
        <p:txBody>
          <a:bodyPr>
            <a:noAutofit/>
          </a:bodyPr>
          <a:lstStyle/>
          <a:p>
            <a:r>
              <a:rPr lang="ru-RU" sz="2000" b="1" dirty="0">
                <a:solidFill>
                  <a:srgbClr val="FF0000"/>
                </a:solidFill>
              </a:rPr>
              <a:t>Результативность </a:t>
            </a:r>
            <a:r>
              <a:rPr lang="ru-RU" sz="2000" b="1" dirty="0" smtClean="0">
                <a:solidFill>
                  <a:srgbClr val="FF0000"/>
                </a:solidFill>
              </a:rPr>
              <a:t>проекта:</a:t>
            </a:r>
            <a:r>
              <a:rPr lang="ru-RU" sz="2000" dirty="0">
                <a:solidFill>
                  <a:srgbClr val="FF0000"/>
                </a:solidFill>
              </a:rPr>
              <a:t/>
            </a:r>
            <a:br>
              <a:rPr lang="ru-RU" sz="2000" dirty="0">
                <a:solidFill>
                  <a:srgbClr val="FF0000"/>
                </a:solidFill>
              </a:rPr>
            </a:br>
            <a:endParaRPr lang="ru-RU" sz="2000" dirty="0">
              <a:solidFill>
                <a:srgbClr val="FF0000"/>
              </a:solidFill>
            </a:endParaRPr>
          </a:p>
        </p:txBody>
      </p:sp>
      <p:sp>
        <p:nvSpPr>
          <p:cNvPr id="3" name="Объект 2"/>
          <p:cNvSpPr>
            <a:spLocks noGrp="1"/>
          </p:cNvSpPr>
          <p:nvPr>
            <p:ph idx="1"/>
          </p:nvPr>
        </p:nvSpPr>
        <p:spPr>
          <a:xfrm>
            <a:off x="251520" y="692696"/>
            <a:ext cx="8712968" cy="5361459"/>
          </a:xfrm>
        </p:spPr>
        <p:txBody>
          <a:bodyPr>
            <a:normAutofit fontScale="25000" lnSpcReduction="20000"/>
          </a:bodyPr>
          <a:lstStyle/>
          <a:p>
            <a:pPr marL="0" indent="0">
              <a:buNone/>
            </a:pPr>
            <a:r>
              <a:rPr lang="ru-RU" sz="7200" b="1" dirty="0"/>
              <a:t>Внедрение проекта «Осень» в </a:t>
            </a:r>
            <a:r>
              <a:rPr lang="ru-RU" sz="7200" b="1" dirty="0" smtClean="0"/>
              <a:t>образовательный </a:t>
            </a:r>
            <a:r>
              <a:rPr lang="ru-RU" sz="7200" b="1" dirty="0"/>
              <a:t>процесс помогло обогатить его содержание. Обеспечило развитие у детей любознательности, стремление проникнуть за пределы увиденного, узнать неведомое. Способствовало накапливанию у детей </a:t>
            </a:r>
            <a:r>
              <a:rPr lang="ru-RU" sz="7200" b="1" dirty="0" err="1" smtClean="0"/>
              <a:t>конкретнообразных</a:t>
            </a:r>
            <a:r>
              <a:rPr lang="ru-RU" sz="7200" b="1" dirty="0" smtClean="0"/>
              <a:t> </a:t>
            </a:r>
            <a:r>
              <a:rPr lang="ru-RU" sz="7200" b="1" dirty="0"/>
              <a:t>представлений об окружающей действительности, фактических знаний, которые являются материалом для последующего их сознания, обогащения, приведения в систему, раскрытия причин и взаимосвязей, существующих в природе. В работе с детьми использовались разнообразные методы обучения: экологические сказки, наблюдения и экскурсии, познавательное чтение, конкурсы, продуктивная деятельность, рассматривание картин, занятия-беседы познавательно- эвристического характера, экологические игры - путешествия, эксперименты и опыты, экологические задачи. Дети ближе познакомились с растительным и животным миром. Работа по проекту помогла развить у них художественный вкус, эстетическую восприимчивость. Все свои наблюдения в природе, новые знания и впечатления ребята передавали в рисунках, поделках, импровизациях. Сделанная подборка игр на развитие двигательных способностей, психологических этюдов, игр-инсценировок давала возможность развивать </a:t>
            </a:r>
            <a:r>
              <a:rPr lang="ru-RU" sz="7200" b="1" dirty="0" err="1"/>
              <a:t>чѐткую</a:t>
            </a:r>
            <a:r>
              <a:rPr lang="ru-RU" sz="7200" b="1" dirty="0"/>
              <a:t> выразительную речь, мимику, движения. У детей значительно улучшилось развитие мелкой моторики рук, они получили возможность почувствовать себя свободными, раскрепощенными, обрели уверенность в себе, в своих силах, в умении мыслить, фантазировать. Анализируя результаты проекта, можно сказать, что дети с большим интересом включаются в различные виды деятельности, могут самостоятельно решать проблемные задачи, проявляют чувство ответственности за природу, себя и других, речь стала более правильной, </a:t>
            </a:r>
            <a:r>
              <a:rPr lang="ru-RU" sz="7200" b="1" dirty="0" err="1" smtClean="0"/>
              <a:t>объѐмной</a:t>
            </a:r>
            <a:r>
              <a:rPr lang="ru-RU" sz="7200" b="1" dirty="0"/>
              <a:t>, содержательнее. В рассуждениях, в рассказах дети стали использовать предложения сложной конструкции, чаще применять художественные обороты.</a:t>
            </a:r>
          </a:p>
          <a:p>
            <a:pPr marL="0" indent="0">
              <a:buNone/>
            </a:pPr>
            <a:endParaRPr lang="ru-RU" dirty="0"/>
          </a:p>
        </p:txBody>
      </p:sp>
    </p:spTree>
    <p:extLst>
      <p:ext uri="{BB962C8B-B14F-4D97-AF65-F5344CB8AC3E}">
        <p14:creationId xmlns:p14="http://schemas.microsoft.com/office/powerpoint/2010/main" val="32065274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419872" y="2708920"/>
            <a:ext cx="5266928" cy="3417243"/>
          </a:xfrm>
        </p:spPr>
        <p:txBody>
          <a:bodyPr>
            <a:normAutofit fontScale="85000" lnSpcReduction="10000"/>
          </a:bodyPr>
          <a:lstStyle/>
          <a:p>
            <a:r>
              <a:rPr lang="ru-RU" b="1" dirty="0">
                <a:solidFill>
                  <a:srgbClr val="FF0000"/>
                </a:solidFill>
              </a:rPr>
              <a:t>Тип проекта:  </a:t>
            </a:r>
            <a:r>
              <a:rPr lang="ru-RU" b="1" dirty="0" smtClean="0"/>
              <a:t>групповой, исследовательски-творческий.</a:t>
            </a:r>
            <a:endParaRPr lang="ru-RU" b="1" dirty="0"/>
          </a:p>
          <a:p>
            <a:r>
              <a:rPr lang="ru-RU" b="1" dirty="0">
                <a:solidFill>
                  <a:srgbClr val="FF0000"/>
                </a:solidFill>
              </a:rPr>
              <a:t>Сроки реализации: </a:t>
            </a:r>
            <a:r>
              <a:rPr lang="ru-RU" b="1" dirty="0"/>
              <a:t>среднесрочный-4 недели</a:t>
            </a:r>
          </a:p>
          <a:p>
            <a:r>
              <a:rPr lang="ru-RU" b="1" dirty="0">
                <a:solidFill>
                  <a:srgbClr val="FF0000"/>
                </a:solidFill>
              </a:rPr>
              <a:t>Участники проекта: </a:t>
            </a:r>
            <a:r>
              <a:rPr lang="ru-RU" b="1" dirty="0"/>
              <a:t>дети подготовительной группы «Ягодка»; родители; </a:t>
            </a:r>
            <a:r>
              <a:rPr lang="ru-RU" b="1" dirty="0" smtClean="0"/>
              <a:t>педагоги</a:t>
            </a:r>
            <a:r>
              <a:rPr lang="ru-RU" b="1" dirty="0"/>
              <a:t>.</a:t>
            </a:r>
          </a:p>
          <a:p>
            <a:endParaRPr lang="ru-RU" dirty="0"/>
          </a:p>
        </p:txBody>
      </p:sp>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7504" y="116632"/>
            <a:ext cx="2952328" cy="2214246"/>
          </a:xfrm>
          <a:prstGeom prst="rect">
            <a:avLst/>
          </a:prstGeom>
          <a:ln>
            <a:noFill/>
          </a:ln>
          <a:effectLst>
            <a:softEdge rad="112500"/>
          </a:effectLst>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07640" y="2471669"/>
            <a:ext cx="2752056" cy="3669407"/>
          </a:xfrm>
          <a:prstGeom prst="rect">
            <a:avLst/>
          </a:prstGeom>
          <a:ln>
            <a:noFill/>
          </a:ln>
          <a:effectLst>
            <a:softEdge rad="112500"/>
          </a:effectLst>
        </p:spPr>
      </p:pic>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171087" y="255689"/>
            <a:ext cx="2938988" cy="2204241"/>
          </a:xfrm>
          <a:prstGeom prst="rect">
            <a:avLst/>
          </a:prstGeom>
          <a:ln>
            <a:noFill/>
          </a:ln>
          <a:effectLst>
            <a:softEdge rad="112500"/>
          </a:effectLst>
        </p:spPr>
      </p:pic>
    </p:spTree>
    <p:extLst>
      <p:ext uri="{BB962C8B-B14F-4D97-AF65-F5344CB8AC3E}">
        <p14:creationId xmlns:p14="http://schemas.microsoft.com/office/powerpoint/2010/main" val="13036054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63888" y="274638"/>
            <a:ext cx="5122912" cy="850106"/>
          </a:xfrm>
        </p:spPr>
        <p:txBody>
          <a:bodyPr/>
          <a:lstStyle/>
          <a:p>
            <a:r>
              <a:rPr lang="ru-RU" b="1" dirty="0">
                <a:solidFill>
                  <a:srgbClr val="FF0000"/>
                </a:solidFill>
              </a:rPr>
              <a:t>Проблема</a:t>
            </a:r>
            <a:r>
              <a:rPr lang="ru-RU" dirty="0">
                <a:solidFill>
                  <a:srgbClr val="FF0000"/>
                </a:solidFill>
              </a:rPr>
              <a:t>:</a:t>
            </a:r>
            <a:endParaRPr lang="ru-RU" dirty="0"/>
          </a:p>
        </p:txBody>
      </p:sp>
      <p:sp>
        <p:nvSpPr>
          <p:cNvPr id="4" name="Объект 3"/>
          <p:cNvSpPr>
            <a:spLocks noGrp="1"/>
          </p:cNvSpPr>
          <p:nvPr>
            <p:ph idx="1"/>
          </p:nvPr>
        </p:nvSpPr>
        <p:spPr>
          <a:xfrm>
            <a:off x="3419872" y="1268760"/>
            <a:ext cx="5266928" cy="4857403"/>
          </a:xfrm>
        </p:spPr>
        <p:txBody>
          <a:bodyPr>
            <a:normAutofit fontScale="62500" lnSpcReduction="20000"/>
          </a:bodyPr>
          <a:lstStyle/>
          <a:p>
            <a:pPr marL="0" indent="0">
              <a:buNone/>
            </a:pPr>
            <a:r>
              <a:rPr lang="ru-RU" b="1" dirty="0"/>
              <a:t>У детей недостаточно представлений о предметах и явлениях природы, о правильном отношении к окружающему миру природы</a:t>
            </a:r>
            <a:r>
              <a:rPr lang="ru-RU" b="1" dirty="0" smtClean="0"/>
              <a:t>, о </a:t>
            </a:r>
            <a:r>
              <a:rPr lang="ru-RU" b="1" dirty="0"/>
              <a:t>взаимодействии с ней.</a:t>
            </a:r>
            <a:br>
              <a:rPr lang="ru-RU" b="1" dirty="0"/>
            </a:br>
            <a:r>
              <a:rPr lang="ru-RU" b="1" dirty="0" smtClean="0"/>
              <a:t>	Осень- </a:t>
            </a:r>
            <a:r>
              <a:rPr lang="ru-RU" b="1" dirty="0"/>
              <a:t>это не </a:t>
            </a:r>
            <a:r>
              <a:rPr lang="ru-RU" b="1" dirty="0" smtClean="0"/>
              <a:t>только слякоть, пронизывающий </a:t>
            </a:r>
            <a:r>
              <a:rPr lang="ru-RU" b="1" dirty="0"/>
              <a:t>холод...Осень- это золотая крона деревьев</a:t>
            </a:r>
            <a:r>
              <a:rPr lang="ru-RU" b="1" dirty="0" smtClean="0"/>
              <a:t>, багряная </a:t>
            </a:r>
            <a:r>
              <a:rPr lang="ru-RU" b="1" dirty="0"/>
              <a:t>и шуршащая листва под ногами</a:t>
            </a:r>
            <a:r>
              <a:rPr lang="ru-RU" b="1" dirty="0" smtClean="0"/>
              <a:t>, бабье </a:t>
            </a:r>
            <a:r>
              <a:rPr lang="ru-RU" b="1" dirty="0"/>
              <a:t>лето</a:t>
            </a:r>
            <a:r>
              <a:rPr lang="ru-RU" b="1" dirty="0" smtClean="0"/>
              <a:t>. А </a:t>
            </a:r>
            <a:r>
              <a:rPr lang="ru-RU" b="1" dirty="0"/>
              <a:t>сколько всего можно интересного узнать</a:t>
            </a:r>
            <a:r>
              <a:rPr lang="ru-RU" b="1" dirty="0" smtClean="0"/>
              <a:t>, благодаря </a:t>
            </a:r>
            <a:r>
              <a:rPr lang="ru-RU" b="1" dirty="0"/>
              <a:t>этой удивительной поре. Наверное, мы взрослые уже не так воспринимаем окружающий мир, как наши малыши- мы потеряли веру в волшебство и сказку.</a:t>
            </a:r>
            <a:br>
              <a:rPr lang="ru-RU" b="1" dirty="0"/>
            </a:br>
            <a:r>
              <a:rPr lang="ru-RU" b="1" dirty="0"/>
              <a:t>Мы не стараемся придумать что- </a:t>
            </a:r>
            <a:r>
              <a:rPr lang="ru-RU" b="1" dirty="0" err="1"/>
              <a:t>нибудь</a:t>
            </a:r>
            <a:r>
              <a:rPr lang="ru-RU" b="1" dirty="0"/>
              <a:t> интересное и замысловатое- ведь у нас еле-еле хватает сил на работу и домашние заботы</a:t>
            </a:r>
            <a:r>
              <a:rPr lang="ru-RU" b="1" dirty="0" smtClean="0"/>
              <a:t>. А </a:t>
            </a:r>
            <a:r>
              <a:rPr lang="ru-RU" b="1" dirty="0"/>
              <a:t>для малыша осень приносит столько чудесного и необычного</a:t>
            </a:r>
            <a:r>
              <a:rPr lang="ru-RU" dirty="0"/>
              <a:t>.</a:t>
            </a: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67544" y="620688"/>
            <a:ext cx="2139702" cy="2852936"/>
          </a:xfrm>
          <a:prstGeom prst="rect">
            <a:avLst/>
          </a:prstGeom>
          <a:ln>
            <a:noFill/>
          </a:ln>
          <a:effectLst>
            <a:softEdge rad="112500"/>
          </a:effectLst>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9339" y="3473624"/>
            <a:ext cx="3124869" cy="2343652"/>
          </a:xfrm>
          <a:prstGeom prst="rect">
            <a:avLst/>
          </a:prstGeom>
          <a:ln>
            <a:noFill/>
          </a:ln>
          <a:effectLst>
            <a:softEdge rad="112500"/>
          </a:effectLst>
        </p:spPr>
      </p:pic>
    </p:spTree>
    <p:extLst>
      <p:ext uri="{BB962C8B-B14F-4D97-AF65-F5344CB8AC3E}">
        <p14:creationId xmlns:p14="http://schemas.microsoft.com/office/powerpoint/2010/main" val="18591943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3968" y="274638"/>
            <a:ext cx="4402832" cy="1138138"/>
          </a:xfrm>
        </p:spPr>
        <p:txBody>
          <a:bodyPr/>
          <a:lstStyle/>
          <a:p>
            <a:r>
              <a:rPr lang="ru-RU" b="1" dirty="0">
                <a:solidFill>
                  <a:srgbClr val="FF0000"/>
                </a:solidFill>
              </a:rPr>
              <a:t>Цель проекта:</a:t>
            </a:r>
            <a:endParaRPr lang="ru-RU" dirty="0"/>
          </a:p>
        </p:txBody>
      </p:sp>
      <p:sp>
        <p:nvSpPr>
          <p:cNvPr id="4" name="Объект 3"/>
          <p:cNvSpPr>
            <a:spLocks noGrp="1"/>
          </p:cNvSpPr>
          <p:nvPr>
            <p:ph idx="1"/>
          </p:nvPr>
        </p:nvSpPr>
        <p:spPr>
          <a:xfrm>
            <a:off x="4211960" y="1412776"/>
            <a:ext cx="4474840" cy="4713387"/>
          </a:xfrm>
        </p:spPr>
        <p:txBody>
          <a:bodyPr/>
          <a:lstStyle/>
          <a:p>
            <a:pPr marL="0" indent="0">
              <a:buNone/>
            </a:pPr>
            <a:r>
              <a:rPr lang="ru-RU" b="1" dirty="0"/>
              <a:t>Р</a:t>
            </a:r>
            <a:r>
              <a:rPr lang="ru-RU" b="1" dirty="0" smtClean="0"/>
              <a:t>асширение </a:t>
            </a:r>
            <a:r>
              <a:rPr lang="ru-RU" b="1" dirty="0"/>
              <a:t>представления детей об осени, как времени года; становление у детей познавательного, нравственно-эстетического отношения к природе.</a:t>
            </a:r>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67544" y="1196752"/>
            <a:ext cx="3564396" cy="4752528"/>
          </a:xfrm>
          <a:prstGeom prst="rect">
            <a:avLst/>
          </a:prstGeom>
          <a:ln>
            <a:noFill/>
          </a:ln>
          <a:effectLst>
            <a:softEdge rad="112500"/>
          </a:effectLst>
        </p:spPr>
      </p:pic>
    </p:spTree>
    <p:extLst>
      <p:ext uri="{BB962C8B-B14F-4D97-AF65-F5344CB8AC3E}">
        <p14:creationId xmlns:p14="http://schemas.microsoft.com/office/powerpoint/2010/main" val="41821733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19872" y="274638"/>
            <a:ext cx="5266928" cy="490066"/>
          </a:xfrm>
        </p:spPr>
        <p:txBody>
          <a:bodyPr>
            <a:normAutofit fontScale="90000"/>
          </a:bodyPr>
          <a:lstStyle/>
          <a:p>
            <a:r>
              <a:rPr lang="ru-RU" b="1" dirty="0" smtClean="0">
                <a:solidFill>
                  <a:srgbClr val="FF0000"/>
                </a:solidFill>
              </a:rPr>
              <a:t/>
            </a:r>
            <a:br>
              <a:rPr lang="ru-RU" b="1" dirty="0" smtClean="0">
                <a:solidFill>
                  <a:srgbClr val="FF0000"/>
                </a:solidFill>
              </a:rPr>
            </a:br>
            <a:r>
              <a:rPr lang="ru-RU" b="1" dirty="0" smtClean="0">
                <a:solidFill>
                  <a:srgbClr val="FF0000"/>
                </a:solidFill>
              </a:rPr>
              <a:t>Задачи </a:t>
            </a:r>
            <a:r>
              <a:rPr lang="ru-RU" b="1" dirty="0">
                <a:solidFill>
                  <a:srgbClr val="FF0000"/>
                </a:solidFill>
              </a:rPr>
              <a:t>проекта:</a:t>
            </a:r>
            <a:r>
              <a:rPr lang="ru-RU" dirty="0">
                <a:solidFill>
                  <a:srgbClr val="FF0000"/>
                </a:solidFill>
              </a:rPr>
              <a:t/>
            </a:r>
            <a:br>
              <a:rPr lang="ru-RU" dirty="0">
                <a:solidFill>
                  <a:srgbClr val="FF0000"/>
                </a:solidFill>
              </a:rPr>
            </a:br>
            <a:endParaRPr lang="ru-RU" dirty="0"/>
          </a:p>
        </p:txBody>
      </p:sp>
      <p:sp>
        <p:nvSpPr>
          <p:cNvPr id="3" name="Объект 2"/>
          <p:cNvSpPr>
            <a:spLocks noGrp="1"/>
          </p:cNvSpPr>
          <p:nvPr>
            <p:ph idx="1"/>
          </p:nvPr>
        </p:nvSpPr>
        <p:spPr>
          <a:xfrm>
            <a:off x="3131840" y="764704"/>
            <a:ext cx="5554960" cy="5361459"/>
          </a:xfrm>
        </p:spPr>
        <p:txBody>
          <a:bodyPr>
            <a:normAutofit fontScale="70000" lnSpcReduction="20000"/>
          </a:bodyPr>
          <a:lstStyle/>
          <a:p>
            <a:pPr marL="0" indent="0">
              <a:buNone/>
            </a:pPr>
            <a:r>
              <a:rPr lang="ru-RU" b="1" dirty="0"/>
              <a:t>*</a:t>
            </a:r>
            <a:r>
              <a:rPr lang="ru-RU" b="1" dirty="0" smtClean="0"/>
              <a:t>Углубить </a:t>
            </a:r>
            <a:r>
              <a:rPr lang="ru-RU" b="1" dirty="0"/>
              <a:t>представления об изменениях в природе осенью;</a:t>
            </a:r>
            <a:br>
              <a:rPr lang="ru-RU" b="1" dirty="0"/>
            </a:br>
            <a:r>
              <a:rPr lang="ru-RU" b="1" dirty="0"/>
              <a:t>*развивать умения наблюдать за живыми объектами и явлениями неживой природы;</a:t>
            </a:r>
            <a:br>
              <a:rPr lang="ru-RU" b="1" dirty="0"/>
            </a:br>
            <a:r>
              <a:rPr lang="ru-RU" b="1" dirty="0"/>
              <a:t>*привлечь внимание к окружающим природным объектам;</a:t>
            </a:r>
            <a:br>
              <a:rPr lang="ru-RU" b="1" dirty="0"/>
            </a:br>
            <a:r>
              <a:rPr lang="ru-RU" b="1" dirty="0"/>
              <a:t>*развивать умение видеть красоту окружающего природного мира, разнообразия его красок и форм;</a:t>
            </a:r>
            <a:br>
              <a:rPr lang="ru-RU" b="1" dirty="0"/>
            </a:br>
            <a:r>
              <a:rPr lang="ru-RU" b="1" dirty="0"/>
              <a:t>*пополнить и обогатить знания детей по лексическим темам: "Осень", "Овощи", "Фрукты";</a:t>
            </a:r>
            <a:br>
              <a:rPr lang="ru-RU" b="1" dirty="0"/>
            </a:br>
            <a:r>
              <a:rPr lang="ru-RU" b="1" dirty="0"/>
              <a:t>*расширить представление о многообразии и пользе овощей и фруктов, </a:t>
            </a:r>
            <a:r>
              <a:rPr lang="ru-RU" b="1" dirty="0" err="1"/>
              <a:t>созреваемых</a:t>
            </a:r>
            <a:r>
              <a:rPr lang="ru-RU" b="1" dirty="0"/>
              <a:t> в осенний период;</a:t>
            </a:r>
            <a:br>
              <a:rPr lang="ru-RU" b="1" dirty="0"/>
            </a:br>
            <a:r>
              <a:rPr lang="ru-RU" b="1" dirty="0"/>
              <a:t>*воспитывать нравственные и духовные качества ребёнка во время его общения с природой.</a:t>
            </a:r>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3581147"/>
            <a:ext cx="3300875" cy="2475656"/>
          </a:xfrm>
          <a:prstGeom prst="rect">
            <a:avLst/>
          </a:prstGeom>
          <a:ln>
            <a:noFill/>
          </a:ln>
          <a:effectLst>
            <a:softEdge rad="112500"/>
          </a:effectLst>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45523" y="801725"/>
            <a:ext cx="3176483" cy="2382362"/>
          </a:xfrm>
          <a:prstGeom prst="rect">
            <a:avLst/>
          </a:prstGeom>
          <a:ln>
            <a:noFill/>
          </a:ln>
          <a:effectLst>
            <a:softEdge rad="112500"/>
          </a:effectLst>
        </p:spPr>
      </p:pic>
    </p:spTree>
    <p:extLst>
      <p:ext uri="{BB962C8B-B14F-4D97-AF65-F5344CB8AC3E}">
        <p14:creationId xmlns:p14="http://schemas.microsoft.com/office/powerpoint/2010/main" val="3133787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274638"/>
            <a:ext cx="7488832" cy="418058"/>
          </a:xfrm>
        </p:spPr>
        <p:txBody>
          <a:bodyPr>
            <a:normAutofit fontScale="90000"/>
          </a:bodyPr>
          <a:lstStyle/>
          <a:p>
            <a:r>
              <a:rPr lang="ru-RU" b="1" dirty="0">
                <a:solidFill>
                  <a:srgbClr val="FF0000"/>
                </a:solidFill>
              </a:rPr>
              <a:t>Актуальность проблемы:</a:t>
            </a:r>
            <a:endParaRPr lang="ru-RU" dirty="0"/>
          </a:p>
        </p:txBody>
      </p:sp>
      <p:sp>
        <p:nvSpPr>
          <p:cNvPr id="3" name="Объект 2"/>
          <p:cNvSpPr>
            <a:spLocks noGrp="1"/>
          </p:cNvSpPr>
          <p:nvPr>
            <p:ph idx="1"/>
          </p:nvPr>
        </p:nvSpPr>
        <p:spPr>
          <a:xfrm>
            <a:off x="457200" y="764704"/>
            <a:ext cx="8229600" cy="5361459"/>
          </a:xfrm>
        </p:spPr>
        <p:txBody>
          <a:bodyPr>
            <a:noAutofit/>
          </a:bodyPr>
          <a:lstStyle/>
          <a:p>
            <a:pPr marL="0" indent="0">
              <a:buNone/>
            </a:pPr>
            <a:r>
              <a:rPr lang="ru-RU" sz="1600" b="1" dirty="0"/>
              <a:t>Велика роль природы в духовной жизни общества. Природа – это вся Вселенная с существующим в ней органическим (живым) и неорганическим (неживым) миром. С незапамятных времён человечество ценит природу и видит в ней, не только свою кормилицу, но и мудрую воспитательницу и наставницу. Общение с природой, познание её тайн облагораживает человека, делает его более чутким. Чем больше мы узнаём природу своего края, тем больше мы начинаем любить его. Приобретённые в детстве умение видеть и слушать природу такой, какая она есть в действительности, вызывает у детей глубокий интерес к ней, расширяет знания, способствует формированию характера и интересов. Ознакомление дошкольников с природой – это средство образования в их сознании реалистических знаний об окружающем мире, основанных на чувственном опыте. В детском саду ребят знакомят с природой, происходящими в ней в разное время года изменениями. На основе приобретённых знаний формируются такие качества, как любознательность, умение наблюдать, логически мыслить, эстетически относиться ко всему живому. Однако далеко не всё может быть правильно понято детьми при самостоятельном общении с природой, далеко не всегда при этом формируется правильное отношение к растениям и животным. Ввести ребёнка в мир природы, сформировать реалистические представления – знания о её объектах и явлениях, воспитать способность видеть красоту родной природы, любовь, бережное и заботливое отношение к ней – важнейшие задачи дошкольного учреждения</a:t>
            </a:r>
            <a:r>
              <a:rPr lang="ru-RU" sz="1600" b="1" dirty="0" smtClean="0"/>
              <a:t>.  Общение </a:t>
            </a:r>
            <a:r>
              <a:rPr lang="ru-RU" sz="1600" b="1" dirty="0"/>
              <a:t>с природой, познание её тайн облагораживает человека, делает его более чутким. Чем больше мы узнаём природу своей Родины, тем больше мы начинаем любить её</a:t>
            </a:r>
          </a:p>
        </p:txBody>
      </p:sp>
    </p:spTree>
    <p:extLst>
      <p:ext uri="{BB962C8B-B14F-4D97-AF65-F5344CB8AC3E}">
        <p14:creationId xmlns:p14="http://schemas.microsoft.com/office/powerpoint/2010/main" val="32967219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71800" y="274638"/>
            <a:ext cx="5915000" cy="1210146"/>
          </a:xfrm>
        </p:spPr>
        <p:txBody>
          <a:bodyPr>
            <a:normAutofit fontScale="90000"/>
          </a:bodyPr>
          <a:lstStyle/>
          <a:p>
            <a:r>
              <a:rPr lang="ru-RU" b="1" dirty="0">
                <a:solidFill>
                  <a:srgbClr val="FF0000"/>
                </a:solidFill>
              </a:rPr>
              <a:t>Ожидаемый результат:</a:t>
            </a:r>
            <a:r>
              <a:rPr lang="ru-RU" dirty="0">
                <a:solidFill>
                  <a:srgbClr val="FF0000"/>
                </a:solidFill>
              </a:rPr>
              <a:t/>
            </a:r>
            <a:br>
              <a:rPr lang="ru-RU" dirty="0">
                <a:solidFill>
                  <a:srgbClr val="FF0000"/>
                </a:solidFill>
              </a:rPr>
            </a:br>
            <a:endParaRPr lang="ru-RU" dirty="0">
              <a:solidFill>
                <a:srgbClr val="FF0000"/>
              </a:solidFill>
            </a:endParaRPr>
          </a:p>
        </p:txBody>
      </p:sp>
      <p:sp>
        <p:nvSpPr>
          <p:cNvPr id="3" name="Объект 2"/>
          <p:cNvSpPr>
            <a:spLocks noGrp="1"/>
          </p:cNvSpPr>
          <p:nvPr>
            <p:ph idx="1"/>
          </p:nvPr>
        </p:nvSpPr>
        <p:spPr>
          <a:xfrm>
            <a:off x="3275856" y="1124744"/>
            <a:ext cx="5410944" cy="5001419"/>
          </a:xfrm>
        </p:spPr>
        <p:txBody>
          <a:bodyPr>
            <a:normAutofit/>
          </a:bodyPr>
          <a:lstStyle/>
          <a:p>
            <a:pPr marL="0" indent="0">
              <a:buNone/>
            </a:pPr>
            <a:r>
              <a:rPr lang="ru-RU" b="1" dirty="0"/>
              <a:t>У</a:t>
            </a:r>
            <a:r>
              <a:rPr lang="ru-RU" b="1" dirty="0" smtClean="0"/>
              <a:t>частие </a:t>
            </a:r>
            <a:r>
              <a:rPr lang="ru-RU" b="1" dirty="0"/>
              <a:t>детей в проекте «Осень» позволит максимально обогатить знания и представления об осени, ее характерных признаках, развить творческие способности, поисковую деятельность, связную речь детей</a:t>
            </a:r>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0843" y="332656"/>
            <a:ext cx="2987824" cy="2240868"/>
          </a:xfrm>
          <a:prstGeom prst="rect">
            <a:avLst/>
          </a:prstGeom>
          <a:ln>
            <a:noFill/>
          </a:ln>
          <a:effectLst>
            <a:softEdge rad="112500"/>
          </a:effectLst>
        </p:spPr>
      </p:pic>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8119" y="2708920"/>
            <a:ext cx="2573272" cy="3431029"/>
          </a:xfrm>
          <a:prstGeom prst="rect">
            <a:avLst/>
          </a:prstGeom>
          <a:ln>
            <a:noFill/>
          </a:ln>
          <a:effectLst>
            <a:softEdge rad="112500"/>
          </a:effectLst>
        </p:spPr>
      </p:pic>
    </p:spTree>
    <p:extLst>
      <p:ext uri="{BB962C8B-B14F-4D97-AF65-F5344CB8AC3E}">
        <p14:creationId xmlns:p14="http://schemas.microsoft.com/office/powerpoint/2010/main" val="22007457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908720"/>
            <a:ext cx="8229600" cy="5217443"/>
          </a:xfrm>
        </p:spPr>
        <p:txBody>
          <a:bodyPr>
            <a:normAutofit fontScale="55000" lnSpcReduction="20000"/>
          </a:bodyPr>
          <a:lstStyle/>
          <a:p>
            <a:r>
              <a:rPr lang="ru-RU" b="1" u="sng" dirty="0"/>
              <a:t>Этапы проекта:</a:t>
            </a:r>
            <a:endParaRPr lang="ru-RU" dirty="0"/>
          </a:p>
          <a:p>
            <a:r>
              <a:rPr lang="ru-RU" b="1" dirty="0"/>
              <a:t>1 этап. Подготовительный </a:t>
            </a:r>
            <a:r>
              <a:rPr lang="ru-RU" i="1" dirty="0"/>
              <a:t>(за 5 дней до реализации проекта).</a:t>
            </a:r>
            <a:endParaRPr lang="ru-RU" dirty="0"/>
          </a:p>
          <a:p>
            <a:r>
              <a:rPr lang="ru-RU" dirty="0"/>
              <a:t>— Обсуждение темы проекта и выбор формы для его защиты.</a:t>
            </a:r>
          </a:p>
          <a:p>
            <a:r>
              <a:rPr lang="ru-RU" dirty="0"/>
              <a:t>— Подбор материалов для реализации проекта.</a:t>
            </a:r>
          </a:p>
          <a:p>
            <a:r>
              <a:rPr lang="ru-RU" dirty="0"/>
              <a:t>— Работа с методическим материалом, литературой по данной теме.</a:t>
            </a:r>
          </a:p>
          <a:p>
            <a:r>
              <a:rPr lang="ru-RU" dirty="0"/>
              <a:t>— Изготовление наглядных пособий.</a:t>
            </a:r>
          </a:p>
          <a:p>
            <a:r>
              <a:rPr lang="ru-RU" dirty="0"/>
              <a:t>— Беседы с родителями.</a:t>
            </a:r>
          </a:p>
          <a:p>
            <a:r>
              <a:rPr lang="ru-RU" b="1" dirty="0"/>
              <a:t>2 этап. Основной (практический).</a:t>
            </a:r>
            <a:endParaRPr lang="ru-RU" dirty="0"/>
          </a:p>
          <a:p>
            <a:r>
              <a:rPr lang="ru-RU" dirty="0"/>
              <a:t>— Накопление знаний и их систематизация по теме проекта.</a:t>
            </a:r>
          </a:p>
          <a:p>
            <a:r>
              <a:rPr lang="ru-RU" dirty="0"/>
              <a:t>— Обогащение и активизация словаря по темам «осень», «овощи», «фрукты», «птицы», «деревья».</a:t>
            </a:r>
          </a:p>
          <a:p>
            <a:r>
              <a:rPr lang="ru-RU" dirty="0"/>
              <a:t>— Самостоятельное составление рассказа детьми об осени.</a:t>
            </a:r>
          </a:p>
          <a:p>
            <a:r>
              <a:rPr lang="ru-RU" b="1" dirty="0"/>
              <a:t>3 этап. Заключительный.</a:t>
            </a:r>
            <a:endParaRPr lang="ru-RU" dirty="0"/>
          </a:p>
          <a:p>
            <a:r>
              <a:rPr lang="ru-RU" dirty="0"/>
              <a:t>— Выставка </a:t>
            </a:r>
            <a:r>
              <a:rPr lang="ru-RU" dirty="0" smtClean="0"/>
              <a:t>поделок из природного материала «Осенняя мастерская».</a:t>
            </a:r>
          </a:p>
          <a:p>
            <a:r>
              <a:rPr lang="ru-RU" dirty="0" smtClean="0"/>
              <a:t>--Совместное творчество родителей и детей: «Чудесное превращение листочков»</a:t>
            </a:r>
            <a:endParaRPr lang="ru-RU" dirty="0"/>
          </a:p>
          <a:p>
            <a:r>
              <a:rPr lang="ru-RU" dirty="0"/>
              <a:t>— Изготовление сборника рассказов «Время года – осень».</a:t>
            </a:r>
          </a:p>
          <a:p>
            <a:r>
              <a:rPr lang="ru-RU" dirty="0"/>
              <a:t>— </a:t>
            </a:r>
            <a:r>
              <a:rPr lang="ru-RU" dirty="0" smtClean="0"/>
              <a:t>Утренник</a:t>
            </a:r>
            <a:r>
              <a:rPr lang="ru-RU" dirty="0"/>
              <a:t>  «</a:t>
            </a:r>
            <a:r>
              <a:rPr lang="ru-RU" dirty="0" smtClean="0"/>
              <a:t>Осени капризы»</a:t>
            </a:r>
            <a:endParaRPr lang="ru-RU" dirty="0"/>
          </a:p>
          <a:p>
            <a:r>
              <a:rPr lang="ru-RU" dirty="0"/>
              <a:t>— Обсуждение итогов и анализ работы.</a:t>
            </a:r>
          </a:p>
          <a:p>
            <a:endParaRPr lang="ru-RU" dirty="0"/>
          </a:p>
        </p:txBody>
      </p:sp>
      <p:sp>
        <p:nvSpPr>
          <p:cNvPr id="4" name="Заголовок 1"/>
          <p:cNvSpPr>
            <a:spLocks noGrp="1"/>
          </p:cNvSpPr>
          <p:nvPr>
            <p:ph type="title"/>
          </p:nvPr>
        </p:nvSpPr>
        <p:spPr/>
        <p:txBody>
          <a:bodyPr>
            <a:normAutofit fontScale="90000"/>
          </a:bodyPr>
          <a:lstStyle/>
          <a:p>
            <a:r>
              <a:rPr lang="ru-RU" b="1" dirty="0">
                <a:solidFill>
                  <a:srgbClr val="FF0000"/>
                </a:solidFill>
              </a:rPr>
              <a:t>Этапы и содержание проекта:</a:t>
            </a:r>
            <a:r>
              <a:rPr lang="ru-RU" dirty="0">
                <a:solidFill>
                  <a:srgbClr val="FF0000"/>
                </a:solidFill>
              </a:rPr>
              <a:t/>
            </a:r>
            <a:br>
              <a:rPr lang="ru-RU" dirty="0">
                <a:solidFill>
                  <a:srgbClr val="FF0000"/>
                </a:solidFill>
              </a:rPr>
            </a:br>
            <a:endParaRPr lang="ru-RU" b="1" dirty="0">
              <a:solidFill>
                <a:srgbClr val="FF0000"/>
              </a:solidFill>
            </a:endParaRPr>
          </a:p>
        </p:txBody>
      </p:sp>
    </p:spTree>
    <p:extLst>
      <p:ext uri="{BB962C8B-B14F-4D97-AF65-F5344CB8AC3E}">
        <p14:creationId xmlns:p14="http://schemas.microsoft.com/office/powerpoint/2010/main" val="35847239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0"/>
            <a:ext cx="7715200" cy="1268760"/>
          </a:xfrm>
        </p:spPr>
        <p:txBody>
          <a:bodyPr>
            <a:normAutofit fontScale="90000"/>
          </a:bodyPr>
          <a:lstStyle/>
          <a:p>
            <a:r>
              <a:rPr lang="ru-RU" b="1" dirty="0" smtClean="0">
                <a:solidFill>
                  <a:srgbClr val="FF0000"/>
                </a:solidFill>
              </a:rPr>
              <a:t/>
            </a:r>
            <a:br>
              <a:rPr lang="ru-RU" b="1" dirty="0" smtClean="0">
                <a:solidFill>
                  <a:srgbClr val="FF0000"/>
                </a:solidFill>
              </a:rPr>
            </a:br>
            <a:r>
              <a:rPr lang="ru-RU" b="1" dirty="0">
                <a:solidFill>
                  <a:srgbClr val="FF0000"/>
                </a:solidFill>
              </a:rPr>
              <a:t/>
            </a:r>
            <a:br>
              <a:rPr lang="ru-RU" b="1" dirty="0">
                <a:solidFill>
                  <a:srgbClr val="FF0000"/>
                </a:solidFill>
              </a:rPr>
            </a:br>
            <a:r>
              <a:rPr lang="ru-RU" b="1" dirty="0" smtClean="0">
                <a:solidFill>
                  <a:srgbClr val="FF0000"/>
                </a:solidFill>
              </a:rPr>
              <a:t>Реализация проекта:</a:t>
            </a:r>
            <a:br>
              <a:rPr lang="ru-RU" b="1" dirty="0" smtClean="0">
                <a:solidFill>
                  <a:srgbClr val="FF0000"/>
                </a:solidFill>
              </a:rPr>
            </a:br>
            <a:r>
              <a:rPr lang="ru-RU" sz="2200" b="1" dirty="0" smtClean="0">
                <a:solidFill>
                  <a:srgbClr val="FF0000"/>
                </a:solidFill>
              </a:rPr>
              <a:t>Речевое и познавательное развитие</a:t>
            </a:r>
            <a:r>
              <a:rPr lang="ru-RU" sz="2200" b="1" dirty="0">
                <a:solidFill>
                  <a:srgbClr val="FF0000"/>
                </a:solidFill>
              </a:rPr>
              <a:t/>
            </a:r>
            <a:br>
              <a:rPr lang="ru-RU" sz="2200" b="1" dirty="0">
                <a:solidFill>
                  <a:srgbClr val="FF0000"/>
                </a:solidFill>
              </a:rPr>
            </a:br>
            <a:r>
              <a:rPr lang="ru-RU" b="1" dirty="0">
                <a:solidFill>
                  <a:srgbClr val="FF0000"/>
                </a:solidFill>
              </a:rPr>
              <a:t/>
            </a:r>
            <a:br>
              <a:rPr lang="ru-RU" b="1" dirty="0">
                <a:solidFill>
                  <a:srgbClr val="FF0000"/>
                </a:solidFill>
              </a:rPr>
            </a:br>
            <a:endParaRPr lang="ru-RU" b="1" dirty="0">
              <a:solidFill>
                <a:srgbClr val="FF0000"/>
              </a:solidFill>
            </a:endParaRPr>
          </a:p>
        </p:txBody>
      </p:sp>
      <p:sp>
        <p:nvSpPr>
          <p:cNvPr id="3" name="Объект 2"/>
          <p:cNvSpPr>
            <a:spLocks noGrp="1"/>
          </p:cNvSpPr>
          <p:nvPr>
            <p:ph idx="1"/>
          </p:nvPr>
        </p:nvSpPr>
        <p:spPr>
          <a:xfrm>
            <a:off x="457200" y="1196752"/>
            <a:ext cx="4762872" cy="4929411"/>
          </a:xfrm>
        </p:spPr>
        <p:txBody>
          <a:bodyPr>
            <a:normAutofit fontScale="25000" lnSpcReduction="20000"/>
          </a:bodyPr>
          <a:lstStyle/>
          <a:p>
            <a:pPr marL="0" indent="0">
              <a:buNone/>
            </a:pPr>
            <a:r>
              <a:rPr lang="ru-RU" sz="2900" b="1" dirty="0" smtClean="0"/>
              <a:t>-</a:t>
            </a:r>
            <a:r>
              <a:rPr lang="ru-RU" sz="6200" b="1" dirty="0" smtClean="0"/>
              <a:t>Чтение </a:t>
            </a:r>
            <a:r>
              <a:rPr lang="ru-RU" sz="6200" b="1" dirty="0"/>
              <a:t>художественной литературы: И Бунин «Листопад», В. Даль «Война </a:t>
            </a:r>
          </a:p>
          <a:p>
            <a:pPr marL="0" indent="0">
              <a:buNone/>
            </a:pPr>
            <a:r>
              <a:rPr lang="ru-RU" sz="6200" b="1" dirty="0"/>
              <a:t>грибов и ягод», А. Пушкин «Уж небо осенью дышало», М. Волошин «Осенью</a:t>
            </a:r>
            <a:r>
              <a:rPr lang="ru-RU" sz="6200" b="1" dirty="0" smtClean="0"/>
              <a:t>».</a:t>
            </a:r>
          </a:p>
          <a:p>
            <a:pPr marL="0" indent="0">
              <a:buNone/>
            </a:pPr>
            <a:r>
              <a:rPr lang="ru-RU" sz="6200" b="1" dirty="0" smtClean="0"/>
              <a:t>-Заучивание: </a:t>
            </a:r>
            <a:r>
              <a:rPr lang="ru-RU" sz="6200" b="1" dirty="0" err="1" smtClean="0"/>
              <a:t>Ф.Тютчев</a:t>
            </a:r>
            <a:r>
              <a:rPr lang="ru-RU" sz="6200" b="1" dirty="0" smtClean="0"/>
              <a:t> «Есть в осени первоначальной»</a:t>
            </a:r>
            <a:endParaRPr lang="ru-RU" sz="6200" b="1" dirty="0"/>
          </a:p>
          <a:p>
            <a:pPr marL="0" indent="0">
              <a:buNone/>
            </a:pPr>
            <a:r>
              <a:rPr lang="ru-RU" sz="6200" b="1" dirty="0"/>
              <a:t>-</a:t>
            </a:r>
            <a:r>
              <a:rPr lang="ru-RU" sz="6200" b="1" dirty="0" smtClean="0"/>
              <a:t>Просмотр </a:t>
            </a:r>
            <a:r>
              <a:rPr lang="ru-RU" sz="6200" b="1" dirty="0"/>
              <a:t>м\ф: «</a:t>
            </a:r>
            <a:r>
              <a:rPr lang="ru-RU" sz="6200" b="1" dirty="0" err="1"/>
              <a:t>Чиполлино</a:t>
            </a:r>
            <a:r>
              <a:rPr lang="ru-RU" sz="6200" b="1" dirty="0"/>
              <a:t>», «Вершки и корешки», «</a:t>
            </a:r>
            <a:r>
              <a:rPr lang="ru-RU" sz="6200" b="1" dirty="0" err="1"/>
              <a:t>Дюймовочка</a:t>
            </a:r>
            <a:r>
              <a:rPr lang="ru-RU" sz="6200" b="1" dirty="0"/>
              <a:t>», «Мешок </a:t>
            </a:r>
          </a:p>
          <a:p>
            <a:pPr marL="0" indent="0">
              <a:buNone/>
            </a:pPr>
            <a:r>
              <a:rPr lang="ru-RU" sz="6200" b="1" dirty="0"/>
              <a:t>яблок</a:t>
            </a:r>
            <a:r>
              <a:rPr lang="ru-RU" sz="6200" b="1" dirty="0" smtClean="0"/>
              <a:t>»</a:t>
            </a:r>
          </a:p>
          <a:p>
            <a:pPr marL="0" indent="0">
              <a:buNone/>
            </a:pPr>
            <a:r>
              <a:rPr lang="ru-RU" sz="6200" b="1" dirty="0" smtClean="0"/>
              <a:t>-Беседы : </a:t>
            </a:r>
            <a:r>
              <a:rPr lang="ru-RU" sz="6200" b="1" dirty="0"/>
              <a:t>«Витаминная корзина», </a:t>
            </a:r>
            <a:r>
              <a:rPr lang="ru-RU" sz="6200" b="1" dirty="0" smtClean="0"/>
              <a:t>«То</a:t>
            </a:r>
            <a:r>
              <a:rPr lang="ru-RU" sz="6200" b="1" dirty="0"/>
              <a:t>, что растет живое</a:t>
            </a:r>
            <a:r>
              <a:rPr lang="ru-RU" sz="6200" b="1" dirty="0" smtClean="0"/>
              <a:t>», «Сколько </a:t>
            </a:r>
            <a:r>
              <a:rPr lang="ru-RU" sz="6200" b="1" dirty="0"/>
              <a:t>красок у осени? </a:t>
            </a:r>
            <a:r>
              <a:rPr lang="ru-RU" sz="6200" b="1" dirty="0" smtClean="0"/>
              <a:t>», «О чём печалится осень?»</a:t>
            </a:r>
          </a:p>
          <a:p>
            <a:pPr marL="0" indent="0">
              <a:buNone/>
            </a:pPr>
            <a:r>
              <a:rPr lang="ru-RU" sz="6200" b="1" dirty="0" smtClean="0"/>
              <a:t>-Пересказ: </a:t>
            </a:r>
            <a:r>
              <a:rPr lang="ru-RU" sz="6200" b="1" dirty="0" err="1" smtClean="0"/>
              <a:t>Н.Павлова</a:t>
            </a:r>
            <a:r>
              <a:rPr lang="ru-RU" sz="6200" b="1" dirty="0" smtClean="0"/>
              <a:t> «Опёнки», </a:t>
            </a:r>
            <a:r>
              <a:rPr lang="ru-RU" sz="6200" b="1" dirty="0" err="1" smtClean="0"/>
              <a:t>К.Ушинский</a:t>
            </a:r>
            <a:r>
              <a:rPr lang="ru-RU" sz="6200" b="1" dirty="0" smtClean="0"/>
              <a:t> «Четыре желания»</a:t>
            </a:r>
            <a:endParaRPr lang="ru-RU" sz="6200" b="1" dirty="0"/>
          </a:p>
          <a:p>
            <a:pPr marL="0" indent="0">
              <a:buNone/>
            </a:pPr>
            <a:r>
              <a:rPr lang="ru-RU" sz="6200" b="1" dirty="0" smtClean="0"/>
              <a:t>-Составление </a:t>
            </a:r>
            <a:r>
              <a:rPr lang="ru-RU" sz="6200" b="1" dirty="0"/>
              <a:t>рассказа по картине И.И. </a:t>
            </a:r>
            <a:r>
              <a:rPr lang="ru-RU" sz="6200" b="1" dirty="0" smtClean="0"/>
              <a:t>Левитана </a:t>
            </a:r>
            <a:r>
              <a:rPr lang="ru-RU" sz="6200" b="1" dirty="0"/>
              <a:t>«Золотая осень», «Составление описательного рассказа об овощах с </a:t>
            </a:r>
            <a:r>
              <a:rPr lang="ru-RU" sz="6200" b="1" dirty="0" smtClean="0"/>
              <a:t>опорой </a:t>
            </a:r>
            <a:r>
              <a:rPr lang="ru-RU" sz="6200" b="1" dirty="0"/>
              <a:t>на модель», </a:t>
            </a:r>
            <a:endParaRPr lang="ru-RU" sz="6200" b="1" dirty="0" smtClean="0"/>
          </a:p>
          <a:p>
            <a:pPr marL="0" indent="0">
              <a:buNone/>
            </a:pPr>
            <a:r>
              <a:rPr lang="ru-RU" sz="6200" b="1" dirty="0" smtClean="0"/>
              <a:t>-«</a:t>
            </a:r>
            <a:r>
              <a:rPr lang="ru-RU" sz="6200" b="1" dirty="0"/>
              <a:t>Витаминная семья» (изготовление салата), </a:t>
            </a:r>
            <a:endParaRPr lang="ru-RU" sz="6200" b="1" dirty="0" smtClean="0"/>
          </a:p>
          <a:p>
            <a:pPr marL="0" indent="0">
              <a:buNone/>
            </a:pPr>
            <a:r>
              <a:rPr lang="ru-RU" sz="6200" b="1" dirty="0" smtClean="0"/>
              <a:t>-Экскурсия на огород, </a:t>
            </a:r>
            <a:r>
              <a:rPr lang="ru-RU" sz="6200" b="1" dirty="0" err="1" smtClean="0"/>
              <a:t>беседа:«Наш</a:t>
            </a:r>
            <a:r>
              <a:rPr lang="ru-RU" sz="6200" b="1" dirty="0" smtClean="0"/>
              <a:t> </a:t>
            </a:r>
            <a:r>
              <a:rPr lang="ru-RU" sz="6200" b="1" dirty="0"/>
              <a:t>весёлый </a:t>
            </a:r>
          </a:p>
          <a:p>
            <a:pPr marL="0" indent="0">
              <a:buNone/>
            </a:pPr>
            <a:r>
              <a:rPr lang="ru-RU" sz="6200" b="1" dirty="0"/>
              <a:t>огород, что здесь только не растет</a:t>
            </a:r>
            <a:r>
              <a:rPr lang="ru-RU" sz="6200" b="1" dirty="0" smtClean="0"/>
              <a:t>»</a:t>
            </a:r>
          </a:p>
          <a:p>
            <a:pPr marL="0" indent="0">
              <a:buNone/>
            </a:pPr>
            <a:r>
              <a:rPr lang="ru-RU" sz="6200" b="1" dirty="0" smtClean="0"/>
              <a:t>-Экспериментальная деятельность с листьями и колосками</a:t>
            </a:r>
          </a:p>
          <a:p>
            <a:pPr marL="0" indent="0">
              <a:buNone/>
            </a:pPr>
            <a:r>
              <a:rPr lang="ru-RU" sz="6200" b="1" dirty="0" smtClean="0"/>
              <a:t>-ФЭМП «Колесникова» зан.№6,7,8</a:t>
            </a:r>
          </a:p>
          <a:p>
            <a:endParaRPr lang="ru-RU" sz="6200" dirty="0" smtClean="0"/>
          </a:p>
          <a:p>
            <a:endParaRPr lang="ru-RU" sz="1600"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788024" y="1034376"/>
            <a:ext cx="3170550" cy="2377913"/>
          </a:xfrm>
          <a:prstGeom prst="rect">
            <a:avLst/>
          </a:prstGeom>
          <a:ln>
            <a:noFill/>
          </a:ln>
          <a:effectLst>
            <a:softEdge rad="112500"/>
          </a:effectLst>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31791" y="4725144"/>
            <a:ext cx="2683016" cy="2012262"/>
          </a:xfrm>
          <a:prstGeom prst="rect">
            <a:avLst/>
          </a:prstGeom>
          <a:ln>
            <a:noFill/>
          </a:ln>
          <a:effectLst>
            <a:softEdge rad="112500"/>
          </a:effectLst>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39101" y="2945732"/>
            <a:ext cx="2751411" cy="2063558"/>
          </a:xfrm>
          <a:prstGeom prst="rect">
            <a:avLst/>
          </a:prstGeom>
          <a:ln>
            <a:noFill/>
          </a:ln>
          <a:effectLst>
            <a:softEdge rad="112500"/>
          </a:effectLst>
        </p:spPr>
      </p:pic>
    </p:spTree>
    <p:extLst>
      <p:ext uri="{BB962C8B-B14F-4D97-AF65-F5344CB8AC3E}">
        <p14:creationId xmlns:p14="http://schemas.microsoft.com/office/powerpoint/2010/main" val="373816247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402</TotalTime>
  <Words>1347</Words>
  <Application>Microsoft Office PowerPoint</Application>
  <PresentationFormat>Экран (4:3)</PresentationFormat>
  <Paragraphs>82</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Проект на тему: «Разноцветная осень» </vt:lpstr>
      <vt:lpstr>Презентация PowerPoint</vt:lpstr>
      <vt:lpstr>Проблема:</vt:lpstr>
      <vt:lpstr>Цель проекта:</vt:lpstr>
      <vt:lpstr> Задачи проекта: </vt:lpstr>
      <vt:lpstr>Актуальность проблемы:</vt:lpstr>
      <vt:lpstr>Ожидаемый результат: </vt:lpstr>
      <vt:lpstr>Этапы и содержание проекта: </vt:lpstr>
      <vt:lpstr>  Реализация проекта: Речевое и познавательное развитие  </vt:lpstr>
      <vt:lpstr>   Социально-коммуникативное развитие:  </vt:lpstr>
      <vt:lpstr>Физическое развитие:</vt:lpstr>
      <vt:lpstr>Художественно-эстетическое развитие:</vt:lpstr>
      <vt:lpstr>ВЗАИМОДЕЙСТВИЕ С СЕМЬЁЙ</vt:lpstr>
      <vt:lpstr>Выставка поделок из природного материала «Осенняя мастерская».</vt:lpstr>
      <vt:lpstr>Творческая выставка родителей и детей: «Чудесное превращение листочков».</vt:lpstr>
      <vt:lpstr>«Осенний хоровод рассказов».</vt:lpstr>
      <vt:lpstr>Утренник  «Осени капризы» </vt:lpstr>
      <vt:lpstr>Результативность проекта: </vt:lpstr>
    </vt:vector>
  </TitlesOfParts>
  <Company>Curnos™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Сергей</dc:creator>
  <cp:lastModifiedBy>Ольга</cp:lastModifiedBy>
  <cp:revision>43</cp:revision>
  <dcterms:created xsi:type="dcterms:W3CDTF">2006-01-01T07:14:07Z</dcterms:created>
  <dcterms:modified xsi:type="dcterms:W3CDTF">2017-01-07T06:46:31Z</dcterms:modified>
</cp:coreProperties>
</file>