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6" r:id="rId3"/>
    <p:sldId id="267" r:id="rId4"/>
    <p:sldId id="268" r:id="rId5"/>
    <p:sldId id="269" r:id="rId6"/>
    <p:sldId id="264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www.dimcity.ru/uploads/katalog/post/2015-08/thumbs/1438524528_0_92279_cfc3696d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150000"/>
            <a:ext cx="6081120" cy="370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62" name="Picture 18" descr="http://cdn01.ru/files/users/images/d4/76/d47681c79fe82ee9024c9053e3fbfc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725144"/>
            <a:ext cx="2401846" cy="2844000"/>
          </a:xfrm>
          <a:prstGeom prst="rect">
            <a:avLst/>
          </a:prstGeom>
          <a:noFill/>
        </p:spPr>
      </p:pic>
      <p:pic>
        <p:nvPicPr>
          <p:cNvPr id="31759" name="Picture 15" descr="http://www.bibliotekar.ru/ruswood/56.files/image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70000"/>
            <a:ext cx="3065271" cy="2088000"/>
          </a:xfrm>
          <a:prstGeom prst="rect">
            <a:avLst/>
          </a:prstGeom>
          <a:noFill/>
        </p:spPr>
      </p:pic>
      <p:pic>
        <p:nvPicPr>
          <p:cNvPr id="31756" name="Picture 12" descr="https://s.pfst.net/2014.06/63344308806d8b6706ce403497ae8bc7c3125c82c12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4040" y="2852936"/>
            <a:ext cx="4189960" cy="2088000"/>
          </a:xfrm>
          <a:prstGeom prst="rect">
            <a:avLst/>
          </a:prstGeom>
          <a:noFill/>
        </p:spPr>
      </p:pic>
      <p:pic>
        <p:nvPicPr>
          <p:cNvPr id="31749" name="Picture 5" descr="https://2.bp.blogspot.com/-iETyrBtH18c/Vt1k5fr3bsI/AAAAAAAAAr8/uRLWJYijayk/s1600/%25D0%25A0%25D0%25BE%25D0%25B6%25D0%25BE%25D0%25BD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060848"/>
            <a:ext cx="3571875" cy="2381250"/>
          </a:xfrm>
          <a:prstGeom prst="rect">
            <a:avLst/>
          </a:prstGeom>
          <a:noFill/>
        </p:spPr>
      </p:pic>
      <p:pic>
        <p:nvPicPr>
          <p:cNvPr id="31747" name="Picture 3" descr="http://static.escilon.ru/face/items/PalkaRogati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-315416"/>
            <a:ext cx="4416000" cy="331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музей старых слов</a:t>
            </a:r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423229"/>
            <a:ext cx="55081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Рогатина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–охотничье оружие в виде копья с длинным древком для охоты на медведей.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060848"/>
            <a:ext cx="4644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Рожон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–острый кол, применявшийся при охоте на медведей.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572000" y="2966175"/>
            <a:ext cx="457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Веретено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приспособление для прядения.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4339843"/>
            <a:ext cx="5724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Ендова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–большая открытая посуда с носиком-сливом для вина.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3779912" y="5289448"/>
            <a:ext cx="29523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Кокошник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женский головной убор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hranive.ru/wp-content/uploads/2013/02/ru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20888"/>
            <a:ext cx="6951079" cy="392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692696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перед вами изображение человека. Здесь указаны названия частей тела. – Что означали слова выя, ланита, перст, уста, чело?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http://s46.radikal.ru/i114/0902/36/a556f4220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6806" y="3654000"/>
            <a:ext cx="4477194" cy="320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716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Теперь нам ясно от каких слов произошли слова: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59638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Перстень, наперсток, перчатка – от слова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от слова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от слова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9512" y="2688591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Старые корни слов мы обнаружили и в других наших словах. Мы говорим, например: суп с телятиной, щи со свининой, котлеты из говядины.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Телятина – мясо теленка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Свинина – мясо свиньи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-А вот почему говядина?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Оказывается раньше было слово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говядо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 называли крупный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рогатый скот: коров, быков, волов.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http://netgemorroya.ru/wp-content/uploads/2015/12/lopuh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764704"/>
            <a:ext cx="4464000" cy="3348000"/>
          </a:xfrm>
          <a:prstGeom prst="rect">
            <a:avLst/>
          </a:prstGeom>
          <a:noFill/>
        </p:spPr>
      </p:pic>
      <p:pic>
        <p:nvPicPr>
          <p:cNvPr id="34819" name="Picture 3" descr="https://im3-tub-ru.yandex.net/i?id=642540d27efcaaf60977757a12490873&amp;n=33&amp;h=215&amp;w=2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0325" y="0"/>
            <a:ext cx="2733675" cy="2047876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332656"/>
            <a:ext cx="64442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старое слово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Оно означало – «дыра, отверстие». Теперь понятно почему мы говорим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прореха, решетка, решето.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1772816"/>
            <a:ext cx="54360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старое слово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Оно обозначало широкий лист. От него образовались слова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лопух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(широкий лист)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лопата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(орудие труда, по форме напоминающее лист)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лопасть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(тоже внешне похожа на лист)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лопоухий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(человек с большими, как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ушами)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4" name="Picture 8" descr="http://poryvaev.ru/images/379347_klad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005064"/>
            <a:ext cx="6197889" cy="3132000"/>
          </a:xfrm>
          <a:prstGeom prst="rect">
            <a:avLst/>
          </a:prstGeom>
          <a:noFill/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179512" y="4253361"/>
            <a:ext cx="446449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Рубль 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старые времена у славян вместо денег были золотые или серебряные бруски, которые, если требовалось, рубили: отсюда и слово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рубль (обрубок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images.easyfreeclipart.com/244/clipart-notepad-cartoon-cute-244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6001" y="476672"/>
            <a:ext cx="3887999" cy="388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Неологизмы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1426421"/>
            <a:ext cx="540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Русский язык, как и языки других народов, населяющих земной шар, пополнился словами, пришедшими к нам как гости и оставшиеся у нас навсегда. Наша дружба с такими словами проверена веками.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67544" y="4077072"/>
            <a:ext cx="84249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Вот, что рассказали нам некоторые из этих слов.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ТЕТРАДЬ.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родом из Греции. Мой греческий корень –тетра, это значит – «четыре», а первоначальное значение – сложенный вчетверо листок бумаги. Попробуйте перегнуть лист пополам, а потом еще пополам. Остается разрезать эту книжечку, сшить ее посередине, и тетрадь готова. В ней будет четыре листа. Таким и были первые тетради, потом листов стало больше, но название так и осталось.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https://www.colourbox.com/preview/9522761-cartoon-school-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630000"/>
            <a:ext cx="3845790" cy="622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Неологизмы</a:t>
            </a: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1520" y="1810465"/>
            <a:ext cx="5256584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КАРАНДАШ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 меня два корня, и все из тюркских (восточных языков: кара – означает «черный»,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таш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«камень». Ведь и вправду главное во мне – черный грифель, похожий на камень. Но история моя непростая. Свой путь начинал карандаш от свинцовых палочек, служивших для письма. След от такого карандаша оставался очень слабый, а руки покрывались серым налетом. Потом появились черные палочки, стали готовить для них «одежду» - кожаную, металлическую и, наконец, деревянную. Теперь стерженек может быть разного цвета, но мы по-прежнему пользуемся словом карандаш.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5" name="Picture 7" descr="http://eduportal44.ru/rrc44/SiteAssets/DocLib/%D0%94%D0%B0%D0%B9%D0%B4%D0%B6%D0%B5%D1%81%D1%82%20%D0%A1%D0%9C%D0%98/166054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9050" y="0"/>
            <a:ext cx="5314950" cy="2924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Неологизмы</a:t>
            </a:r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51520" y="2209799"/>
            <a:ext cx="838842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ГАЗЕТА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моя родина – Италия,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хотя, впрочем, у меня много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родных и в других странах,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что современное мое значение передается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похожими словами не на одном русском языке. Но это значение (периодическое издание в виде больших листов, посвященное событиям текущей политической и общественной жизни) возникло намного позднее первоначального. Ведь сначала в Италии «газетой» называли мелкую монету, которую платили за первый листок «Писаные новости». Потом этот листок по названию монеты стали также называть газетой, а слово пошло гулять по свету. Прижилось оно и в нашем языке.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AutoShape 3" descr="http://ru.stockfresh.com/thumbs/clairev/401787_cartoon-%D0%B3%D0%B0%D0%B7%D0%B5%D1%82%D0%B0-%D0%BF%D0%BE%D1%80%D1%82%D1%84%D0%B5%D0%BB%D1%8C-%D0%B2%D0%B5%D0%BA%D1%82%D0%BE%D1%80%D0%B0-%D0%B1%D0%B8%D0%B7%D0%BD%D0%B5%D1%81%D0%B0-%D1%81%D1%82%D0%BE%D1%80%D0%BE%D0%BD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3" name="AutoShape 5" descr="http://ru.stockfresh.com/thumbs/clairev/401787_cartoon-%D0%B3%D0%B0%D0%B7%D0%B5%D1%82%D0%B0-%D0%BF%D0%BE%D1%80%D1%82%D1%84%D0%B5%D0%BB%D1%8C-%D0%B2%D0%B5%D0%BA%D1%82%D0%BE%D1%80%D0%B0-%D0%B1%D0%B8%D0%B7%D0%BD%D0%B5%D1%81%D0%B0-%D1%81%D1%82%D0%BE%D1%80%D0%BE%D0%BD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http://st03.kakprosto.ru/tumb/680/images/article/2011/7/21/1_5255024ac353b5255024ac3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077" y="3861048"/>
            <a:ext cx="7105923" cy="3636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Неологизмы</a:t>
            </a:r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79512" y="1082060"/>
            <a:ext cx="84249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часов тратится в начальной школе на чистописание, а все равно некоторые ученики умудряются писать, как курица лапой, и получаются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КАРАКУЛИ.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Оказывается в тюркском языке кара- означает «плохой», а -куль получилось из другого языка, означающего «рукой», а в некоторых тюркских языках, еще и «письмо», «почерк». И получается, что «каракули» - это плохой почерк, «дурная рука».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http://www.playcast.ru/uploads/2011/06/03/25628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-603448"/>
            <a:ext cx="4896000" cy="4896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Неологизмы</a:t>
            </a:r>
            <a:endParaRPr lang="ru-RU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988840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КАНИКУЛЫ.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Если перевести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каникулы на русский язык,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получается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собачьи дни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каникулы в переводе с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латинского значит «собака, щенок».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Каникулой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древние римляне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называли самую яркую звезду в созвездии Большого Пса. Когда наступали жаркие дни, солнце проходило через это созвездие. Тогда делали перерыв в занятиях, наступала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каникула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Слово каникулы и в русском языке означает перерыв в занятиях, но уже не только летом. У нас бывают осенние, зимние, весенние и летние каникулы.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http://s010.youpic.su/pictures/1391115600/e7ab56ae8e75810da5007fdd3819b1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-243408"/>
            <a:ext cx="4762500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73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95536" y="1124744"/>
            <a:ext cx="3600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разные исторические периоды нашей Родины изменялся русский язык. Одни слова уходили из языка, другие приходили. Чтобы узнать значение слова можно обратиться к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этимологическому словарю.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3" name="Picture 3" descr="http://ruslania.com/pictures/big/9785975704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24744"/>
            <a:ext cx="3403803" cy="5220000"/>
          </a:xfrm>
          <a:prstGeom prst="rect">
            <a:avLst/>
          </a:prstGeom>
          <a:noFill/>
        </p:spPr>
      </p:pic>
      <p:pic>
        <p:nvPicPr>
          <p:cNvPr id="40967" name="Picture 7" descr="http://www.lib.tpu.ru/siteimages/bd529ed4-838b-4ba3-bc89-b0752cca37d4/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7708">
            <a:off x="6588224" y="2996952"/>
            <a:ext cx="2241007" cy="34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www.belarus.by/relimages/001521_579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0"/>
            <a:ext cx="4862351" cy="655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Совершим путешествие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smtClean="0">
                <a:solidFill>
                  <a:srgbClr val="FF0000"/>
                </a:solidFill>
              </a:rPr>
              <a:t>старую Москву.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700808"/>
            <a:ext cx="40679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Выйдем пораньше. Только рассвело, и на улице еще мало народу. Смотрите, вон кто-то приставил к столбу лестницу и взбирается по ней. Это фонарщик. Утром он меняет керосиновые лампы в фонаре, а вечером зажигает.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c.pics.livejournal.com/vaduhan_08/73269170/2589647/258964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1886" y="2276872"/>
            <a:ext cx="6592114" cy="43920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79512" y="18864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и старый московский транспорт – конка – двухэтажный вагончик с открытым верхом. Тянут этот вагончик лошади – где одна, где две. Хоть он и по рельсам движется, а очень медленно. Долго ждут встречную конку, потому что рельсы проложены в один путь. А если конка сойдет с рельсов?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79512" y="2179603"/>
            <a:ext cx="259228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беда. Все пассажиры выйдут, а кучер, кондуктор и человек 5-6 пассажиров раскачают ее за подножки и поставят на место. Опять зазвенит колокольчик, конка дальше повезет москвичей.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arnaul.fm/wp-content/uploads/2016/08/lavk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36912"/>
            <a:ext cx="6757893" cy="38520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11560" y="764704"/>
            <a:ext cx="79208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 проснулся, открылись лавки. Зайдем в одну из них. За кассой торжественно восседает хозяин лавки – купец. Около первых покупателей суетятся приказчики (наемные служащие купца).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http://imhoclub.lv/admuploads/image/2013_05_12_Bogov/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243" y="692696"/>
            <a:ext cx="3810757" cy="5904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836712"/>
            <a:ext cx="496855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 на улице все больше народа. Городовой (полицейский, наблюдавший за порядком в городе) вытянулся, приветствуя проезжающего в карете начальника полиции – полицмейстера.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299.photobucket.com/albums/mm284/okee7/d245c8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0300" y="2430000"/>
            <a:ext cx="6633700" cy="442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372190"/>
            <a:ext cx="88924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Спешит на работу мастеровой люд. Вот мимо нас пробежал какой-то паренек с картонкой. А вон другой несет еще что-то. Почему они не учатся? А ничего удивительного. Прежде ребятишки бедняков, научившись кое-как писать и читать, шли работать мальчиками в подмастерья в лавку, в парикмахерскую. Да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именно «мальчиками». Так назывался человек, обычно подросток, который выполнял самую разную работу – подавал, приносил, относил.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564904"/>
            <a:ext cx="2483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делать все надо было быстро, вот и бегал он целый день. От старых времен у нас осталось только выражение мальчик на побегушках.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http://fs.nashaucheba.ru/tw_files2/urls_3/1423/d-1422677/img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-315416"/>
            <a:ext cx="7620000" cy="5715000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1413644"/>
            <a:ext cx="54726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Фонарщик, конка,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кучер, лавки, купец, приказчики, городовой, карета, полицмейстер, мастеровой люд, мальчики на побегушках, подмастерья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http://wallpapers-3d.ru/sstorage/53/2011/03/image_530403112321211983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0"/>
            <a:ext cx="66247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Интересно познакомиться </a:t>
            </a:r>
            <a:r>
              <a:rPr lang="ru-RU" b="1" cap="none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 </a:t>
            </a:r>
            <a:r>
              <a:rPr lang="ru-RU" b="1" cap="none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старыми словами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1520" y="1210777"/>
            <a:ext cx="460851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нового узнаешь о прошлом! И даже станут понятными многие слова наших дней. Вы слышали, наверное, слово ошеломить. «Он меня ошеломил», т. е. чем-то удивил, поразил. А идет это от старых времен, когда воины сражались в тяжелых доспехах. Если воина сильно ударяли по шелому (шлему), он терял сознание, падал и не мог биться. Его «ошеломили».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3" name="Picture 13" descr="http://andcvet.narod.ru/TR/17/max/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6799616" cy="4356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музей </a:t>
            </a:r>
            <a:r>
              <a:rPr lang="ru-RU" dirty="0" smtClean="0">
                <a:solidFill>
                  <a:srgbClr val="FF0000"/>
                </a:solidFill>
              </a:rPr>
              <a:t>старых слов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22" name="Picture 2" descr="http://www.zrd.spb.ru/news/2015-01/news-0160.files/image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764704"/>
            <a:ext cx="3810000" cy="1781176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9512" y="1539751"/>
            <a:ext cx="49685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Борона-суковатка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–ствол ели с обрубленными до половины длины сучьями, для рыхления почвы и заделывания семян в землю.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51520" y="2470338"/>
            <a:ext cx="33843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орудие земледельческого труда для вспахивания почвы.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323528" y="3398223"/>
            <a:ext cx="4788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ручное орудие для молотьбы.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0" name="Picture 10" descr="https://otvet.imgsmail.ru/download/1ce77b38942b7b7e33c41f4508b63935_i-9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2420888"/>
            <a:ext cx="4762500" cy="2409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</TotalTime>
  <Words>1237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Совершим путешествие  в старую Москву.</vt:lpstr>
      <vt:lpstr>Слайд 3</vt:lpstr>
      <vt:lpstr>Слайд 4</vt:lpstr>
      <vt:lpstr>Слайд 5</vt:lpstr>
      <vt:lpstr>Слайд 6</vt:lpstr>
      <vt:lpstr>Слайд 7</vt:lpstr>
      <vt:lpstr>Интересно познакомиться  со старыми словами</vt:lpstr>
      <vt:lpstr>музей старых слов</vt:lpstr>
      <vt:lpstr>музей старых слов</vt:lpstr>
      <vt:lpstr>Слайд 11</vt:lpstr>
      <vt:lpstr>Теперь нам ясно от каких слов произошли слова: </vt:lpstr>
      <vt:lpstr>Слайд 13</vt:lpstr>
      <vt:lpstr>Неологизмы</vt:lpstr>
      <vt:lpstr>Неологизмы</vt:lpstr>
      <vt:lpstr>Неологизмы</vt:lpstr>
      <vt:lpstr>Неологизмы</vt:lpstr>
      <vt:lpstr>Неологизмы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Avatar &amp; Co</dc:creator>
  <cp:lastModifiedBy>Avatar &amp; Co</cp:lastModifiedBy>
  <cp:revision>15</cp:revision>
  <dcterms:created xsi:type="dcterms:W3CDTF">2016-09-27T19:29:19Z</dcterms:created>
  <dcterms:modified xsi:type="dcterms:W3CDTF">2016-09-29T21:18:33Z</dcterms:modified>
</cp:coreProperties>
</file>