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9" r:id="rId4"/>
    <p:sldId id="270" r:id="rId5"/>
    <p:sldId id="271" r:id="rId6"/>
    <p:sldId id="272" r:id="rId7"/>
    <p:sldId id="274" r:id="rId8"/>
    <p:sldId id="275" r:id="rId9"/>
    <p:sldId id="273" r:id="rId10"/>
    <p:sldId id="276" r:id="rId11"/>
    <p:sldId id="29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2" r:id="rId27"/>
    <p:sldId id="291" r:id="rId28"/>
    <p:sldId id="293" r:id="rId29"/>
    <p:sldId id="294" r:id="rId30"/>
    <p:sldId id="295" r:id="rId31"/>
    <p:sldId id="297" r:id="rId32"/>
    <p:sldId id="298" r:id="rId33"/>
    <p:sldId id="299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1243" y="4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7AB49-A0F4-4DB6-9D6C-B693021D82CD}" type="datetimeFigureOut">
              <a:rPr lang="ru-RU" smtClean="0"/>
              <a:t>07.01.2017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1E9DB-632D-463D-A5C3-C57410EB8F8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7AB49-A0F4-4DB6-9D6C-B693021D82CD}" type="datetimeFigureOut">
              <a:rPr lang="ru-RU" smtClean="0"/>
              <a:t>07.01.2017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1E9DB-632D-463D-A5C3-C57410EB8F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7AB49-A0F4-4DB6-9D6C-B693021D82CD}" type="datetimeFigureOut">
              <a:rPr lang="ru-RU" smtClean="0"/>
              <a:t>07.01.2017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1E9DB-632D-463D-A5C3-C57410EB8F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7AB49-A0F4-4DB6-9D6C-B693021D82CD}" type="datetimeFigureOut">
              <a:rPr lang="ru-RU" smtClean="0"/>
              <a:t>07.01.2017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1E9DB-632D-463D-A5C3-C57410EB8F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7AB49-A0F4-4DB6-9D6C-B693021D82CD}" type="datetimeFigureOut">
              <a:rPr lang="ru-RU" smtClean="0"/>
              <a:t>07.01.2017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1E9DB-632D-463D-A5C3-C57410EB8F8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7AB49-A0F4-4DB6-9D6C-B693021D82CD}" type="datetimeFigureOut">
              <a:rPr lang="ru-RU" smtClean="0"/>
              <a:t>07.01.2017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1E9DB-632D-463D-A5C3-C57410EB8F8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7AB49-A0F4-4DB6-9D6C-B693021D82CD}" type="datetimeFigureOut">
              <a:rPr lang="ru-RU" smtClean="0"/>
              <a:t>07.01.2017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1E9DB-632D-463D-A5C3-C57410EB8F83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7AB49-A0F4-4DB6-9D6C-B693021D82CD}" type="datetimeFigureOut">
              <a:rPr lang="ru-RU" smtClean="0"/>
              <a:t>07.01.2017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1E9DB-632D-463D-A5C3-C57410EB8F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7AB49-A0F4-4DB6-9D6C-B693021D82CD}" type="datetimeFigureOut">
              <a:rPr lang="ru-RU" smtClean="0"/>
              <a:t>07.01.2017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1E9DB-632D-463D-A5C3-C57410EB8F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7AB49-A0F4-4DB6-9D6C-B693021D82CD}" type="datetimeFigureOut">
              <a:rPr lang="ru-RU" smtClean="0"/>
              <a:t>07.01.2017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1E9DB-632D-463D-A5C3-C57410EB8F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7AB49-A0F4-4DB6-9D6C-B693021D82CD}" type="datetimeFigureOut">
              <a:rPr lang="ru-RU" smtClean="0"/>
              <a:t>07.01.2017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1E9DB-632D-463D-A5C3-C57410EB8F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217AB49-A0F4-4DB6-9D6C-B693021D82CD}" type="datetimeFigureOut">
              <a:rPr lang="ru-RU" smtClean="0"/>
              <a:t>07.01.2017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12C1E9DB-632D-463D-A5C3-C57410EB8F8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4704"/>
            <a:ext cx="7772400" cy="4752527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   Подготовка к ЕГЭ</a:t>
            </a:r>
            <a:b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   трудные случаи</a:t>
            </a:r>
            <a:b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sz="3200" b="1" dirty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Иванова О.В.</a:t>
            </a:r>
            <a:b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учитель русского языка и литературы, к.ф.н.</a:t>
            </a:r>
            <a:b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СОГБОУИ «Лицей имени Кирилла и </a:t>
            </a:r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Мефодия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»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sz="2000" b="1" dirty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</a:b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E-mail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: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 olga-filolog@bk.ru</a:t>
            </a:r>
            <a:endParaRPr lang="ru-RU" sz="2000" b="1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589240"/>
            <a:ext cx="6400800" cy="49560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059" y="116632"/>
            <a:ext cx="2511082" cy="1883312"/>
          </a:xfrm>
          <a:prstGeom prst="rect">
            <a:avLst/>
          </a:prstGeom>
        </p:spPr>
      </p:pic>
      <p:pic>
        <p:nvPicPr>
          <p:cNvPr id="11" name="Picture 3" descr="C:\Users\Виолетта\Desktop\КиМ\Оформление кабинета\Герб Лицей цветной-большо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71070" y="0"/>
            <a:ext cx="1772930" cy="295434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67868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826770"/>
          </a:xfrm>
        </p:spPr>
        <p:txBody>
          <a:bodyPr>
            <a:normAutofit/>
          </a:bodyPr>
          <a:lstStyle/>
          <a:p>
            <a:r>
              <a:rPr lang="ru-RU" sz="3100" b="1" u="sng" dirty="0" smtClean="0"/>
              <a:t>Часть С </a:t>
            </a:r>
            <a:r>
              <a:rPr lang="en-US" sz="3100" b="1" u="sng" dirty="0" smtClean="0"/>
              <a:t>I</a:t>
            </a:r>
            <a:r>
              <a:rPr lang="ru-RU" sz="3100" b="1" u="sng" dirty="0" smtClean="0"/>
              <a:t>. Сочинение</a:t>
            </a:r>
            <a:br>
              <a:rPr lang="ru-RU" sz="3100" b="1" u="sng" dirty="0" smtClean="0"/>
            </a:br>
            <a:r>
              <a:rPr lang="ru-RU" sz="3100" b="1" dirty="0" smtClean="0">
                <a:solidFill>
                  <a:srgbClr val="002060"/>
                </a:solidFill>
              </a:rPr>
              <a:t>Эстетические </a:t>
            </a:r>
            <a:br>
              <a:rPr lang="ru-RU" sz="31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восприятие искусства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воспитание эстетического вкуса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духовность в искусстве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чтение, роль книги в жизни человека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массовая культура, телевидение, Интернет</a:t>
            </a:r>
            <a:r>
              <a:rPr lang="ru-RU" sz="3100" b="1" dirty="0" smtClean="0">
                <a:solidFill>
                  <a:srgbClr val="002060"/>
                </a:solidFill>
              </a:rPr>
              <a:t/>
            </a:r>
            <a:br>
              <a:rPr lang="ru-RU" sz="3100" b="1" dirty="0" smtClean="0">
                <a:solidFill>
                  <a:srgbClr val="002060"/>
                </a:solidFill>
              </a:rPr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endParaRPr lang="ru-RU" sz="27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877272"/>
            <a:ext cx="8229600" cy="248891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  <p:sp>
        <p:nvSpPr>
          <p:cNvPr id="4" name="Солнце 3"/>
          <p:cNvSpPr/>
          <p:nvPr/>
        </p:nvSpPr>
        <p:spPr>
          <a:xfrm flipH="1">
            <a:off x="849884" y="3768509"/>
            <a:ext cx="233223" cy="25956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олнце 4"/>
          <p:cNvSpPr/>
          <p:nvPr/>
        </p:nvSpPr>
        <p:spPr>
          <a:xfrm flipH="1">
            <a:off x="858484" y="3002305"/>
            <a:ext cx="216024" cy="277180"/>
          </a:xfrm>
          <a:prstGeom prst="sun">
            <a:avLst>
              <a:gd name="adj" fmla="val 1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олнце 6"/>
          <p:cNvSpPr/>
          <p:nvPr/>
        </p:nvSpPr>
        <p:spPr>
          <a:xfrm flipH="1">
            <a:off x="858484" y="5165035"/>
            <a:ext cx="298238" cy="285946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олнце 7"/>
          <p:cNvSpPr/>
          <p:nvPr/>
        </p:nvSpPr>
        <p:spPr>
          <a:xfrm flipH="1">
            <a:off x="854183" y="4486368"/>
            <a:ext cx="224623" cy="239401"/>
          </a:xfrm>
          <a:prstGeom prst="sun">
            <a:avLst>
              <a:gd name="adj" fmla="val 1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олнце 8"/>
          <p:cNvSpPr/>
          <p:nvPr/>
        </p:nvSpPr>
        <p:spPr>
          <a:xfrm flipH="1">
            <a:off x="784869" y="2244187"/>
            <a:ext cx="298238" cy="285946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Объект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5701365"/>
            <a:ext cx="1872208" cy="849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8550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826770"/>
          </a:xfrm>
        </p:spPr>
        <p:txBody>
          <a:bodyPr>
            <a:normAutofit/>
          </a:bodyPr>
          <a:lstStyle/>
          <a:p>
            <a:r>
              <a:rPr lang="ru-RU" sz="3100" b="1" u="sng" dirty="0" smtClean="0"/>
              <a:t>Часть С </a:t>
            </a:r>
            <a:r>
              <a:rPr lang="en-US" sz="3100" b="1" u="sng" dirty="0" smtClean="0"/>
              <a:t>I</a:t>
            </a:r>
            <a:r>
              <a:rPr lang="ru-RU" sz="3100" b="1" u="sng" dirty="0" smtClean="0"/>
              <a:t>. Сочинение</a:t>
            </a:r>
            <a:br>
              <a:rPr lang="ru-RU" sz="3100" b="1" u="sng" dirty="0" smtClean="0"/>
            </a:br>
            <a:r>
              <a:rPr lang="ru-RU" sz="3100" b="1" dirty="0" smtClean="0">
                <a:solidFill>
                  <a:srgbClr val="002060"/>
                </a:solidFill>
              </a:rPr>
              <a:t>Структура </a:t>
            </a:r>
            <a:br>
              <a:rPr lang="ru-RU" sz="3100" b="1" dirty="0" smtClean="0">
                <a:solidFill>
                  <a:srgbClr val="002060"/>
                </a:solidFill>
              </a:rPr>
            </a:br>
            <a:r>
              <a:rPr lang="ru-RU" sz="3100" b="1" dirty="0">
                <a:solidFill>
                  <a:srgbClr val="002060"/>
                </a:solidFill>
              </a:rPr>
              <a:t/>
            </a:r>
            <a:br>
              <a:rPr lang="ru-RU" sz="3100" b="1" dirty="0">
                <a:solidFill>
                  <a:srgbClr val="002060"/>
                </a:solidFill>
              </a:rPr>
            </a:br>
            <a:r>
              <a:rPr lang="ru-RU" sz="3100" b="1" dirty="0" smtClean="0">
                <a:solidFill>
                  <a:srgbClr val="002060"/>
                </a:solidFill>
              </a:rPr>
              <a:t/>
            </a:r>
            <a:br>
              <a:rPr lang="ru-RU" sz="3100" b="1" dirty="0" smtClean="0">
                <a:solidFill>
                  <a:srgbClr val="002060"/>
                </a:solidFill>
              </a:rPr>
            </a:br>
            <a:r>
              <a:rPr lang="ru-RU" sz="3100" b="1" dirty="0">
                <a:solidFill>
                  <a:srgbClr val="002060"/>
                </a:solidFill>
              </a:rPr>
              <a:t/>
            </a:r>
            <a:br>
              <a:rPr lang="ru-RU" sz="3100" b="1" dirty="0">
                <a:solidFill>
                  <a:srgbClr val="002060"/>
                </a:solidFill>
              </a:rPr>
            </a:br>
            <a:r>
              <a:rPr lang="ru-RU" sz="3100" b="1" dirty="0" smtClean="0">
                <a:solidFill>
                  <a:srgbClr val="002060"/>
                </a:solidFill>
              </a:rPr>
              <a:t/>
            </a:r>
            <a:br>
              <a:rPr lang="ru-RU" sz="3100" b="1" dirty="0" smtClean="0">
                <a:solidFill>
                  <a:srgbClr val="002060"/>
                </a:solidFill>
              </a:rPr>
            </a:br>
            <a:r>
              <a:rPr lang="ru-RU" sz="3100" b="1" dirty="0" smtClean="0">
                <a:solidFill>
                  <a:srgbClr val="002060"/>
                </a:solidFill>
              </a:rPr>
              <a:t/>
            </a:r>
            <a:br>
              <a:rPr lang="ru-RU" sz="3100" b="1" dirty="0" smtClean="0">
                <a:solidFill>
                  <a:srgbClr val="002060"/>
                </a:solidFill>
              </a:rPr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endParaRPr lang="ru-RU" sz="27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877272"/>
            <a:ext cx="8229600" cy="248891"/>
          </a:xfrm>
        </p:spPr>
        <p:txBody>
          <a:bodyPr>
            <a:normAutofit fontScale="47500" lnSpcReduction="20000"/>
          </a:bodyPr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10" name="Объект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133" y="651699"/>
            <a:ext cx="1872208" cy="84959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267744" y="1979373"/>
            <a:ext cx="4680520" cy="5855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Риторическое вступление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267744" y="2571898"/>
            <a:ext cx="4680520" cy="5040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Проблема текста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267744" y="3095106"/>
            <a:ext cx="4680520" cy="5253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Иллюстрации проблемы из текста (2)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267744" y="3612517"/>
            <a:ext cx="4680520" cy="5365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Позиция автора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267744" y="4149080"/>
            <a:ext cx="4680520" cy="5174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Собственное мнение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267744" y="4677706"/>
            <a:ext cx="4680520" cy="5174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Аргумент 1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270135" y="5206332"/>
            <a:ext cx="4680520" cy="5174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Аргумент 2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267744" y="5762046"/>
            <a:ext cx="4680520" cy="5174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Вывод по всему сочинению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3492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62874"/>
          </a:xfrm>
        </p:spPr>
        <p:txBody>
          <a:bodyPr>
            <a:normAutofit fontScale="90000"/>
          </a:bodyPr>
          <a:lstStyle/>
          <a:p>
            <a:r>
              <a:rPr lang="ru-RU" sz="3100" b="1" u="sng" dirty="0" smtClean="0"/>
              <a:t>Часть С </a:t>
            </a:r>
            <a:r>
              <a:rPr lang="en-US" sz="3100" b="1" u="sng" dirty="0" smtClean="0"/>
              <a:t>I</a:t>
            </a:r>
            <a:r>
              <a:rPr lang="ru-RU" sz="3100" b="1" u="sng" dirty="0" smtClean="0"/>
              <a:t>. Сочинение</a:t>
            </a:r>
            <a:br>
              <a:rPr lang="ru-RU" sz="3100" b="1" u="sng" dirty="0" smtClean="0"/>
            </a:br>
            <a:r>
              <a:rPr lang="ru-RU" sz="3100" b="1" dirty="0" smtClean="0"/>
              <a:t>Выбираем проблему</a:t>
            </a:r>
            <a:br>
              <a:rPr lang="ru-RU" sz="3100" b="1" dirty="0" smtClean="0"/>
            </a:br>
            <a:r>
              <a:rPr lang="ru-RU" sz="2400" b="1" dirty="0" smtClean="0">
                <a:solidFill>
                  <a:schemeClr val="tx1"/>
                </a:solidFill>
              </a:rPr>
              <a:t>В текстах ЕГЭ, как правило, 2-3 проблемы.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Выбор должен определяться ответами на два вопроса: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1. Какая проблема находится в центре внимания автора?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2. К какой проблеме проще подобрать весомые аргументы?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/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3100" b="1" dirty="0" smtClean="0">
                <a:solidFill>
                  <a:schemeClr val="tx1"/>
                </a:solidFill>
              </a:rPr>
              <a:t/>
            </a:r>
            <a:br>
              <a:rPr lang="ru-RU" sz="3100" b="1" dirty="0" smtClean="0">
                <a:solidFill>
                  <a:schemeClr val="tx1"/>
                </a:solidFill>
              </a:rPr>
            </a:br>
            <a:endParaRPr lang="ru-RU" sz="27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877272"/>
            <a:ext cx="8229600" cy="248891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  <p:pic>
        <p:nvPicPr>
          <p:cNvPr id="10" name="Объект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5701365"/>
            <a:ext cx="1872208" cy="849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8776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770986"/>
          </a:xfrm>
        </p:spPr>
        <p:txBody>
          <a:bodyPr>
            <a:normAutofit fontScale="90000"/>
          </a:bodyPr>
          <a:lstStyle/>
          <a:p>
            <a:r>
              <a:rPr lang="ru-RU" sz="3100" b="1" u="sng" dirty="0" smtClean="0"/>
              <a:t>Часть С </a:t>
            </a:r>
            <a:r>
              <a:rPr lang="en-US" sz="3100" b="1" u="sng" dirty="0" smtClean="0"/>
              <a:t>I</a:t>
            </a:r>
            <a:r>
              <a:rPr lang="ru-RU" sz="3100" b="1" u="sng" dirty="0" smtClean="0"/>
              <a:t>. Сочинение</a:t>
            </a:r>
            <a:br>
              <a:rPr lang="ru-RU" sz="3100" b="1" u="sng" dirty="0" smtClean="0"/>
            </a:br>
            <a:r>
              <a:rPr lang="ru-RU" sz="3100" b="1" dirty="0" smtClean="0"/>
              <a:t>Способы формулирования проблемы</a:t>
            </a:r>
            <a:br>
              <a:rPr lang="ru-RU" sz="3100" b="1" dirty="0" smtClean="0"/>
            </a:br>
            <a:r>
              <a:rPr lang="ru-RU" sz="2400" b="1" dirty="0" smtClean="0">
                <a:solidFill>
                  <a:schemeClr val="tx1"/>
                </a:solidFill>
              </a:rPr>
              <a:t>1. Самостоятельно своими словами 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(конструкция «</a:t>
            </a:r>
            <a:r>
              <a:rPr lang="ru-RU" sz="2400" b="1" dirty="0" err="1" smtClean="0">
                <a:solidFill>
                  <a:schemeClr val="tx1"/>
                </a:solidFill>
              </a:rPr>
              <a:t>проблема+сущ</a:t>
            </a:r>
            <a:r>
              <a:rPr lang="ru-RU" sz="2400" b="1" dirty="0" smtClean="0">
                <a:solidFill>
                  <a:schemeClr val="tx1"/>
                </a:solidFill>
              </a:rPr>
              <a:t>. (с</a:t>
            </a:r>
            <a:r>
              <a:rPr lang="en-US" sz="2400" b="1" dirty="0" smtClean="0">
                <a:solidFill>
                  <a:schemeClr val="tx1"/>
                </a:solidFill>
              </a:rPr>
              <a:t>/c</a:t>
            </a:r>
            <a:r>
              <a:rPr lang="ru-RU" sz="2400" b="1" dirty="0" smtClean="0">
                <a:solidFill>
                  <a:schemeClr val="tx1"/>
                </a:solidFill>
              </a:rPr>
              <a:t>) в </a:t>
            </a:r>
            <a:r>
              <a:rPr lang="ru-RU" sz="2400" b="1" dirty="0" err="1" smtClean="0">
                <a:solidFill>
                  <a:schemeClr val="tx1"/>
                </a:solidFill>
              </a:rPr>
              <a:t>Р.п</a:t>
            </a:r>
            <a:r>
              <a:rPr lang="ru-RU" sz="2400" b="1" dirty="0" smtClean="0">
                <a:solidFill>
                  <a:schemeClr val="tx1"/>
                </a:solidFill>
              </a:rPr>
              <a:t>.)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Н-р: </a:t>
            </a:r>
            <a:r>
              <a:rPr lang="ru-RU" sz="2400" b="1" i="1" dirty="0" smtClean="0">
                <a:solidFill>
                  <a:srgbClr val="002060"/>
                </a:solidFill>
              </a:rPr>
              <a:t>Автор поднимает проблему совести; Автор предлагает нам задуматься над проблемой «отцов и детей»; В центре внимания автора проблема духовного совершенствования человека. </a:t>
            </a:r>
            <a:br>
              <a:rPr lang="ru-RU" sz="2400" b="1" i="1" dirty="0" smtClean="0">
                <a:solidFill>
                  <a:srgbClr val="002060"/>
                </a:solidFill>
              </a:rPr>
            </a:br>
            <a:r>
              <a:rPr lang="ru-RU" sz="3100" b="1" i="1" dirty="0" smtClean="0">
                <a:solidFill>
                  <a:srgbClr val="002060"/>
                </a:solidFill>
              </a:rPr>
              <a:t/>
            </a:r>
            <a:br>
              <a:rPr lang="ru-RU" sz="3100" b="1" i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/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3100" b="1" dirty="0" smtClean="0">
                <a:solidFill>
                  <a:schemeClr val="tx1"/>
                </a:solidFill>
              </a:rPr>
              <a:t/>
            </a:r>
            <a:br>
              <a:rPr lang="ru-RU" sz="3100" b="1" dirty="0" smtClean="0">
                <a:solidFill>
                  <a:schemeClr val="tx1"/>
                </a:solidFill>
              </a:rPr>
            </a:br>
            <a:endParaRPr lang="ru-RU" sz="27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877272"/>
            <a:ext cx="8229600" cy="248891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  <p:pic>
        <p:nvPicPr>
          <p:cNvPr id="10" name="Объект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6289547"/>
            <a:ext cx="1080120" cy="490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3415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19058"/>
          </a:xfrm>
        </p:spPr>
        <p:txBody>
          <a:bodyPr>
            <a:normAutofit fontScale="90000"/>
          </a:bodyPr>
          <a:lstStyle/>
          <a:p>
            <a:r>
              <a:rPr lang="ru-RU" sz="3100" b="1" u="sng" dirty="0" smtClean="0"/>
              <a:t>Часть С </a:t>
            </a:r>
            <a:r>
              <a:rPr lang="en-US" sz="3100" b="1" u="sng" dirty="0" smtClean="0"/>
              <a:t>I</a:t>
            </a:r>
            <a:r>
              <a:rPr lang="ru-RU" sz="3100" b="1" u="sng" dirty="0" smtClean="0"/>
              <a:t>. Сочинение</a:t>
            </a:r>
            <a:br>
              <a:rPr lang="ru-RU" sz="3100" b="1" u="sng" dirty="0" smtClean="0"/>
            </a:br>
            <a:r>
              <a:rPr lang="ru-RU" sz="3100" b="1" dirty="0"/>
              <a:t>Способы формулирования </a:t>
            </a:r>
            <a:r>
              <a:rPr lang="ru-RU" sz="3100" b="1" dirty="0" smtClean="0"/>
              <a:t>проблемы</a:t>
            </a:r>
            <a:br>
              <a:rPr lang="ru-RU" sz="3100" b="1" dirty="0" smtClean="0"/>
            </a:br>
            <a:r>
              <a:rPr lang="ru-RU" sz="2400" b="1" dirty="0" smtClean="0">
                <a:solidFill>
                  <a:schemeClr val="tx1"/>
                </a:solidFill>
              </a:rPr>
              <a:t>2. Более сложный способ – с помощью вопросительных предложений: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i="1" dirty="0" smtClean="0">
                <a:solidFill>
                  <a:srgbClr val="002060"/>
                </a:solidFill>
              </a:rPr>
              <a:t>Н-р: Может ли отдельная личность влиять на ход истории? Такова проблема, волнующая автора.</a:t>
            </a:r>
            <a:br>
              <a:rPr lang="ru-RU" sz="2400" b="1" i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  </a:t>
            </a:r>
            <a:r>
              <a:rPr lang="ru-RU" sz="2400" b="1" i="1" dirty="0" smtClean="0">
                <a:solidFill>
                  <a:srgbClr val="002060"/>
                </a:solidFill>
              </a:rPr>
              <a:t>Автор размышляет над судьбой родного языка и предлагает задуматься над следующей проблемой: в чем опасность распространения жаргонных слов?</a:t>
            </a:r>
            <a:r>
              <a:rPr lang="ru-RU" sz="2400" b="1" i="1" dirty="0">
                <a:solidFill>
                  <a:srgbClr val="002060"/>
                </a:solidFill>
              </a:rPr>
              <a:t/>
            </a:r>
            <a:br>
              <a:rPr lang="ru-RU" sz="2400" b="1" i="1" dirty="0">
                <a:solidFill>
                  <a:srgbClr val="002060"/>
                </a:solidFill>
              </a:rPr>
            </a:br>
            <a:r>
              <a:rPr lang="ru-RU" sz="3100" b="1" u="sng" dirty="0" smtClean="0"/>
              <a:t/>
            </a:r>
            <a:br>
              <a:rPr lang="ru-RU" sz="3100" b="1" u="sng" dirty="0" smtClean="0"/>
            </a:br>
            <a:r>
              <a:rPr lang="ru-RU" sz="2400" b="1" dirty="0" smtClean="0">
                <a:solidFill>
                  <a:schemeClr val="tx1"/>
                </a:solidFill>
              </a:rPr>
              <a:t/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3100" b="1" dirty="0" smtClean="0">
                <a:solidFill>
                  <a:schemeClr val="tx1"/>
                </a:solidFill>
              </a:rPr>
              <a:t/>
            </a:r>
            <a:br>
              <a:rPr lang="ru-RU" sz="3100" b="1" dirty="0" smtClean="0">
                <a:solidFill>
                  <a:schemeClr val="tx1"/>
                </a:solidFill>
              </a:rPr>
            </a:br>
            <a:endParaRPr lang="ru-RU" sz="27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877272"/>
            <a:ext cx="8229600" cy="248891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  <p:pic>
        <p:nvPicPr>
          <p:cNvPr id="10" name="Объект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240" y="2618481"/>
            <a:ext cx="1008112" cy="457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0609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036496" cy="7762874"/>
          </a:xfrm>
        </p:spPr>
        <p:txBody>
          <a:bodyPr>
            <a:normAutofit/>
          </a:bodyPr>
          <a:lstStyle/>
          <a:p>
            <a:r>
              <a:rPr lang="ru-RU" sz="3100" b="1" u="sng" dirty="0" smtClean="0"/>
              <a:t>Часть С </a:t>
            </a:r>
            <a:r>
              <a:rPr lang="en-US" sz="3100" b="1" u="sng" dirty="0" smtClean="0"/>
              <a:t>I</a:t>
            </a:r>
            <a:r>
              <a:rPr lang="ru-RU" sz="3100" b="1" u="sng" dirty="0" smtClean="0"/>
              <a:t>. Сочинение</a:t>
            </a:r>
            <a:br>
              <a:rPr lang="ru-RU" sz="3100" b="1" u="sng" dirty="0" smtClean="0"/>
            </a:br>
            <a:r>
              <a:rPr lang="ru-RU" sz="3100" b="1" dirty="0"/>
              <a:t>Способы формулирования </a:t>
            </a:r>
            <a:r>
              <a:rPr lang="ru-RU" sz="3100" b="1" dirty="0" smtClean="0"/>
              <a:t>проблемы</a:t>
            </a:r>
            <a:br>
              <a:rPr lang="ru-RU" sz="3100" b="1" dirty="0" smtClean="0"/>
            </a:br>
            <a:r>
              <a:rPr lang="ru-RU" sz="2400" b="1" dirty="0">
                <a:solidFill>
                  <a:schemeClr val="tx1"/>
                </a:solidFill>
              </a:rPr>
              <a:t>3</a:t>
            </a:r>
            <a:r>
              <a:rPr lang="ru-RU" sz="2400" b="1" dirty="0" smtClean="0">
                <a:solidFill>
                  <a:schemeClr val="tx1"/>
                </a:solidFill>
              </a:rPr>
              <a:t>. Цитирование.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В некоторых текстах автор сам формулирует проблему. 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i="1" dirty="0" smtClean="0">
                <a:solidFill>
                  <a:srgbClr val="002060"/>
                </a:solidFill>
              </a:rPr>
              <a:t>Н-р: «Почему телевизор вытесняет сейчас книгу», - так ставит проблему в своем тексте Д.С. Лихачев.</a:t>
            </a:r>
            <a:br>
              <a:rPr lang="ru-RU" sz="2400" b="1" i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4. Номер предложения в тексте. (не стоит использовать)</a:t>
            </a:r>
            <a:r>
              <a:rPr lang="ru-RU" sz="3100" b="1" u="sng" dirty="0" smtClean="0"/>
              <a:t/>
            </a:r>
            <a:br>
              <a:rPr lang="ru-RU" sz="3100" b="1" u="sng" dirty="0" smtClean="0"/>
            </a:br>
            <a:r>
              <a:rPr lang="ru-RU" sz="2400" b="1" dirty="0" smtClean="0">
                <a:solidFill>
                  <a:schemeClr val="tx1"/>
                </a:solidFill>
              </a:rPr>
              <a:t/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3100" b="1" dirty="0" smtClean="0">
                <a:solidFill>
                  <a:schemeClr val="tx1"/>
                </a:solidFill>
              </a:rPr>
              <a:t/>
            </a:r>
            <a:br>
              <a:rPr lang="ru-RU" sz="3100" b="1" dirty="0" smtClean="0">
                <a:solidFill>
                  <a:schemeClr val="tx1"/>
                </a:solidFill>
              </a:rPr>
            </a:br>
            <a:endParaRPr lang="ru-RU" sz="27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877272"/>
            <a:ext cx="8229600" cy="248891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  <p:pic>
        <p:nvPicPr>
          <p:cNvPr id="10" name="Объект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173" y="836712"/>
            <a:ext cx="1008112" cy="457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8086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856984" cy="7272808"/>
          </a:xfrm>
        </p:spPr>
        <p:txBody>
          <a:bodyPr>
            <a:normAutofit fontScale="90000"/>
          </a:bodyPr>
          <a:lstStyle/>
          <a:p>
            <a:r>
              <a:rPr lang="ru-RU" sz="3100" b="1" u="sng" dirty="0" smtClean="0"/>
              <a:t>Часть С </a:t>
            </a:r>
            <a:r>
              <a:rPr lang="en-US" sz="3100" b="1" u="sng" dirty="0" smtClean="0"/>
              <a:t>I</a:t>
            </a:r>
            <a:r>
              <a:rPr lang="ru-RU" sz="3100" b="1" u="sng" dirty="0" smtClean="0"/>
              <a:t>. Сочинение</a:t>
            </a:r>
            <a:br>
              <a:rPr lang="ru-RU" sz="3100" b="1" u="sng" dirty="0" smtClean="0"/>
            </a:br>
            <a:r>
              <a:rPr lang="ru-RU" sz="3100" b="1" dirty="0"/>
              <a:t>Способы формулирования </a:t>
            </a:r>
            <a:r>
              <a:rPr lang="ru-RU" sz="3100" b="1" dirty="0" smtClean="0"/>
              <a:t>проблемы</a:t>
            </a:r>
            <a:br>
              <a:rPr lang="ru-RU" sz="3100" b="1" dirty="0" smtClean="0"/>
            </a:br>
            <a:r>
              <a:rPr lang="ru-RU" sz="44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ВНИМАНИЕ!</a:t>
            </a: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2800" b="1" dirty="0" smtClean="0">
                <a:solidFill>
                  <a:schemeClr val="tx1"/>
                </a:solidFill>
              </a:rPr>
              <a:t>Избегайте предложений с несколькими существительными в </a:t>
            </a:r>
            <a:r>
              <a:rPr lang="ru-RU" sz="2800" b="1" dirty="0" err="1" smtClean="0">
                <a:solidFill>
                  <a:schemeClr val="tx1"/>
                </a:solidFill>
              </a:rPr>
              <a:t>Р.п</a:t>
            </a:r>
            <a:r>
              <a:rPr lang="ru-RU" sz="2800" b="1" dirty="0" smtClean="0">
                <a:solidFill>
                  <a:schemeClr val="tx1"/>
                </a:solidFill>
              </a:rPr>
              <a:t>.:</a:t>
            </a:r>
            <a:br>
              <a:rPr lang="ru-RU" sz="2800" b="1" dirty="0" smtClean="0">
                <a:solidFill>
                  <a:schemeClr val="tx1"/>
                </a:solidFill>
              </a:rPr>
            </a:br>
            <a:r>
              <a:rPr lang="ru-RU" sz="3100" b="1" i="1" dirty="0" smtClean="0"/>
              <a:t>В тексте поднимается </a:t>
            </a:r>
            <a:r>
              <a:rPr lang="ru-RU" sz="3100" b="1" i="1" dirty="0" smtClean="0">
                <a:solidFill>
                  <a:srgbClr val="FF0000"/>
                </a:solidFill>
              </a:rPr>
              <a:t>проблема донесения смысла</a:t>
            </a:r>
            <a:r>
              <a:rPr lang="ru-RU" sz="3100" b="1" i="1" dirty="0" smtClean="0"/>
              <a:t> публичного </a:t>
            </a:r>
            <a:r>
              <a:rPr lang="ru-RU" sz="3100" b="1" i="1" dirty="0" smtClean="0">
                <a:solidFill>
                  <a:srgbClr val="FF0000"/>
                </a:solidFill>
              </a:rPr>
              <a:t>выступления.</a:t>
            </a:r>
            <a:br>
              <a:rPr lang="ru-RU" sz="3100" b="1" i="1" dirty="0" smtClean="0">
                <a:solidFill>
                  <a:srgbClr val="FF0000"/>
                </a:solidFill>
              </a:rPr>
            </a:br>
            <a:r>
              <a:rPr lang="ru-RU" sz="3100" b="1" i="1" dirty="0" smtClean="0"/>
              <a:t/>
            </a:r>
            <a:br>
              <a:rPr lang="ru-RU" sz="3100" b="1" i="1" dirty="0" smtClean="0"/>
            </a:br>
            <a:r>
              <a:rPr lang="ru-RU" sz="3100" b="1" dirty="0" smtClean="0">
                <a:solidFill>
                  <a:schemeClr val="tx1"/>
                </a:solidFill>
              </a:rPr>
              <a:t/>
            </a:r>
            <a:br>
              <a:rPr lang="ru-RU" sz="3100" b="1" dirty="0" smtClean="0">
                <a:solidFill>
                  <a:schemeClr val="tx1"/>
                </a:solidFill>
              </a:rPr>
            </a:br>
            <a:endParaRPr lang="ru-RU" sz="27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877272"/>
            <a:ext cx="8229600" cy="248891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  <p:pic>
        <p:nvPicPr>
          <p:cNvPr id="10" name="Объект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76672"/>
            <a:ext cx="1008112" cy="457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742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856984" cy="7272808"/>
          </a:xfrm>
        </p:spPr>
        <p:txBody>
          <a:bodyPr>
            <a:normAutofit/>
          </a:bodyPr>
          <a:lstStyle/>
          <a:p>
            <a:r>
              <a:rPr lang="ru-RU" sz="3100" b="1" u="sng" dirty="0" smtClean="0"/>
              <a:t>Часть С </a:t>
            </a:r>
            <a:r>
              <a:rPr lang="en-US" sz="3100" b="1" u="sng" dirty="0" smtClean="0"/>
              <a:t>I</a:t>
            </a:r>
            <a:r>
              <a:rPr lang="ru-RU" sz="3100" b="1" u="sng" dirty="0" smtClean="0"/>
              <a:t>. Сочинение</a:t>
            </a:r>
            <a:br>
              <a:rPr lang="ru-RU" sz="3100" b="1" u="sng" dirty="0" smtClean="0"/>
            </a:br>
            <a:r>
              <a:rPr lang="ru-RU" sz="3100" b="1" dirty="0"/>
              <a:t>Способы формулирования </a:t>
            </a:r>
            <a:r>
              <a:rPr lang="ru-RU" sz="3100" b="1" dirty="0" smtClean="0"/>
              <a:t>проблемы</a:t>
            </a:r>
            <a:br>
              <a:rPr lang="ru-RU" sz="3100" b="1" dirty="0" smtClean="0"/>
            </a:br>
            <a:r>
              <a:rPr lang="ru-RU" sz="44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ВНИМАНИЕ!</a:t>
            </a: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>Запомните:</a:t>
            </a:r>
            <a:br>
              <a:rPr lang="ru-RU" sz="3100" b="1" dirty="0" smtClean="0"/>
            </a:br>
            <a:r>
              <a:rPr lang="ru-RU" sz="3100" b="1" dirty="0" smtClean="0">
                <a:solidFill>
                  <a:srgbClr val="FF0000"/>
                </a:solidFill>
              </a:rPr>
              <a:t>проблема</a:t>
            </a:r>
            <a:r>
              <a:rPr lang="ru-RU" sz="3100" b="1" dirty="0" smtClean="0"/>
              <a:t> </a:t>
            </a:r>
            <a:r>
              <a:rPr lang="ru-RU" sz="3100" b="1" dirty="0" smtClean="0">
                <a:solidFill>
                  <a:schemeClr val="tx1"/>
                </a:solidFill>
              </a:rPr>
              <a:t>(чего?) </a:t>
            </a:r>
            <a:r>
              <a:rPr lang="ru-RU" sz="3100" b="1" dirty="0" smtClean="0"/>
              <a:t>смысла жизни</a:t>
            </a:r>
            <a:br>
              <a:rPr lang="ru-RU" sz="3100" b="1" dirty="0" smtClean="0"/>
            </a:br>
            <a:r>
              <a:rPr lang="ru-RU" sz="3100" b="1" dirty="0" smtClean="0">
                <a:solidFill>
                  <a:srgbClr val="FF0000"/>
                </a:solidFill>
              </a:rPr>
              <a:t>вопрос</a:t>
            </a:r>
            <a:r>
              <a:rPr lang="ru-RU" sz="3100" b="1" dirty="0" smtClean="0"/>
              <a:t> </a:t>
            </a:r>
            <a:r>
              <a:rPr lang="ru-RU" sz="3100" b="1" dirty="0" smtClean="0">
                <a:solidFill>
                  <a:schemeClr val="tx1"/>
                </a:solidFill>
              </a:rPr>
              <a:t>(о чем?)</a:t>
            </a:r>
            <a:r>
              <a:rPr lang="ru-RU" sz="3100" b="1" dirty="0" smtClean="0"/>
              <a:t> о смысле жизни</a:t>
            </a:r>
            <a:br>
              <a:rPr lang="ru-RU" sz="3100" b="1" dirty="0" smtClean="0"/>
            </a:br>
            <a:r>
              <a:rPr lang="ru-RU" sz="3100" b="1" i="1" dirty="0" smtClean="0"/>
              <a:t/>
            </a:r>
            <a:br>
              <a:rPr lang="ru-RU" sz="3100" b="1" i="1" dirty="0" smtClean="0"/>
            </a:br>
            <a:r>
              <a:rPr lang="ru-RU" sz="3100" b="1" dirty="0" smtClean="0">
                <a:solidFill>
                  <a:schemeClr val="tx1"/>
                </a:solidFill>
              </a:rPr>
              <a:t/>
            </a:r>
            <a:br>
              <a:rPr lang="ru-RU" sz="3100" b="1" dirty="0" smtClean="0">
                <a:solidFill>
                  <a:schemeClr val="tx1"/>
                </a:solidFill>
              </a:rPr>
            </a:br>
            <a:endParaRPr lang="ru-RU" sz="27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877272"/>
            <a:ext cx="8229600" cy="248891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  <p:pic>
        <p:nvPicPr>
          <p:cNvPr id="10" name="Объект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76672"/>
            <a:ext cx="1008112" cy="457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979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036496" cy="8928992"/>
          </a:xfrm>
        </p:spPr>
        <p:txBody>
          <a:bodyPr>
            <a:normAutofit fontScale="90000"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ВНИМАНИЕ!</a:t>
            </a: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2400" b="1" dirty="0" smtClean="0"/>
              <a:t>Следует отличать </a:t>
            </a:r>
            <a:r>
              <a:rPr lang="ru-RU" sz="2400" b="1" dirty="0" smtClean="0">
                <a:solidFill>
                  <a:schemeClr val="tx1"/>
                </a:solidFill>
              </a:rPr>
              <a:t>штампы</a:t>
            </a:r>
            <a:r>
              <a:rPr lang="ru-RU" sz="2400" b="1" dirty="0" smtClean="0"/>
              <a:t> от </a:t>
            </a:r>
            <a:r>
              <a:rPr lang="ru-RU" sz="2400" b="1" dirty="0" smtClean="0">
                <a:solidFill>
                  <a:schemeClr val="tx1"/>
                </a:solidFill>
              </a:rPr>
              <a:t>клише: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>штампы</a:t>
            </a:r>
            <a:r>
              <a:rPr lang="ru-RU" sz="2400" b="1" dirty="0" smtClean="0">
                <a:solidFill>
                  <a:schemeClr val="tx1"/>
                </a:solidFill>
              </a:rPr>
              <a:t> (примелькавшиеся выражения). Н-р: </a:t>
            </a:r>
            <a:r>
              <a:rPr lang="ru-RU" sz="2400" b="1" i="1" dirty="0" smtClean="0">
                <a:solidFill>
                  <a:schemeClr val="tx1"/>
                </a:solidFill>
              </a:rPr>
              <a:t>«свет души», «проходит красной нитью», «целиком и полностью»;</a:t>
            </a:r>
            <a:br>
              <a:rPr lang="ru-RU" sz="2400" b="1" i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>клише</a:t>
            </a:r>
            <a:r>
              <a:rPr lang="ru-RU" sz="2400" b="1" dirty="0" smtClean="0">
                <a:solidFill>
                  <a:schemeClr val="tx1"/>
                </a:solidFill>
              </a:rPr>
              <a:t> (типовые конструкции, стандарты). Их можно использовать как формулу, но следовать надо тексту.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i="1" dirty="0" smtClean="0">
                <a:solidFill>
                  <a:schemeClr val="tx1"/>
                </a:solidFill>
              </a:rPr>
              <a:t>«Автор доказывает, что…», « Проблема текста заключается в»</a:t>
            </a:r>
            <a:br>
              <a:rPr lang="ru-RU" sz="2400" b="1" i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/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3100" b="1" dirty="0" smtClean="0">
                <a:solidFill>
                  <a:schemeClr val="tx1"/>
                </a:solidFill>
              </a:rPr>
              <a:t/>
            </a:r>
            <a:br>
              <a:rPr lang="ru-RU" sz="3100" b="1" dirty="0" smtClean="0">
                <a:solidFill>
                  <a:schemeClr val="tx1"/>
                </a:solidFill>
              </a:rPr>
            </a:br>
            <a:endParaRPr lang="ru-RU" sz="27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877272"/>
            <a:ext cx="8229600" cy="248891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  <p:pic>
        <p:nvPicPr>
          <p:cNvPr id="10" name="Объект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836712"/>
            <a:ext cx="1008112" cy="457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1237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036496" cy="8928992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Как тренировать умение выявлять и формулировать проблему?</a:t>
            </a:r>
            <a:br>
              <a:rPr lang="ru-RU" sz="44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(из опыта работы)</a:t>
            </a:r>
            <a:r>
              <a:rPr lang="ru-RU" sz="44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/>
            </a:r>
            <a:br>
              <a:rPr lang="ru-RU" sz="44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уроках литературы после изучения произведения</a:t>
            </a:r>
            <a:b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провожу 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эксперсс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опрос: н-р, </a:t>
            </a:r>
            <a:r>
              <a:rPr lang="ru-RU" sz="2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тему и проблему рассказа </a:t>
            </a:r>
            <a:r>
              <a:rPr lang="ru-RU" sz="2800" i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И.Бунина</a:t>
            </a:r>
            <a:r>
              <a:rPr lang="ru-RU" sz="2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«Господин из Сан-Франциско», повестей </a:t>
            </a:r>
            <a:r>
              <a:rPr lang="ru-RU" sz="2800" i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А.Куприна</a:t>
            </a:r>
            <a:r>
              <a:rPr lang="ru-RU" sz="2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«Олеся» и «Гранатовый браслет»   </a:t>
            </a:r>
            <a:br>
              <a:rPr lang="ru-RU" sz="2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/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3100" b="1" dirty="0" smtClean="0">
                <a:solidFill>
                  <a:schemeClr val="tx1"/>
                </a:solidFill>
              </a:rPr>
              <a:t/>
            </a:r>
            <a:br>
              <a:rPr lang="ru-RU" sz="3100" b="1" dirty="0" smtClean="0">
                <a:solidFill>
                  <a:schemeClr val="tx1"/>
                </a:solidFill>
              </a:rPr>
            </a:br>
            <a:endParaRPr lang="ru-RU" sz="27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V="1">
            <a:off x="457200" y="6126163"/>
            <a:ext cx="8075240" cy="11114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10" name="Объект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04664"/>
            <a:ext cx="1008112" cy="457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9943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02634"/>
          </a:xfrm>
        </p:spPr>
        <p:txBody>
          <a:bodyPr>
            <a:normAutofit fontScale="90000"/>
          </a:bodyPr>
          <a:lstStyle/>
          <a:p>
            <a:r>
              <a:rPr lang="ru-RU" sz="3100" b="1" u="sng" dirty="0" smtClean="0"/>
              <a:t>Часть С </a:t>
            </a:r>
            <a:r>
              <a:rPr lang="en-US" sz="3100" b="1" u="sng" dirty="0" smtClean="0"/>
              <a:t>I</a:t>
            </a:r>
            <a:r>
              <a:rPr lang="ru-RU" sz="3100" b="1" u="sng" dirty="0" smtClean="0"/>
              <a:t>. Сочинение</a:t>
            </a:r>
            <a:br>
              <a:rPr lang="ru-RU" sz="3100" b="1" u="sng" dirty="0" smtClean="0"/>
            </a:br>
            <a:r>
              <a:rPr lang="ru-RU" sz="3100" b="1" dirty="0" smtClean="0">
                <a:solidFill>
                  <a:srgbClr val="002060"/>
                </a:solidFill>
              </a:rPr>
              <a:t>Проблема текста </a:t>
            </a:r>
            <a:r>
              <a:rPr lang="ru-RU" sz="3100" b="1" dirty="0" smtClean="0"/>
              <a:t>-  это предмет обсуждения, вопрос, над которым рассуждает автор.</a:t>
            </a:r>
            <a:br>
              <a:rPr lang="ru-RU" sz="3100" b="1" dirty="0" smtClean="0"/>
            </a:br>
            <a:r>
              <a:rPr lang="ru-RU" sz="3100" b="1" dirty="0" smtClean="0">
                <a:solidFill>
                  <a:srgbClr val="002060"/>
                </a:solidFill>
              </a:rPr>
              <a:t>Тип проблемы </a:t>
            </a:r>
            <a:r>
              <a:rPr lang="ru-RU" sz="3100" b="1" dirty="0" smtClean="0"/>
              <a:t>определяется той сферой деятельности человека, которой касается автор текста. </a:t>
            </a:r>
            <a:br>
              <a:rPr lang="ru-RU" sz="3100" b="1" dirty="0" smtClean="0"/>
            </a:br>
            <a:endParaRPr lang="ru-RU" sz="27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4725144"/>
            <a:ext cx="1906163" cy="158417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116632"/>
            <a:ext cx="1276185" cy="1276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06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036496" cy="9505056"/>
          </a:xfrm>
        </p:spPr>
        <p:txBody>
          <a:bodyPr>
            <a:normAutofit fontScale="90000"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Как тренировать умение выявлять и формулировать проблему?</a:t>
            </a:r>
            <a:br>
              <a:rPr lang="ru-RU" sz="44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Ответы.</a:t>
            </a:r>
            <a:r>
              <a:rPr lang="ru-RU" sz="44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/>
            </a:r>
            <a:br>
              <a:rPr lang="ru-RU" sz="44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</a:br>
            <a:r>
              <a:rPr lang="ru-RU" sz="2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Проблема рассказа </a:t>
            </a:r>
            <a:r>
              <a:rPr lang="ru-RU" sz="2800" i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И.Бунина</a:t>
            </a:r>
            <a:r>
              <a:rPr lang="ru-RU" sz="2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«Господин из Сан-Франциско»:</a:t>
            </a:r>
            <a:br>
              <a:rPr lang="ru-RU" sz="2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effectLst/>
              </a:rPr>
              <a:t>Бунин </a:t>
            </a:r>
            <a:r>
              <a:rPr lang="ru-RU" sz="2000" dirty="0">
                <a:effectLst/>
              </a:rPr>
              <a:t>нередко </a:t>
            </a:r>
            <a:r>
              <a:rPr lang="ru-RU" sz="2000" dirty="0" smtClean="0">
                <a:effectLst/>
              </a:rPr>
              <a:t>говорил о </a:t>
            </a:r>
            <a:r>
              <a:rPr lang="ru-RU" sz="2000" dirty="0">
                <a:effectLst/>
              </a:rPr>
              <a:t>бессмысленности мира и чело­веческих мечтаний, об иллюзорности и обманчивости целей, к которым человек стремится и которым он по­свящает свое существование. Писатель </a:t>
            </a:r>
            <a:r>
              <a:rPr lang="ru-RU" sz="2000" dirty="0" smtClean="0">
                <a:effectLst/>
              </a:rPr>
              <a:t>за­мечает</a:t>
            </a:r>
            <a:r>
              <a:rPr lang="ru-RU" sz="2000" dirty="0">
                <a:effectLst/>
              </a:rPr>
              <a:t>, что жизнь от смерти отделяет слишком не­прочная перегородка. </a:t>
            </a:r>
            <a:r>
              <a:rPr lang="ru-RU" sz="2000" dirty="0" smtClean="0">
                <a:effectLst/>
              </a:rPr>
              <a:t/>
            </a:r>
            <a:br>
              <a:rPr lang="ru-RU" sz="2000" dirty="0" smtClean="0">
                <a:effectLst/>
              </a:rPr>
            </a:br>
            <a:r>
              <a:rPr lang="ru-RU" sz="3100" i="1" dirty="0" smtClean="0">
                <a:solidFill>
                  <a:schemeClr val="tx1"/>
                </a:solidFill>
                <a:effectLst/>
              </a:rPr>
              <a:t>Тема рассказа </a:t>
            </a:r>
            <a:r>
              <a:rPr lang="ru-RU" sz="2000" dirty="0" smtClean="0">
                <a:effectLst/>
              </a:rPr>
              <a:t>- </a:t>
            </a:r>
            <a:r>
              <a:rPr lang="ru-RU" sz="2200" dirty="0" smtClean="0">
                <a:effectLst/>
              </a:rPr>
              <a:t>критика </a:t>
            </a:r>
            <a:r>
              <a:rPr lang="ru-RU" sz="2200" dirty="0">
                <a:effectLst/>
              </a:rPr>
              <a:t>буржуазной </a:t>
            </a:r>
            <a:r>
              <a:rPr lang="ru-RU" sz="2200" dirty="0" smtClean="0">
                <a:effectLst/>
              </a:rPr>
              <a:t>действительности.</a:t>
            </a:r>
            <a:r>
              <a:rPr lang="ru-RU" sz="22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</a:rPr>
              <a:t/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3100" b="1" dirty="0" smtClean="0">
                <a:solidFill>
                  <a:schemeClr val="tx1"/>
                </a:solidFill>
              </a:rPr>
              <a:t/>
            </a:r>
            <a:br>
              <a:rPr lang="ru-RU" sz="3100" b="1" dirty="0" smtClean="0">
                <a:solidFill>
                  <a:schemeClr val="tx1"/>
                </a:solidFill>
              </a:rPr>
            </a:br>
            <a:endParaRPr lang="ru-RU" sz="27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V="1">
            <a:off x="457200" y="6126163"/>
            <a:ext cx="8075240" cy="11114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10" name="Объект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7" y="1124744"/>
            <a:ext cx="1586803" cy="72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0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036496" cy="9505056"/>
          </a:xfrm>
        </p:spPr>
        <p:txBody>
          <a:bodyPr>
            <a:normAutofit fontScale="90000"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Ответы</a:t>
            </a:r>
            <a:r>
              <a:rPr lang="ru-RU" sz="2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 </a:t>
            </a:r>
            <a:r>
              <a:rPr lang="ru-RU" sz="2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повести </a:t>
            </a:r>
            <a:r>
              <a:rPr lang="ru-RU" sz="2800" i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А.Куприна</a:t>
            </a:r>
            <a:r>
              <a:rPr lang="ru-RU" sz="2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«Олеся</a:t>
            </a:r>
            <a:r>
              <a:rPr lang="ru-RU" sz="2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»: эгоистическое поведение героя в любви, вызванное социальным неравенством</a:t>
            </a:r>
            <a:r>
              <a:rPr lang="ru-RU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ru-RU" sz="2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столкновение цивилизации и естественной природы.  </a:t>
            </a:r>
            <a:br>
              <a:rPr lang="ru-RU" sz="2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</a:t>
            </a:r>
            <a:r>
              <a:rPr lang="ru-RU" sz="2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трагическая любовь.</a:t>
            </a:r>
            <a:br>
              <a:rPr lang="ru-RU" sz="2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</a:t>
            </a:r>
            <a:r>
              <a:rPr lang="ru-RU" sz="2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повести </a:t>
            </a:r>
            <a:r>
              <a:rPr lang="ru-RU" sz="28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«Гранатовый браслет»: </a:t>
            </a:r>
            <a:r>
              <a:rPr lang="ru-RU" sz="2700" i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любовь – самое необходимое и прекрасное чувство на земле, но в современном писателю обществе оно встречается очень </a:t>
            </a:r>
            <a:r>
              <a:rPr lang="ru-RU" sz="2700" i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редко.</a:t>
            </a:r>
            <a:br>
              <a:rPr lang="ru-RU" sz="2700" i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</a:t>
            </a:r>
            <a:r>
              <a:rPr lang="ru-RU" sz="2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бескорыстная </a:t>
            </a:r>
            <a:r>
              <a:rPr lang="ru-RU" sz="2800" i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самоотверженая</a:t>
            </a:r>
            <a:r>
              <a:rPr lang="ru-RU" sz="2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любовь.   </a:t>
            </a:r>
            <a:br>
              <a:rPr lang="ru-RU" sz="2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/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3100" b="1" dirty="0" smtClean="0">
                <a:solidFill>
                  <a:schemeClr val="tx1"/>
                </a:solidFill>
              </a:rPr>
              <a:t/>
            </a:r>
            <a:br>
              <a:rPr lang="ru-RU" sz="3100" b="1" dirty="0" smtClean="0">
                <a:solidFill>
                  <a:schemeClr val="tx1"/>
                </a:solidFill>
              </a:rPr>
            </a:br>
            <a:endParaRPr lang="ru-RU" sz="27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V="1">
            <a:off x="457200" y="6126163"/>
            <a:ext cx="8075240" cy="11114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10" name="Объект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04664"/>
            <a:ext cx="1008112" cy="457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008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24744"/>
            <a:ext cx="8856984" cy="8280920"/>
          </a:xfrm>
        </p:spPr>
        <p:txBody>
          <a:bodyPr>
            <a:normAutofit fontScale="90000"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Как тренировать умение выявлять и формулировать проблему?</a:t>
            </a:r>
            <a:br>
              <a:rPr lang="ru-RU" sz="44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</a:br>
            <a:r>
              <a:rPr lang="ru-RU" sz="4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Задание</a:t>
            </a:r>
            <a:r>
              <a:rPr lang="ru-RU" sz="44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/>
            </a:r>
            <a:br>
              <a:rPr lang="ru-RU" sz="44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</a:br>
            <a:r>
              <a:rPr lang="ru-RU" sz="3100" b="1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Определите, к какому типу относится указанная проблема?</a:t>
            </a:r>
            <a:br>
              <a:rPr lang="ru-RU" sz="3100" b="1" dirty="0" smtClean="0">
                <a:solidFill>
                  <a:schemeClr val="tx1"/>
                </a:solidFill>
                <a:latin typeface="Monotype Corsiva" panose="03010101010201010101" pitchFamily="66" charset="0"/>
              </a:rPr>
            </a:br>
            <a:r>
              <a:rPr lang="ru-RU" sz="3100" b="1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1. В чем опасность политики национализма?</a:t>
            </a:r>
            <a:br>
              <a:rPr lang="ru-RU" sz="3100" b="1" dirty="0" smtClean="0">
                <a:solidFill>
                  <a:schemeClr val="tx1"/>
                </a:solidFill>
                <a:latin typeface="Monotype Corsiva" panose="03010101010201010101" pitchFamily="66" charset="0"/>
              </a:rPr>
            </a:br>
            <a:r>
              <a:rPr lang="ru-RU" sz="3100" b="1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2. Можно ли избежать социальной несправедливости?</a:t>
            </a:r>
            <a:br>
              <a:rPr lang="ru-RU" sz="3100" b="1" dirty="0" smtClean="0">
                <a:solidFill>
                  <a:schemeClr val="tx1"/>
                </a:solidFill>
                <a:latin typeface="Monotype Corsiva" panose="03010101010201010101" pitchFamily="66" charset="0"/>
              </a:rPr>
            </a:br>
            <a:r>
              <a:rPr lang="ru-RU" sz="3100" b="1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3. В чем смысл человеческой жизни?</a:t>
            </a:r>
            <a:br>
              <a:rPr lang="ru-RU" sz="3100" b="1" dirty="0" smtClean="0">
                <a:solidFill>
                  <a:schemeClr val="tx1"/>
                </a:solidFill>
                <a:latin typeface="Monotype Corsiva" panose="03010101010201010101" pitchFamily="66" charset="0"/>
              </a:rPr>
            </a:br>
            <a:r>
              <a:rPr lang="ru-RU" sz="3100" b="1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4. Имеет ли право человек вмешиваться в жизнь природы?</a:t>
            </a:r>
            <a:br>
              <a:rPr lang="ru-RU" sz="3100" b="1" dirty="0" smtClean="0">
                <a:solidFill>
                  <a:schemeClr val="tx1"/>
                </a:solidFill>
                <a:latin typeface="Monotype Corsiva" panose="03010101010201010101" pitchFamily="66" charset="0"/>
              </a:rPr>
            </a:br>
            <a:r>
              <a:rPr lang="ru-RU" sz="2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</a:rPr>
              <a:t/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3100" b="1" dirty="0" smtClean="0">
                <a:solidFill>
                  <a:schemeClr val="tx1"/>
                </a:solidFill>
              </a:rPr>
              <a:t/>
            </a:r>
            <a:br>
              <a:rPr lang="ru-RU" sz="3100" b="1" dirty="0" smtClean="0">
                <a:solidFill>
                  <a:schemeClr val="tx1"/>
                </a:solidFill>
              </a:rPr>
            </a:br>
            <a:endParaRPr lang="ru-RU" sz="27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V="1">
            <a:off x="457200" y="6126163"/>
            <a:ext cx="8075240" cy="11114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10" name="Объект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761" y="116632"/>
            <a:ext cx="1333392" cy="605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2353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24744"/>
            <a:ext cx="8856984" cy="9433048"/>
          </a:xfrm>
        </p:spPr>
        <p:txBody>
          <a:bodyPr>
            <a:normAutofit fontScale="90000"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Как тренировать умение выявлять и формулировать проблему?</a:t>
            </a:r>
            <a:br>
              <a:rPr lang="ru-RU" sz="44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</a:br>
            <a:r>
              <a:rPr lang="ru-RU" sz="4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Задание: укажите проблему текста.</a:t>
            </a:r>
            <a:br>
              <a:rPr lang="ru-RU" sz="4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У человека самая яркая пора – детство. Все, что связано с детством, кажется потом прекрасным. Человека всю жизнь манит эта золотая, но, увы, не доступная больше страна – остаются одни воспоминания, но какие сладкие.. Как они будоражат душу. Даже невзгоды, перенесенные в детстве, не представляются потом ужасными, а окрашиваются в примиряющий свет.</a:t>
            </a:r>
            <a:br>
              <a:rPr lang="ru-RU" sz="2400" b="1" dirty="0" smtClean="0">
                <a:solidFill>
                  <a:schemeClr val="tx1"/>
                </a:solidFill>
                <a:latin typeface="Monotype Corsiva" panose="03010101010201010101" pitchFamily="66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 </a:t>
            </a:r>
            <a:br>
              <a:rPr lang="ru-RU" sz="2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44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/>
            </a:r>
            <a:br>
              <a:rPr lang="ru-RU" sz="44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</a:br>
            <a:r>
              <a:rPr lang="ru-RU" sz="2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</a:rPr>
              <a:t/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3100" b="1" dirty="0" smtClean="0">
                <a:solidFill>
                  <a:schemeClr val="tx1"/>
                </a:solidFill>
              </a:rPr>
              <a:t/>
            </a:r>
            <a:br>
              <a:rPr lang="ru-RU" sz="3100" b="1" dirty="0" smtClean="0">
                <a:solidFill>
                  <a:schemeClr val="tx1"/>
                </a:solidFill>
              </a:rPr>
            </a:br>
            <a:endParaRPr lang="ru-RU" sz="27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V="1">
            <a:off x="457200" y="6126163"/>
            <a:ext cx="8075240" cy="11114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10" name="Объект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694" y="980728"/>
            <a:ext cx="1333392" cy="605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7667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24744"/>
            <a:ext cx="8856984" cy="8784976"/>
          </a:xfrm>
        </p:spPr>
        <p:txBody>
          <a:bodyPr>
            <a:normAutofit fontScale="90000"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Как тренировать умение выявлять и формулировать проблему?</a:t>
            </a:r>
            <a:br>
              <a:rPr lang="ru-RU" sz="44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</a:br>
            <a:r>
              <a:rPr lang="ru-RU" sz="4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Варианты ответов:</a:t>
            </a:r>
            <a:br>
              <a:rPr lang="ru-RU" sz="4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3100" b="1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1. Какова роль детства в жизни человека.</a:t>
            </a:r>
            <a:br>
              <a:rPr lang="ru-RU" sz="3100" b="1" dirty="0" smtClean="0">
                <a:solidFill>
                  <a:schemeClr val="tx1"/>
                </a:solidFill>
                <a:latin typeface="Monotype Corsiva" panose="03010101010201010101" pitchFamily="66" charset="0"/>
              </a:rPr>
            </a:br>
            <a:r>
              <a:rPr lang="ru-RU" sz="3100" b="1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2. Почему все, что связано с детством, представляется прекрасным?</a:t>
            </a:r>
            <a:br>
              <a:rPr lang="ru-RU" sz="3100" b="1" dirty="0" smtClean="0">
                <a:solidFill>
                  <a:schemeClr val="tx1"/>
                </a:solidFill>
                <a:latin typeface="Monotype Corsiva" panose="03010101010201010101" pitchFamily="66" charset="0"/>
              </a:rPr>
            </a:br>
            <a:r>
              <a:rPr lang="ru-RU" sz="3100" b="1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3. Почему воспоминания детства всегда волнуют нас7</a:t>
            </a:r>
            <a:br>
              <a:rPr lang="ru-RU" sz="3100" b="1" dirty="0" smtClean="0">
                <a:solidFill>
                  <a:schemeClr val="tx1"/>
                </a:solidFill>
                <a:latin typeface="Monotype Corsiva" panose="03010101010201010101" pitchFamily="66" charset="0"/>
              </a:rPr>
            </a:br>
            <a:r>
              <a:rPr lang="ru-RU" sz="3100" b="1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4. Какое влияние на формирование личности ребенка оказывает детство?</a:t>
            </a:r>
            <a:br>
              <a:rPr lang="ru-RU" sz="3100" b="1" dirty="0" smtClean="0">
                <a:solidFill>
                  <a:schemeClr val="tx1"/>
                </a:solidFill>
                <a:latin typeface="Monotype Corsiva" panose="03010101010201010101" pitchFamily="66" charset="0"/>
              </a:rPr>
            </a:br>
            <a:r>
              <a:rPr lang="ru-RU" sz="2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</a:rPr>
              <a:t/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3100" b="1" dirty="0" smtClean="0">
                <a:solidFill>
                  <a:schemeClr val="tx1"/>
                </a:solidFill>
              </a:rPr>
              <a:t/>
            </a:r>
            <a:br>
              <a:rPr lang="ru-RU" sz="3100" b="1" dirty="0" smtClean="0">
                <a:solidFill>
                  <a:schemeClr val="tx1"/>
                </a:solidFill>
              </a:rPr>
            </a:br>
            <a:endParaRPr lang="ru-RU" sz="27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V="1">
            <a:off x="457200" y="6126163"/>
            <a:ext cx="8075240" cy="11114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10" name="Объект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628800"/>
            <a:ext cx="1333392" cy="605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5901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24744"/>
            <a:ext cx="8856984" cy="6840760"/>
          </a:xfrm>
        </p:spPr>
        <p:txBody>
          <a:bodyPr>
            <a:normAutofit fontScale="90000"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Иллюстрации к проблеме</a:t>
            </a:r>
            <a:br>
              <a:rPr lang="ru-RU" sz="44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</a:br>
            <a:r>
              <a:rPr lang="ru-RU" sz="44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Клише: </a:t>
            </a:r>
            <a:r>
              <a:rPr lang="ru-RU" sz="32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«Поводом для размышлений по данной проблеме стало…»; «Другим поводом явилось…»</a:t>
            </a:r>
            <a:br>
              <a:rPr lang="ru-RU" sz="32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Иллюстрация – это не комментарий</a:t>
            </a:r>
            <a:r>
              <a:rPr lang="ru-RU" sz="3200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!!!!</a:t>
            </a:r>
            <a:br>
              <a:rPr lang="ru-RU" sz="3200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Это </a:t>
            </a:r>
            <a:r>
              <a:rPr lang="ru-RU" sz="3200" b="1" u="sng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ситуации</a:t>
            </a:r>
            <a:r>
              <a:rPr lang="ru-RU" sz="3200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, </a:t>
            </a:r>
            <a:r>
              <a:rPr lang="ru-RU" sz="3200" b="1" u="sng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факты</a:t>
            </a:r>
            <a:r>
              <a:rPr lang="ru-RU" sz="3200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 и </a:t>
            </a:r>
            <a:r>
              <a:rPr lang="ru-RU" sz="3200" b="1" u="sng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цитаты</a:t>
            </a:r>
            <a:r>
              <a:rPr lang="ru-RU" sz="3200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 из текста, которые и стали толчком для рассуждений автора.</a:t>
            </a:r>
            <a:r>
              <a:rPr lang="ru-RU" sz="32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2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</a:rPr>
              <a:t/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3100" b="1" dirty="0" smtClean="0">
                <a:solidFill>
                  <a:schemeClr val="tx1"/>
                </a:solidFill>
              </a:rPr>
              <a:t/>
            </a:r>
            <a:br>
              <a:rPr lang="ru-RU" sz="3100" b="1" dirty="0" smtClean="0">
                <a:solidFill>
                  <a:schemeClr val="tx1"/>
                </a:solidFill>
              </a:rPr>
            </a:br>
            <a:endParaRPr lang="ru-RU" sz="27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V="1">
            <a:off x="457200" y="6126163"/>
            <a:ext cx="8075240" cy="11114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10" name="Объект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5259547"/>
            <a:ext cx="2016224" cy="914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425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24744"/>
            <a:ext cx="8856984" cy="9289032"/>
          </a:xfrm>
        </p:spPr>
        <p:txBody>
          <a:bodyPr>
            <a:normAutofit fontScale="90000"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/>
            </a:r>
            <a:br>
              <a:rPr lang="ru-RU" sz="44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</a:br>
            <a:r>
              <a:rPr lang="ru-RU" sz="44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Как найти позицию автора</a:t>
            </a:r>
            <a:br>
              <a:rPr lang="ru-RU" sz="44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</a:br>
            <a:r>
              <a:rPr lang="ru-RU" sz="31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Слова-маркеры:</a:t>
            </a:r>
            <a:r>
              <a:rPr lang="ru-RU" sz="44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 </a:t>
            </a:r>
            <a:r>
              <a:rPr lang="ru-RU" sz="31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«главное, самое важное, нужно учиться, ни в коем случае, чрезвычайно важно» и др.</a:t>
            </a:r>
            <a:br>
              <a:rPr lang="ru-RU" sz="31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3200" b="1" dirty="0" err="1" smtClean="0">
                <a:solidFill>
                  <a:srgbClr val="FF0000"/>
                </a:solidFill>
                <a:latin typeface="Monotype Corsiva" panose="03010101010201010101" pitchFamily="66" charset="0"/>
              </a:rPr>
              <a:t>Оценчная</a:t>
            </a:r>
            <a:r>
              <a:rPr lang="ru-RU" sz="32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 лексика: </a:t>
            </a:r>
            <a:r>
              <a:rPr lang="ru-RU" sz="31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«изумительный, роскошный, великолепный, прекрасный, гадкий, отвратительный» и </a:t>
            </a:r>
            <a:r>
              <a:rPr lang="ru-RU" sz="31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д</a:t>
            </a:r>
            <a:r>
              <a:rPr lang="ru-RU" sz="31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р.</a:t>
            </a:r>
            <a:br>
              <a:rPr lang="ru-RU" sz="31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31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Вводные слова: </a:t>
            </a:r>
            <a:r>
              <a:rPr lang="ru-RU" sz="31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«К счастью, к несчастью, к общей радости»</a:t>
            </a:r>
            <a:br>
              <a:rPr lang="ru-RU" sz="31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31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Побудительные предложения</a:t>
            </a:r>
            <a:r>
              <a:rPr lang="ru-RU" sz="31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: «Так что учитесь у великих». «Не печальтесь»</a:t>
            </a:r>
            <a:br>
              <a:rPr lang="ru-RU" sz="31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31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/>
            </a:r>
            <a:br>
              <a:rPr lang="ru-RU" sz="31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31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 </a:t>
            </a:r>
            <a:br>
              <a:rPr lang="ru-RU" sz="31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2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</a:rPr>
              <a:t/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3100" b="1" dirty="0" smtClean="0">
                <a:solidFill>
                  <a:schemeClr val="tx1"/>
                </a:solidFill>
              </a:rPr>
              <a:t/>
            </a:r>
            <a:br>
              <a:rPr lang="ru-RU" sz="3100" b="1" dirty="0" smtClean="0">
                <a:solidFill>
                  <a:schemeClr val="tx1"/>
                </a:solidFill>
              </a:rPr>
            </a:br>
            <a:endParaRPr lang="ru-RU" sz="27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V="1">
            <a:off x="457200" y="6126163"/>
            <a:ext cx="8075240" cy="11114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10" name="Объект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5854970"/>
            <a:ext cx="1440160" cy="653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0655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24744"/>
            <a:ext cx="8856984" cy="7704856"/>
          </a:xfrm>
        </p:spPr>
        <p:txBody>
          <a:bodyPr>
            <a:normAutofit fontScale="90000"/>
          </a:bodyPr>
          <a:lstStyle/>
          <a:p>
            <a:r>
              <a:rPr lang="ru-RU" sz="44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К</a:t>
            </a:r>
            <a:r>
              <a:rPr lang="ru-RU" sz="44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лише к авторской позиции</a:t>
            </a:r>
            <a:br>
              <a:rPr lang="ru-RU" sz="44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</a:br>
            <a:r>
              <a:rPr lang="ru-RU" sz="31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Автор убежден в том, что…</a:t>
            </a:r>
            <a:br>
              <a:rPr lang="ru-RU" sz="31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31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Автор искренне восхищен…</a:t>
            </a:r>
            <a:br>
              <a:rPr lang="ru-RU" sz="31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31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Автор подводит нас к выводу о том…</a:t>
            </a:r>
            <a:br>
              <a:rPr lang="ru-RU" sz="31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31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Вопреки мнению большинства автор считает…</a:t>
            </a:r>
            <a:br>
              <a:rPr lang="ru-RU" sz="31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31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Автор призывает…</a:t>
            </a:r>
            <a:br>
              <a:rPr lang="ru-RU" sz="31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31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Автор осуждает…</a:t>
            </a:r>
            <a:r>
              <a:rPr lang="ru-RU" sz="32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2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</a:rPr>
              <a:t/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3100" b="1" dirty="0" smtClean="0">
                <a:solidFill>
                  <a:schemeClr val="tx1"/>
                </a:solidFill>
              </a:rPr>
              <a:t/>
            </a:r>
            <a:br>
              <a:rPr lang="ru-RU" sz="3100" b="1" dirty="0" smtClean="0">
                <a:solidFill>
                  <a:schemeClr val="tx1"/>
                </a:solidFill>
              </a:rPr>
            </a:br>
            <a:endParaRPr lang="ru-RU" sz="27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V="1">
            <a:off x="457200" y="6126163"/>
            <a:ext cx="8075240" cy="11114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10" name="Объект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5854970"/>
            <a:ext cx="1440160" cy="653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2618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24744"/>
            <a:ext cx="8856984" cy="7344816"/>
          </a:xfrm>
        </p:spPr>
        <p:txBody>
          <a:bodyPr>
            <a:normAutofit fontScale="90000"/>
          </a:bodyPr>
          <a:lstStyle/>
          <a:p>
            <a:r>
              <a:rPr lang="ru-RU" sz="44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В</a:t>
            </a:r>
            <a:r>
              <a:rPr lang="ru-RU" sz="44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ажно понимать и помнить</a:t>
            </a:r>
            <a:br>
              <a:rPr lang="ru-RU" sz="44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Позиция автора и героя-рассказчика </a:t>
            </a:r>
            <a:br>
              <a:rPr lang="ru-RU" sz="36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могут не совпадать!</a:t>
            </a:r>
            <a:br>
              <a:rPr lang="ru-RU" sz="36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Авторская позиция – итог размышлений, вывод.</a:t>
            </a:r>
            <a:br>
              <a:rPr lang="ru-RU" sz="36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Имейте в виду: информацию об авторе (в конце текста) можно использовать, чтобы избежать </a:t>
            </a:r>
            <a:br>
              <a:rPr lang="ru-RU" sz="36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фактических ошибок.</a:t>
            </a:r>
            <a:br>
              <a:rPr lang="ru-RU" sz="36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/>
            </a:r>
            <a:br>
              <a:rPr lang="ru-RU" sz="36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3100" b="1" dirty="0" smtClean="0">
                <a:solidFill>
                  <a:schemeClr val="tx1"/>
                </a:solidFill>
              </a:rPr>
              <a:t/>
            </a:r>
            <a:br>
              <a:rPr lang="ru-RU" sz="3100" b="1" dirty="0" smtClean="0">
                <a:solidFill>
                  <a:schemeClr val="tx1"/>
                </a:solidFill>
              </a:rPr>
            </a:br>
            <a:endParaRPr lang="ru-RU" sz="27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V="1">
            <a:off x="457200" y="6126163"/>
            <a:ext cx="8075240" cy="11114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10" name="Объект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5854970"/>
            <a:ext cx="1440160" cy="653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558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-963488"/>
            <a:ext cx="8964488" cy="11449272"/>
          </a:xfrm>
        </p:spPr>
        <p:txBody>
          <a:bodyPr>
            <a:normAutofit/>
          </a:bodyPr>
          <a:lstStyle/>
          <a:p>
            <a:r>
              <a:rPr lang="ru-RU" sz="44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С</a:t>
            </a:r>
            <a:r>
              <a:rPr lang="ru-RU" sz="44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пособы введения цитат</a:t>
            </a:r>
            <a:br>
              <a:rPr lang="ru-RU" sz="44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</a:br>
            <a:r>
              <a:rPr lang="ru-RU" sz="27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1.Прямая речь: А: «П». «П», - а. «П, - а. – П».</a:t>
            </a:r>
            <a:br>
              <a:rPr lang="ru-RU" sz="27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27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2. Косвенная речь: Вольтер однажды сказал, что </a:t>
            </a:r>
            <a:r>
              <a:rPr lang="ru-RU" sz="27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словарь – это Вселенная в алфавитном порядке</a:t>
            </a:r>
            <a:r>
              <a:rPr lang="ru-RU" sz="27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.</a:t>
            </a:r>
            <a:br>
              <a:rPr lang="ru-RU" sz="27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27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3. Предложения с вводной конструкцией: По словам Вольтера, </a:t>
            </a:r>
            <a:r>
              <a:rPr lang="ru-RU" sz="27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«словарь </a:t>
            </a:r>
            <a:r>
              <a:rPr lang="ru-RU" sz="27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- </a:t>
            </a:r>
            <a:r>
              <a:rPr lang="ru-RU" sz="2700" b="1" dirty="0">
                <a:solidFill>
                  <a:srgbClr val="0070C0"/>
                </a:solidFill>
                <a:latin typeface="Monotype Corsiva" panose="03010101010201010101" pitchFamily="66" charset="0"/>
              </a:rPr>
              <a:t>это Вселенная в алфавитном </a:t>
            </a:r>
            <a:r>
              <a:rPr lang="ru-RU" sz="27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порядке».</a:t>
            </a:r>
            <a:br>
              <a:rPr lang="ru-RU" sz="27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</a:br>
            <a:r>
              <a:rPr lang="ru-RU" sz="27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4. Цитата как часть предложения: </a:t>
            </a:r>
            <a:r>
              <a:rPr lang="ru-RU" sz="27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Вольтер однажды сказал, что </a:t>
            </a:r>
            <a:r>
              <a:rPr lang="ru-RU" sz="27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«</a:t>
            </a:r>
            <a:r>
              <a:rPr lang="ru-RU" sz="27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словарь </a:t>
            </a:r>
            <a:r>
              <a:rPr lang="ru-RU" sz="2700" b="1" dirty="0">
                <a:solidFill>
                  <a:srgbClr val="0070C0"/>
                </a:solidFill>
                <a:latin typeface="Monotype Corsiva" panose="03010101010201010101" pitchFamily="66" charset="0"/>
              </a:rPr>
              <a:t>– это Вселенная в алфавитном </a:t>
            </a:r>
            <a:r>
              <a:rPr lang="ru-RU" sz="27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порядке</a:t>
            </a:r>
            <a:r>
              <a:rPr lang="ru-RU" sz="27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».</a:t>
            </a:r>
            <a:r>
              <a:rPr lang="ru-RU" sz="36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/>
            </a:r>
            <a:br>
              <a:rPr lang="ru-RU" sz="3600" b="1" dirty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/>
            </a:r>
            <a:br>
              <a:rPr lang="ru-RU" sz="36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/>
            </a:r>
            <a:br>
              <a:rPr lang="ru-RU" sz="36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3100" b="1" dirty="0" smtClean="0">
                <a:solidFill>
                  <a:schemeClr val="tx1"/>
                </a:solidFill>
              </a:rPr>
              <a:t/>
            </a:r>
            <a:br>
              <a:rPr lang="ru-RU" sz="3100" b="1" dirty="0" smtClean="0">
                <a:solidFill>
                  <a:schemeClr val="tx1"/>
                </a:solidFill>
              </a:rPr>
            </a:br>
            <a:endParaRPr lang="ru-RU" sz="27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V="1">
            <a:off x="457200" y="6126163"/>
            <a:ext cx="8075240" cy="11114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10" name="Объект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6121349"/>
            <a:ext cx="1008112" cy="457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3399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02634"/>
          </a:xfrm>
        </p:spPr>
        <p:txBody>
          <a:bodyPr>
            <a:normAutofit/>
          </a:bodyPr>
          <a:lstStyle/>
          <a:p>
            <a:r>
              <a:rPr lang="ru-RU" sz="3100" b="1" u="sng" dirty="0" smtClean="0"/>
              <a:t>Часть С </a:t>
            </a:r>
            <a:r>
              <a:rPr lang="en-US" sz="3100" b="1" u="sng" dirty="0" smtClean="0"/>
              <a:t>I</a:t>
            </a:r>
            <a:r>
              <a:rPr lang="ru-RU" sz="3100" b="1" u="sng" dirty="0" smtClean="0"/>
              <a:t>. Сочинение</a:t>
            </a:r>
            <a:br>
              <a:rPr lang="ru-RU" sz="3100" b="1" u="sng" dirty="0" smtClean="0"/>
            </a:br>
            <a:r>
              <a:rPr lang="ru-RU" sz="3100" b="1" u="sng" dirty="0" smtClean="0"/>
              <a:t/>
            </a:r>
            <a:br>
              <a:rPr lang="ru-RU" sz="3100" b="1" u="sng" dirty="0" smtClean="0"/>
            </a:br>
            <a:r>
              <a:rPr lang="ru-RU" sz="3100" b="1" dirty="0" smtClean="0">
                <a:solidFill>
                  <a:srgbClr val="002060"/>
                </a:solidFill>
              </a:rPr>
              <a:t>Типы проблем </a:t>
            </a:r>
            <a:br>
              <a:rPr lang="ru-RU" sz="3100" b="1" dirty="0" smtClean="0">
                <a:solidFill>
                  <a:srgbClr val="002060"/>
                </a:solidFill>
              </a:rPr>
            </a:br>
            <a:r>
              <a:rPr lang="ru-RU" sz="3100" b="1" dirty="0" smtClean="0">
                <a:solidFill>
                  <a:srgbClr val="002060"/>
                </a:solidFill>
              </a:rPr>
              <a:t/>
            </a:r>
            <a:br>
              <a:rPr lang="ru-RU" sz="31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философские      социальные      политические 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нравственные   экологические    эстетические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877272"/>
            <a:ext cx="8229600" cy="248891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4644008" y="2996952"/>
            <a:ext cx="1584176" cy="18002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H="1">
            <a:off x="2699792" y="2996952"/>
            <a:ext cx="1944216" cy="17281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4644008" y="2996952"/>
            <a:ext cx="2160240" cy="10081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>
            <a:off x="2051720" y="2996952"/>
            <a:ext cx="2592288" cy="10081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4644008" y="2996952"/>
            <a:ext cx="432048" cy="17281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H="1">
            <a:off x="4355976" y="2996952"/>
            <a:ext cx="288032" cy="10081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Объект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25747"/>
            <a:ext cx="2339752" cy="1497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031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08520" y="-963488"/>
            <a:ext cx="9433048" cy="12097344"/>
          </a:xfrm>
        </p:spPr>
        <p:txBody>
          <a:bodyPr>
            <a:normAutofit/>
          </a:bodyPr>
          <a:lstStyle/>
          <a:p>
            <a:r>
              <a:rPr lang="ru-RU" sz="44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В</a:t>
            </a:r>
            <a:r>
              <a:rPr lang="ru-RU" sz="44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иды заключения</a:t>
            </a:r>
            <a:br>
              <a:rPr lang="ru-RU" sz="44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1. Обобщение основных мыслей автора</a:t>
            </a:r>
            <a:br>
              <a:rPr lang="ru-RU" sz="28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Н-р: Итак, автор показал нам, что… </a:t>
            </a:r>
            <a:r>
              <a:rPr lang="ru-RU" sz="44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/>
            </a:r>
            <a:br>
              <a:rPr lang="ru-RU" sz="44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2. Призыв-обращение к читателю</a:t>
            </a:r>
            <a:br>
              <a:rPr lang="ru-RU" sz="28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Н-р: Перед тем, как включить телевизор, подумайте (вспомните)…</a:t>
            </a:r>
            <a:br>
              <a:rPr lang="ru-RU" sz="28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3. Выражение надежды: </a:t>
            </a:r>
            <a:br>
              <a:rPr lang="ru-RU" sz="28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Н-р: Хочется верить, что…</a:t>
            </a:r>
            <a:br>
              <a:rPr lang="ru-RU" sz="28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4. Использование цитат</a:t>
            </a:r>
            <a:br>
              <a:rPr lang="ru-RU" sz="28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Н-р: В данной ситуации вспоминаются слова ….</a:t>
            </a:r>
            <a:r>
              <a:rPr lang="ru-RU" sz="44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/>
            </a:r>
            <a:br>
              <a:rPr lang="ru-RU" sz="44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</a:br>
            <a:r>
              <a:rPr lang="ru-RU" sz="44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/>
            </a:r>
            <a:br>
              <a:rPr lang="ru-RU" sz="44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/>
            </a:r>
            <a:br>
              <a:rPr lang="ru-RU" sz="36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/>
            </a:r>
            <a:br>
              <a:rPr lang="ru-RU" sz="36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3100" b="1" dirty="0" smtClean="0">
                <a:solidFill>
                  <a:schemeClr val="tx1"/>
                </a:solidFill>
              </a:rPr>
              <a:t/>
            </a:r>
            <a:br>
              <a:rPr lang="ru-RU" sz="3100" b="1" dirty="0" smtClean="0">
                <a:solidFill>
                  <a:schemeClr val="tx1"/>
                </a:solidFill>
              </a:rPr>
            </a:br>
            <a:endParaRPr lang="ru-RU" sz="27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V="1">
            <a:off x="457200" y="6126163"/>
            <a:ext cx="8075240" cy="11114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10" name="Объект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6121349"/>
            <a:ext cx="1008112" cy="457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1788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963488"/>
            <a:ext cx="9144000" cy="12745416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Общие сведения. Памятка</a:t>
            </a:r>
            <a:br>
              <a:rPr lang="ru-RU" sz="44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Объем сочинения – 150-300 слов.</a:t>
            </a:r>
            <a:br>
              <a:rPr lang="ru-RU" sz="28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В сочинении не требуется анализа средств художественной выразительности.</a:t>
            </a:r>
            <a:br>
              <a:rPr lang="ru-RU" sz="28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В сочинении не следует переписывать предложения из задания В8.</a:t>
            </a:r>
            <a:br>
              <a:rPr lang="ru-RU" sz="28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По отношению к тексту используйте слова «фрагмент», «отрывок», «текст». </a:t>
            </a:r>
            <a:br>
              <a:rPr lang="ru-RU" sz="28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Не спешите определять его жанр.</a:t>
            </a:r>
            <a:br>
              <a:rPr lang="ru-RU" sz="28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44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/>
            </a:r>
            <a:br>
              <a:rPr lang="ru-RU" sz="44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</a:br>
            <a:r>
              <a:rPr lang="ru-RU" sz="44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/>
            </a:r>
            <a:br>
              <a:rPr lang="ru-RU" sz="44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/>
            </a:r>
            <a:br>
              <a:rPr lang="ru-RU" sz="36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/>
            </a:r>
            <a:br>
              <a:rPr lang="ru-RU" sz="36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3100" b="1" dirty="0" smtClean="0">
                <a:solidFill>
                  <a:schemeClr val="tx1"/>
                </a:solidFill>
              </a:rPr>
              <a:t/>
            </a:r>
            <a:br>
              <a:rPr lang="ru-RU" sz="3100" b="1" dirty="0" smtClean="0">
                <a:solidFill>
                  <a:schemeClr val="tx1"/>
                </a:solidFill>
              </a:rPr>
            </a:br>
            <a:endParaRPr lang="ru-RU" sz="27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V="1">
            <a:off x="457200" y="6126163"/>
            <a:ext cx="8075240" cy="11114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10" name="Объект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" y="548680"/>
            <a:ext cx="1586803" cy="72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1906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963488"/>
            <a:ext cx="9324528" cy="13105456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Общие сведения. Памятка</a:t>
            </a:r>
            <a:br>
              <a:rPr lang="ru-RU" sz="44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Проверяйте текст на фактические ошибки.</a:t>
            </a:r>
            <a:br>
              <a:rPr lang="ru-RU" sz="32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Избегайте разговорного стиля, просторечных </a:t>
            </a:r>
            <a:br>
              <a:rPr lang="ru-RU" sz="32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и жаргонных слов.</a:t>
            </a:r>
            <a:br>
              <a:rPr lang="ru-RU" sz="32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Пишите аккуратным, разборчивым почерком.</a:t>
            </a:r>
            <a:br>
              <a:rPr lang="ru-RU" sz="32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Помните, что вашу работу проверяет не машина, </a:t>
            </a:r>
            <a:br>
              <a:rPr lang="ru-RU" sz="32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а эксперт.</a:t>
            </a:r>
            <a:br>
              <a:rPr lang="ru-RU" sz="32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44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/>
            </a:r>
            <a:br>
              <a:rPr lang="ru-RU" sz="44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</a:br>
            <a:r>
              <a:rPr lang="ru-RU" sz="44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/>
            </a:r>
            <a:br>
              <a:rPr lang="ru-RU" sz="44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/>
            </a:r>
            <a:br>
              <a:rPr lang="ru-RU" sz="36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/>
            </a:r>
            <a:br>
              <a:rPr lang="ru-RU" sz="36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3100" b="1" dirty="0" smtClean="0">
                <a:solidFill>
                  <a:schemeClr val="tx1"/>
                </a:solidFill>
              </a:rPr>
              <a:t/>
            </a:r>
            <a:br>
              <a:rPr lang="ru-RU" sz="3100" b="1" dirty="0" smtClean="0">
                <a:solidFill>
                  <a:schemeClr val="tx1"/>
                </a:solidFill>
              </a:rPr>
            </a:br>
            <a:endParaRPr lang="ru-RU" sz="27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V="1">
            <a:off x="457200" y="6126163"/>
            <a:ext cx="8075240" cy="11114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10" name="Объект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268760"/>
            <a:ext cx="1008112" cy="457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7633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2115616"/>
            <a:ext cx="9036496" cy="9721080"/>
          </a:xfrm>
        </p:spPr>
        <p:txBody>
          <a:bodyPr>
            <a:normAutofit/>
          </a:bodyPr>
          <a:lstStyle/>
          <a:p>
            <a:r>
              <a:rPr lang="ru-RU" sz="44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Ж</a:t>
            </a:r>
            <a:r>
              <a:rPr lang="ru-RU" sz="44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елаю успеха.</a:t>
            </a:r>
            <a:br>
              <a:rPr lang="ru-RU" sz="44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</a:br>
            <a:r>
              <a:rPr lang="ru-RU" sz="44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Спасибо за внимание!</a:t>
            </a:r>
            <a:r>
              <a:rPr lang="ru-RU" sz="36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/>
            </a:r>
            <a:br>
              <a:rPr lang="ru-RU" sz="36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/>
            </a:r>
            <a:br>
              <a:rPr lang="ru-RU" sz="36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3100" b="1" dirty="0" smtClean="0">
                <a:solidFill>
                  <a:schemeClr val="tx1"/>
                </a:solidFill>
              </a:rPr>
              <a:t/>
            </a:r>
            <a:br>
              <a:rPr lang="ru-RU" sz="3100" b="1" dirty="0" smtClean="0">
                <a:solidFill>
                  <a:schemeClr val="tx1"/>
                </a:solidFill>
              </a:rPr>
            </a:br>
            <a:endParaRPr lang="ru-RU" sz="27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V="1">
            <a:off x="457200" y="6126163"/>
            <a:ext cx="8075240" cy="11114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10" name="Объект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869160"/>
            <a:ext cx="3014926" cy="136815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404664"/>
            <a:ext cx="1883312" cy="1883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8507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02634"/>
          </a:xfrm>
        </p:spPr>
        <p:txBody>
          <a:bodyPr>
            <a:normAutofit fontScale="90000"/>
          </a:bodyPr>
          <a:lstStyle/>
          <a:p>
            <a:r>
              <a:rPr lang="ru-RU" sz="3100" b="1" u="sng" dirty="0" smtClean="0"/>
              <a:t>Часть С </a:t>
            </a:r>
            <a:r>
              <a:rPr lang="en-US" sz="3100" b="1" u="sng" dirty="0" smtClean="0"/>
              <a:t>I</a:t>
            </a:r>
            <a:r>
              <a:rPr lang="ru-RU" sz="3100" b="1" u="sng" dirty="0" smtClean="0"/>
              <a:t>. Сочинение</a:t>
            </a:r>
            <a:br>
              <a:rPr lang="ru-RU" sz="3100" b="1" u="sng" dirty="0" smtClean="0"/>
            </a:br>
            <a:r>
              <a:rPr lang="ru-RU" sz="3100" b="1" dirty="0" smtClean="0">
                <a:solidFill>
                  <a:srgbClr val="002060"/>
                </a:solidFill>
              </a:rPr>
              <a:t>Философские </a:t>
            </a:r>
            <a:br>
              <a:rPr lang="ru-RU" sz="31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смысл жизни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познание и самопознание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свобода и ответственность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человек и история</a:t>
            </a:r>
            <a:r>
              <a:rPr lang="ru-RU" sz="3100" b="1" dirty="0" smtClean="0">
                <a:solidFill>
                  <a:srgbClr val="002060"/>
                </a:solidFill>
              </a:rPr>
              <a:t/>
            </a:r>
            <a:br>
              <a:rPr lang="ru-RU" sz="3100" b="1" dirty="0" smtClean="0">
                <a:solidFill>
                  <a:srgbClr val="002060"/>
                </a:solidFill>
              </a:rPr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endParaRPr lang="ru-RU" sz="2700" dirty="0"/>
          </a:p>
        </p:txBody>
      </p:sp>
      <p:sp>
        <p:nvSpPr>
          <p:cNvPr id="4" name="Солнце 3"/>
          <p:cNvSpPr/>
          <p:nvPr/>
        </p:nvSpPr>
        <p:spPr>
          <a:xfrm flipH="1">
            <a:off x="1818497" y="2630144"/>
            <a:ext cx="432048" cy="410344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олнце 4"/>
          <p:cNvSpPr/>
          <p:nvPr/>
        </p:nvSpPr>
        <p:spPr>
          <a:xfrm flipH="1">
            <a:off x="1818497" y="1872579"/>
            <a:ext cx="432048" cy="421196"/>
          </a:xfrm>
          <a:prstGeom prst="sun">
            <a:avLst>
              <a:gd name="adj" fmla="val 1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олнце 6"/>
          <p:cNvSpPr/>
          <p:nvPr/>
        </p:nvSpPr>
        <p:spPr>
          <a:xfrm flipH="1">
            <a:off x="1844336" y="4048536"/>
            <a:ext cx="432048" cy="410344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олнце 7"/>
          <p:cNvSpPr/>
          <p:nvPr/>
        </p:nvSpPr>
        <p:spPr>
          <a:xfrm flipH="1">
            <a:off x="1825205" y="3326425"/>
            <a:ext cx="432048" cy="410344"/>
          </a:xfrm>
          <a:prstGeom prst="sun">
            <a:avLst>
              <a:gd name="adj" fmla="val 1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Объект 10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5085184"/>
            <a:ext cx="2873803" cy="1304112"/>
          </a:xfrm>
        </p:spPr>
      </p:pic>
    </p:spTree>
    <p:extLst>
      <p:ext uri="{BB962C8B-B14F-4D97-AF65-F5344CB8AC3E}">
        <p14:creationId xmlns:p14="http://schemas.microsoft.com/office/powerpoint/2010/main" val="1230589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02634"/>
          </a:xfrm>
        </p:spPr>
        <p:txBody>
          <a:bodyPr>
            <a:normAutofit fontScale="90000"/>
          </a:bodyPr>
          <a:lstStyle/>
          <a:p>
            <a:r>
              <a:rPr lang="ru-RU" sz="3100" b="1" u="sng" dirty="0" smtClean="0"/>
              <a:t>Часть С </a:t>
            </a:r>
            <a:r>
              <a:rPr lang="en-US" sz="3100" b="1" u="sng" dirty="0" smtClean="0"/>
              <a:t>I</a:t>
            </a:r>
            <a:r>
              <a:rPr lang="ru-RU" sz="3100" b="1" u="sng" dirty="0" smtClean="0"/>
              <a:t>. Сочинение</a:t>
            </a:r>
            <a:br>
              <a:rPr lang="ru-RU" sz="3100" b="1" u="sng" dirty="0" smtClean="0"/>
            </a:br>
            <a:r>
              <a:rPr lang="ru-RU" sz="3100" b="1" dirty="0" smtClean="0">
                <a:solidFill>
                  <a:srgbClr val="002060"/>
                </a:solidFill>
              </a:rPr>
              <a:t>Социальные </a:t>
            </a:r>
            <a:br>
              <a:rPr lang="ru-RU" sz="3100" b="1" dirty="0" smtClean="0">
                <a:solidFill>
                  <a:srgbClr val="002060"/>
                </a:solidFill>
              </a:rPr>
            </a:br>
            <a:r>
              <a:rPr lang="ru-RU" sz="2700" b="1" dirty="0" err="1" smtClean="0">
                <a:solidFill>
                  <a:srgbClr val="002060"/>
                </a:solidFill>
              </a:rPr>
              <a:t>соц.справедливость</a:t>
            </a:r>
            <a:r>
              <a:rPr lang="ru-RU" sz="2700" b="1" dirty="0" smtClean="0">
                <a:solidFill>
                  <a:srgbClr val="002060"/>
                </a:solidFill>
              </a:rPr>
              <a:t> и несправедливость</a:t>
            </a:r>
            <a:r>
              <a:rPr lang="ru-RU" sz="2400" b="1" dirty="0" smtClean="0">
                <a:solidFill>
                  <a:srgbClr val="002060"/>
                </a:solidFill>
              </a:rPr>
              <a:t/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соблюдение прав человека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прогресс и общество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наука и общество</a:t>
            </a:r>
            <a:r>
              <a:rPr lang="ru-RU" sz="3100" b="1" dirty="0" smtClean="0">
                <a:solidFill>
                  <a:srgbClr val="002060"/>
                </a:solidFill>
              </a:rPr>
              <a:t/>
            </a:r>
            <a:br>
              <a:rPr lang="ru-RU" sz="3100" b="1" dirty="0" smtClean="0">
                <a:solidFill>
                  <a:srgbClr val="002060"/>
                </a:solidFill>
              </a:rPr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endParaRPr lang="ru-RU" sz="27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4869160"/>
            <a:ext cx="3084788" cy="1399857"/>
          </a:xfrm>
        </p:spPr>
      </p:pic>
      <p:sp>
        <p:nvSpPr>
          <p:cNvPr id="4" name="Солнце 3"/>
          <p:cNvSpPr/>
          <p:nvPr/>
        </p:nvSpPr>
        <p:spPr>
          <a:xfrm flipH="1">
            <a:off x="890992" y="2568599"/>
            <a:ext cx="233223" cy="25956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олнце 4"/>
          <p:cNvSpPr/>
          <p:nvPr/>
        </p:nvSpPr>
        <p:spPr>
          <a:xfrm flipH="1">
            <a:off x="899592" y="1844824"/>
            <a:ext cx="216024" cy="277180"/>
          </a:xfrm>
          <a:prstGeom prst="sun">
            <a:avLst>
              <a:gd name="adj" fmla="val 1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олнце 6"/>
          <p:cNvSpPr/>
          <p:nvPr/>
        </p:nvSpPr>
        <p:spPr>
          <a:xfrm flipH="1">
            <a:off x="899592" y="4040017"/>
            <a:ext cx="298238" cy="285946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олнце 7"/>
          <p:cNvSpPr/>
          <p:nvPr/>
        </p:nvSpPr>
        <p:spPr>
          <a:xfrm flipH="1">
            <a:off x="899592" y="3300995"/>
            <a:ext cx="224623" cy="239401"/>
          </a:xfrm>
          <a:prstGeom prst="sun">
            <a:avLst>
              <a:gd name="adj" fmla="val 1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7545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7128792"/>
          </a:xfrm>
        </p:spPr>
        <p:txBody>
          <a:bodyPr>
            <a:normAutofit fontScale="90000"/>
          </a:bodyPr>
          <a:lstStyle/>
          <a:p>
            <a:r>
              <a:rPr lang="ru-RU" sz="3100" b="1" u="sng" dirty="0" smtClean="0"/>
              <a:t/>
            </a:r>
            <a:br>
              <a:rPr lang="ru-RU" sz="3100" b="1" u="sng" dirty="0" smtClean="0"/>
            </a:br>
            <a:r>
              <a:rPr lang="ru-RU" sz="3100" b="1" u="sng" dirty="0"/>
              <a:t/>
            </a:r>
            <a:br>
              <a:rPr lang="ru-RU" sz="3100" b="1" u="sng" dirty="0"/>
            </a:br>
            <a:r>
              <a:rPr lang="ru-RU" sz="3100" b="1" u="sng" dirty="0" smtClean="0"/>
              <a:t/>
            </a:r>
            <a:br>
              <a:rPr lang="ru-RU" sz="3100" b="1" u="sng" dirty="0" smtClean="0"/>
            </a:br>
            <a:r>
              <a:rPr lang="ru-RU" sz="3100" b="1" u="sng" dirty="0"/>
              <a:t/>
            </a:r>
            <a:br>
              <a:rPr lang="ru-RU" sz="3100" b="1" u="sng" dirty="0"/>
            </a:br>
            <a:r>
              <a:rPr lang="ru-RU" sz="3100" b="1" u="sng" dirty="0" smtClean="0"/>
              <a:t/>
            </a:r>
            <a:br>
              <a:rPr lang="ru-RU" sz="3100" b="1" u="sng" dirty="0" smtClean="0"/>
            </a:br>
            <a:r>
              <a:rPr lang="ru-RU" sz="3100" b="1" u="sng" dirty="0"/>
              <a:t/>
            </a:r>
            <a:br>
              <a:rPr lang="ru-RU" sz="3100" b="1" u="sng" dirty="0"/>
            </a:br>
            <a:r>
              <a:rPr lang="ru-RU" sz="3100" b="1" u="sng" dirty="0" smtClean="0"/>
              <a:t>Часть С </a:t>
            </a:r>
            <a:r>
              <a:rPr lang="en-US" sz="3100" b="1" u="sng" dirty="0" smtClean="0"/>
              <a:t>I</a:t>
            </a:r>
            <a:r>
              <a:rPr lang="ru-RU" sz="3100" b="1" u="sng" dirty="0" smtClean="0"/>
              <a:t>. Сочинение</a:t>
            </a:r>
            <a:br>
              <a:rPr lang="ru-RU" sz="3100" b="1" u="sng" dirty="0" smtClean="0"/>
            </a:br>
            <a:r>
              <a:rPr lang="ru-RU" sz="3100" b="1" dirty="0" smtClean="0">
                <a:solidFill>
                  <a:srgbClr val="002060"/>
                </a:solidFill>
              </a:rPr>
              <a:t>Политические </a:t>
            </a:r>
            <a:br>
              <a:rPr lang="ru-RU" sz="3100" b="1" dirty="0" smtClean="0">
                <a:solidFill>
                  <a:srgbClr val="002060"/>
                </a:solidFill>
              </a:rPr>
            </a:br>
            <a:r>
              <a:rPr lang="ru-RU" sz="3100" b="1" dirty="0" smtClean="0">
                <a:solidFill>
                  <a:srgbClr val="002060"/>
                </a:solidFill>
              </a:rPr>
              <a:t> </a:t>
            </a:r>
            <a:r>
              <a:rPr lang="ru-RU" sz="2700" b="1" dirty="0" smtClean="0">
                <a:solidFill>
                  <a:srgbClr val="002060"/>
                </a:solidFill>
              </a:rPr>
              <a:t>политика в жизни общества</a:t>
            </a:r>
            <a:r>
              <a:rPr lang="en-US" sz="2700" b="1" dirty="0" smtClean="0">
                <a:solidFill>
                  <a:srgbClr val="002060"/>
                </a:solidFill>
              </a:rPr>
              <a:t>/</a:t>
            </a:r>
            <a:r>
              <a:rPr lang="ru-RU" sz="2700" b="1" dirty="0" smtClean="0">
                <a:solidFill>
                  <a:srgbClr val="002060"/>
                </a:solidFill>
              </a:rPr>
              <a:t>человека</a:t>
            </a:r>
            <a:br>
              <a:rPr lang="ru-RU" sz="2700" b="1" dirty="0" smtClean="0">
                <a:solidFill>
                  <a:srgbClr val="002060"/>
                </a:solidFill>
              </a:rPr>
            </a:br>
            <a:r>
              <a:rPr lang="ru-RU" sz="2700" b="1" dirty="0" smtClean="0">
                <a:solidFill>
                  <a:srgbClr val="002060"/>
                </a:solidFill>
              </a:rPr>
              <a:t>международные конфликты</a:t>
            </a:r>
            <a:r>
              <a:rPr lang="ru-RU" sz="2400" b="1" dirty="0" smtClean="0">
                <a:solidFill>
                  <a:srgbClr val="002060"/>
                </a:solidFill>
              </a:rPr>
              <a:t/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вопросы демократии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разоружение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терроризм, национализм, шовинизм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3100" b="1" dirty="0" smtClean="0">
                <a:solidFill>
                  <a:srgbClr val="002060"/>
                </a:solidFill>
              </a:rPr>
              <a:t/>
            </a:r>
            <a:br>
              <a:rPr lang="ru-RU" sz="3100" b="1" dirty="0" smtClean="0">
                <a:solidFill>
                  <a:srgbClr val="002060"/>
                </a:solidFill>
              </a:rPr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endParaRPr lang="ru-RU" sz="2700" dirty="0"/>
          </a:p>
        </p:txBody>
      </p:sp>
      <p:sp>
        <p:nvSpPr>
          <p:cNvPr id="4" name="Солнце 3"/>
          <p:cNvSpPr/>
          <p:nvPr/>
        </p:nvSpPr>
        <p:spPr>
          <a:xfrm flipH="1">
            <a:off x="971527" y="2753018"/>
            <a:ext cx="301804" cy="228201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олнце 4"/>
          <p:cNvSpPr/>
          <p:nvPr/>
        </p:nvSpPr>
        <p:spPr>
          <a:xfrm flipH="1">
            <a:off x="975829" y="1959410"/>
            <a:ext cx="224623" cy="224154"/>
          </a:xfrm>
          <a:prstGeom prst="sun">
            <a:avLst>
              <a:gd name="adj" fmla="val 1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олнце 6"/>
          <p:cNvSpPr/>
          <p:nvPr/>
        </p:nvSpPr>
        <p:spPr>
          <a:xfrm flipH="1">
            <a:off x="975095" y="4927882"/>
            <a:ext cx="298238" cy="285946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олнце 7"/>
          <p:cNvSpPr/>
          <p:nvPr/>
        </p:nvSpPr>
        <p:spPr>
          <a:xfrm flipH="1">
            <a:off x="971478" y="3420005"/>
            <a:ext cx="301854" cy="256017"/>
          </a:xfrm>
          <a:prstGeom prst="sun">
            <a:avLst>
              <a:gd name="adj" fmla="val 1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олнце 8"/>
          <p:cNvSpPr/>
          <p:nvPr/>
        </p:nvSpPr>
        <p:spPr>
          <a:xfrm flipH="1">
            <a:off x="975095" y="4203150"/>
            <a:ext cx="298238" cy="285946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Объект 10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7216" y="5589240"/>
            <a:ext cx="1801448" cy="817486"/>
          </a:xfrm>
        </p:spPr>
      </p:pic>
    </p:spTree>
    <p:extLst>
      <p:ext uri="{BB962C8B-B14F-4D97-AF65-F5344CB8AC3E}">
        <p14:creationId xmlns:p14="http://schemas.microsoft.com/office/powerpoint/2010/main" val="709710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120680"/>
          </a:xfrm>
        </p:spPr>
        <p:txBody>
          <a:bodyPr>
            <a:normAutofit/>
          </a:bodyPr>
          <a:lstStyle/>
          <a:p>
            <a:r>
              <a:rPr lang="ru-RU" sz="3100" b="1" u="sng" dirty="0" smtClean="0"/>
              <a:t>Часть С </a:t>
            </a:r>
            <a:r>
              <a:rPr lang="en-US" sz="3100" b="1" u="sng" dirty="0" smtClean="0"/>
              <a:t>I</a:t>
            </a:r>
            <a:r>
              <a:rPr lang="ru-RU" sz="3100" b="1" u="sng" dirty="0" smtClean="0"/>
              <a:t>. Сочинение</a:t>
            </a:r>
            <a:br>
              <a:rPr lang="ru-RU" sz="3100" b="1" u="sng" dirty="0" smtClean="0"/>
            </a:br>
            <a:r>
              <a:rPr lang="ru-RU" sz="3100" b="1" dirty="0" smtClean="0">
                <a:solidFill>
                  <a:srgbClr val="002060"/>
                </a:solidFill>
              </a:rPr>
              <a:t>Нравственные </a:t>
            </a:r>
            <a:br>
              <a:rPr lang="ru-RU" sz="3100" b="1" dirty="0" smtClean="0">
                <a:solidFill>
                  <a:srgbClr val="002060"/>
                </a:solidFill>
              </a:rPr>
            </a:br>
            <a:r>
              <a:rPr lang="ru-RU" sz="2700" b="1" dirty="0" smtClean="0">
                <a:solidFill>
                  <a:srgbClr val="002060"/>
                </a:solidFill>
              </a:rPr>
              <a:t>эгоизм и гуманизм</a:t>
            </a:r>
            <a:br>
              <a:rPr lang="ru-RU" sz="2700" b="1" dirty="0" smtClean="0">
                <a:solidFill>
                  <a:srgbClr val="002060"/>
                </a:solidFill>
              </a:rPr>
            </a:br>
            <a:r>
              <a:rPr lang="ru-RU" sz="2700" b="1" dirty="0" smtClean="0">
                <a:solidFill>
                  <a:srgbClr val="002060"/>
                </a:solidFill>
              </a:rPr>
              <a:t>доброта и жестокость</a:t>
            </a:r>
            <a:br>
              <a:rPr lang="ru-RU" sz="2700" b="1" dirty="0" smtClean="0">
                <a:solidFill>
                  <a:srgbClr val="002060"/>
                </a:solidFill>
              </a:rPr>
            </a:br>
            <a:r>
              <a:rPr lang="ru-RU" sz="2700" b="1" dirty="0" smtClean="0">
                <a:solidFill>
                  <a:srgbClr val="002060"/>
                </a:solidFill>
              </a:rPr>
              <a:t>духовность и </a:t>
            </a:r>
            <a:r>
              <a:rPr lang="ru-RU" sz="2700" b="1" dirty="0" err="1" smtClean="0">
                <a:solidFill>
                  <a:srgbClr val="002060"/>
                </a:solidFill>
              </a:rPr>
              <a:t>бездуховность</a:t>
            </a:r>
            <a:r>
              <a:rPr lang="ru-RU" sz="2700" b="1" dirty="0" smtClean="0">
                <a:solidFill>
                  <a:srgbClr val="002060"/>
                </a:solidFill>
              </a:rPr>
              <a:t/>
            </a:r>
            <a:br>
              <a:rPr lang="ru-RU" sz="2700" b="1" dirty="0" smtClean="0">
                <a:solidFill>
                  <a:srgbClr val="002060"/>
                </a:solidFill>
              </a:rPr>
            </a:br>
            <a:r>
              <a:rPr lang="ru-RU" sz="2700" b="1" dirty="0" smtClean="0">
                <a:solidFill>
                  <a:srgbClr val="002060"/>
                </a:solidFill>
              </a:rPr>
              <a:t>честь и бесчестие</a:t>
            </a:r>
            <a:br>
              <a:rPr lang="ru-RU" sz="2700" b="1" dirty="0" smtClean="0">
                <a:solidFill>
                  <a:srgbClr val="002060"/>
                </a:solidFill>
              </a:rPr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endParaRPr lang="ru-RU" sz="27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877272"/>
            <a:ext cx="8229600" cy="248891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  <p:sp>
        <p:nvSpPr>
          <p:cNvPr id="4" name="Солнце 3"/>
          <p:cNvSpPr/>
          <p:nvPr/>
        </p:nvSpPr>
        <p:spPr>
          <a:xfrm flipH="1">
            <a:off x="904864" y="2903176"/>
            <a:ext cx="233223" cy="25956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олнце 4"/>
          <p:cNvSpPr/>
          <p:nvPr/>
        </p:nvSpPr>
        <p:spPr>
          <a:xfrm flipH="1">
            <a:off x="841186" y="2170783"/>
            <a:ext cx="306704" cy="258928"/>
          </a:xfrm>
          <a:prstGeom prst="sun">
            <a:avLst>
              <a:gd name="adj" fmla="val 1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олнце 6"/>
          <p:cNvSpPr/>
          <p:nvPr/>
        </p:nvSpPr>
        <p:spPr>
          <a:xfrm flipH="1">
            <a:off x="926045" y="4490659"/>
            <a:ext cx="298238" cy="285946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олнце 7"/>
          <p:cNvSpPr/>
          <p:nvPr/>
        </p:nvSpPr>
        <p:spPr>
          <a:xfrm flipH="1">
            <a:off x="926045" y="3722483"/>
            <a:ext cx="224623" cy="239401"/>
          </a:xfrm>
          <a:prstGeom prst="sun">
            <a:avLst>
              <a:gd name="adj" fmla="val 1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Соединительная линия уступом 8"/>
          <p:cNvCxnSpPr/>
          <p:nvPr/>
        </p:nvCxnSpPr>
        <p:spPr>
          <a:xfrm>
            <a:off x="5364088" y="5239652"/>
            <a:ext cx="914400" cy="914400"/>
          </a:xfrm>
          <a:prstGeom prst="bentConnector3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5940152" y="5239652"/>
            <a:ext cx="2746648" cy="6097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Продолжение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1" name="Объект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5353996"/>
            <a:ext cx="1763041" cy="800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5879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86810"/>
          </a:xfrm>
        </p:spPr>
        <p:txBody>
          <a:bodyPr>
            <a:normAutofit/>
          </a:bodyPr>
          <a:lstStyle/>
          <a:p>
            <a:r>
              <a:rPr lang="ru-RU" sz="3100" b="1" u="sng" dirty="0" smtClean="0"/>
              <a:t>Часть С </a:t>
            </a:r>
            <a:r>
              <a:rPr lang="en-US" sz="3100" b="1" u="sng" dirty="0" smtClean="0"/>
              <a:t>I</a:t>
            </a:r>
            <a:r>
              <a:rPr lang="ru-RU" sz="3100" b="1" u="sng" dirty="0" smtClean="0"/>
              <a:t>. Сочинение</a:t>
            </a:r>
            <a:br>
              <a:rPr lang="ru-RU" sz="3100" b="1" u="sng" dirty="0" smtClean="0"/>
            </a:br>
            <a:r>
              <a:rPr lang="ru-RU" sz="3100" b="1" dirty="0" smtClean="0">
                <a:solidFill>
                  <a:srgbClr val="002060"/>
                </a:solidFill>
              </a:rPr>
              <a:t>Нравственные </a:t>
            </a:r>
            <a:br>
              <a:rPr lang="ru-RU" sz="3100" b="1" dirty="0" smtClean="0">
                <a:solidFill>
                  <a:srgbClr val="002060"/>
                </a:solidFill>
              </a:rPr>
            </a:br>
            <a:r>
              <a:rPr lang="ru-RU" sz="2700" b="1" dirty="0" smtClean="0">
                <a:solidFill>
                  <a:srgbClr val="002060"/>
                </a:solidFill>
              </a:rPr>
              <a:t>интеллигентность и хамство</a:t>
            </a:r>
            <a:br>
              <a:rPr lang="ru-RU" sz="2700" b="1" dirty="0" smtClean="0">
                <a:solidFill>
                  <a:srgbClr val="002060"/>
                </a:solidFill>
              </a:rPr>
            </a:br>
            <a:r>
              <a:rPr lang="ru-RU" sz="2700" b="1" dirty="0" smtClean="0">
                <a:solidFill>
                  <a:srgbClr val="002060"/>
                </a:solidFill>
              </a:rPr>
              <a:t>дружба и предательство</a:t>
            </a:r>
            <a:br>
              <a:rPr lang="ru-RU" sz="2700" b="1" dirty="0" smtClean="0">
                <a:solidFill>
                  <a:srgbClr val="002060"/>
                </a:solidFill>
              </a:rPr>
            </a:br>
            <a:r>
              <a:rPr lang="ru-RU" sz="2700" b="1" dirty="0" smtClean="0">
                <a:solidFill>
                  <a:srgbClr val="002060"/>
                </a:solidFill>
              </a:rPr>
              <a:t>любовь и ревность</a:t>
            </a:r>
            <a:br>
              <a:rPr lang="ru-RU" sz="2700" b="1" dirty="0" smtClean="0">
                <a:solidFill>
                  <a:srgbClr val="002060"/>
                </a:solidFill>
              </a:rPr>
            </a:br>
            <a:r>
              <a:rPr lang="ru-RU" sz="2700" b="1" dirty="0" smtClean="0">
                <a:solidFill>
                  <a:srgbClr val="002060"/>
                </a:solidFill>
              </a:rPr>
              <a:t>конфликт поколений (отцы и дети)</a:t>
            </a:r>
            <a:r>
              <a:rPr lang="ru-RU" sz="2400" b="1" dirty="0" smtClean="0">
                <a:solidFill>
                  <a:srgbClr val="002060"/>
                </a:solidFill>
              </a:rPr>
              <a:t/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3100" b="1" dirty="0" smtClean="0">
                <a:solidFill>
                  <a:srgbClr val="002060"/>
                </a:solidFill>
              </a:rPr>
              <a:t/>
            </a:r>
            <a:br>
              <a:rPr lang="ru-RU" sz="3100" b="1" dirty="0" smtClean="0">
                <a:solidFill>
                  <a:srgbClr val="002060"/>
                </a:solidFill>
              </a:rPr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endParaRPr lang="ru-RU" sz="27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877272"/>
            <a:ext cx="8229600" cy="248891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  <p:sp>
        <p:nvSpPr>
          <p:cNvPr id="4" name="Солнце 3"/>
          <p:cNvSpPr/>
          <p:nvPr/>
        </p:nvSpPr>
        <p:spPr>
          <a:xfrm flipH="1">
            <a:off x="957296" y="3405118"/>
            <a:ext cx="298238" cy="282932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олнце 4"/>
          <p:cNvSpPr/>
          <p:nvPr/>
        </p:nvSpPr>
        <p:spPr>
          <a:xfrm flipH="1">
            <a:off x="992463" y="2686886"/>
            <a:ext cx="263069" cy="277180"/>
          </a:xfrm>
          <a:prstGeom prst="sun">
            <a:avLst>
              <a:gd name="adj" fmla="val 1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олнце 6"/>
          <p:cNvSpPr/>
          <p:nvPr/>
        </p:nvSpPr>
        <p:spPr>
          <a:xfrm flipH="1">
            <a:off x="957297" y="4879089"/>
            <a:ext cx="298238" cy="285946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олнце 7"/>
          <p:cNvSpPr/>
          <p:nvPr/>
        </p:nvSpPr>
        <p:spPr>
          <a:xfrm flipH="1">
            <a:off x="957296" y="4163870"/>
            <a:ext cx="298237" cy="236418"/>
          </a:xfrm>
          <a:prstGeom prst="sun">
            <a:avLst>
              <a:gd name="adj" fmla="val 1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Объект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9" y="5441670"/>
            <a:ext cx="2088232" cy="947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5057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826770"/>
          </a:xfrm>
        </p:spPr>
        <p:txBody>
          <a:bodyPr>
            <a:normAutofit/>
          </a:bodyPr>
          <a:lstStyle/>
          <a:p>
            <a:r>
              <a:rPr lang="ru-RU" sz="3100" b="1" u="sng" dirty="0" smtClean="0"/>
              <a:t>Часть С </a:t>
            </a:r>
            <a:r>
              <a:rPr lang="en-US" sz="3100" b="1" u="sng" dirty="0" smtClean="0"/>
              <a:t>I</a:t>
            </a:r>
            <a:r>
              <a:rPr lang="ru-RU" sz="3100" b="1" u="sng" dirty="0" smtClean="0"/>
              <a:t>. Сочинение</a:t>
            </a:r>
            <a:br>
              <a:rPr lang="ru-RU" sz="3100" b="1" u="sng" dirty="0" smtClean="0"/>
            </a:br>
            <a:r>
              <a:rPr lang="ru-RU" sz="3100" b="1" dirty="0" smtClean="0">
                <a:solidFill>
                  <a:srgbClr val="002060"/>
                </a:solidFill>
              </a:rPr>
              <a:t>Экологические </a:t>
            </a:r>
            <a:br>
              <a:rPr lang="ru-RU" sz="31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человек и природа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глобальные экологические переходы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потребительское отношение к природе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экология культуры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экология языка</a:t>
            </a:r>
            <a:r>
              <a:rPr lang="ru-RU" sz="3100" b="1" dirty="0" smtClean="0">
                <a:solidFill>
                  <a:srgbClr val="002060"/>
                </a:solidFill>
              </a:rPr>
              <a:t/>
            </a:r>
            <a:br>
              <a:rPr lang="ru-RU" sz="3100" b="1" dirty="0" smtClean="0">
                <a:solidFill>
                  <a:srgbClr val="002060"/>
                </a:solidFill>
              </a:rPr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endParaRPr lang="ru-RU" sz="27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877272"/>
            <a:ext cx="8229600" cy="248891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  <p:sp>
        <p:nvSpPr>
          <p:cNvPr id="4" name="Солнце 3"/>
          <p:cNvSpPr/>
          <p:nvPr/>
        </p:nvSpPr>
        <p:spPr>
          <a:xfrm flipH="1">
            <a:off x="849884" y="3768509"/>
            <a:ext cx="233223" cy="25956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олнце 4"/>
          <p:cNvSpPr/>
          <p:nvPr/>
        </p:nvSpPr>
        <p:spPr>
          <a:xfrm flipH="1">
            <a:off x="858484" y="3002305"/>
            <a:ext cx="216024" cy="277180"/>
          </a:xfrm>
          <a:prstGeom prst="sun">
            <a:avLst>
              <a:gd name="adj" fmla="val 1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олнце 6"/>
          <p:cNvSpPr/>
          <p:nvPr/>
        </p:nvSpPr>
        <p:spPr>
          <a:xfrm flipH="1">
            <a:off x="858484" y="5165035"/>
            <a:ext cx="298238" cy="285946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олнце 7"/>
          <p:cNvSpPr/>
          <p:nvPr/>
        </p:nvSpPr>
        <p:spPr>
          <a:xfrm flipH="1">
            <a:off x="854183" y="4486368"/>
            <a:ext cx="224623" cy="239401"/>
          </a:xfrm>
          <a:prstGeom prst="sun">
            <a:avLst>
              <a:gd name="adj" fmla="val 1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олнце 8"/>
          <p:cNvSpPr/>
          <p:nvPr/>
        </p:nvSpPr>
        <p:spPr>
          <a:xfrm flipH="1">
            <a:off x="784869" y="2244187"/>
            <a:ext cx="298238" cy="285946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Объект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5701365"/>
            <a:ext cx="1872208" cy="849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3444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471</TotalTime>
  <Words>173</Words>
  <Application>Microsoft Office PowerPoint</Application>
  <PresentationFormat>Экран (4:3)</PresentationFormat>
  <Paragraphs>42</Paragraphs>
  <Slides>33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41" baseType="lpstr">
      <vt:lpstr>Arial</vt:lpstr>
      <vt:lpstr>Arial Black</vt:lpstr>
      <vt:lpstr>Century Gothic</vt:lpstr>
      <vt:lpstr>Courier New</vt:lpstr>
      <vt:lpstr>Monotype Corsiva</vt:lpstr>
      <vt:lpstr>Palatino Linotype</vt:lpstr>
      <vt:lpstr>Times New Roman</vt:lpstr>
      <vt:lpstr>Исполнительная</vt:lpstr>
      <vt:lpstr>   Подготовка к ЕГЭ    трудные случаи    Иванова О.В. учитель русского языка и литературы, к.ф.н. СОГБОУИ «Лицей имени Кирилла и Мефодия» E-mail: olga-filolog@bk.ru</vt:lpstr>
      <vt:lpstr>Часть С I. Сочинение Проблема текста -  это предмет обсуждения, вопрос, над которым рассуждает автор. Тип проблемы определяется той сферой деятельности человека, которой касается автор текста.  </vt:lpstr>
      <vt:lpstr>Часть С I. Сочинение  Типы проблем   философские      социальные      политические  нравственные   экологические    эстетические </vt:lpstr>
      <vt:lpstr>Часть С I. Сочинение Философские  смысл жизни познание и самопознание свобода и ответственность человек и история  </vt:lpstr>
      <vt:lpstr>Часть С I. Сочинение Социальные  соц.справедливость и несправедливость соблюдение прав человека прогресс и общество наука и общество  </vt:lpstr>
      <vt:lpstr>      Часть С I. Сочинение Политические   политика в жизни общества/человека международные конфликты вопросы демократии разоружение терроризм, национализм, шовинизм   </vt:lpstr>
      <vt:lpstr>Часть С I. Сочинение Нравственные  эгоизм и гуманизм доброта и жестокость духовность и бездуховность честь и бесчестие  </vt:lpstr>
      <vt:lpstr>Часть С I. Сочинение Нравственные  интеллигентность и хамство дружба и предательство любовь и ревность конфликт поколений (отцы и дети)   </vt:lpstr>
      <vt:lpstr>Часть С I. Сочинение Экологические  человек и природа глобальные экологические переходы потребительское отношение к природе экология культуры экология языка  </vt:lpstr>
      <vt:lpstr>Часть С I. Сочинение Эстетические  восприятие искусства воспитание эстетического вкуса духовность в искусстве чтение, роль книги в жизни человека массовая культура, телевидение, Интернет  </vt:lpstr>
      <vt:lpstr>Часть С I. Сочинение Структура        </vt:lpstr>
      <vt:lpstr>Часть С I. Сочинение Выбираем проблему В текстах ЕГЭ, как правило, 2-3 проблемы. Выбор должен определяться ответами на два вопроса: 1. Какая проблема находится в центре внимания автора? 2. К какой проблеме проще подобрать весомые аргументы?   </vt:lpstr>
      <vt:lpstr>Часть С I. Сочинение Способы формулирования проблемы 1. Самостоятельно своими словами  (конструкция «проблема+сущ. (с/c) в Р.п.) Н-р: Автор поднимает проблему совести; Автор предлагает нам задуматься над проблемой «отцов и детей»; В центре внимания автора проблема духовного совершенствования человека.     </vt:lpstr>
      <vt:lpstr>Часть С I. Сочинение Способы формулирования проблемы 2. Более сложный способ – с помощью вопросительных предложений: Н-р: Может ли отдельная личность влиять на ход истории? Такова проблема, волнующая автора.   Автор размышляет над судьбой родного языка и предлагает задуматься над следующей проблемой: в чем опасность распространения жаргонных слов?    </vt:lpstr>
      <vt:lpstr>Часть С I. Сочинение Способы формулирования проблемы 3. Цитирование. В некоторых текстах автор сам формулирует проблему.  Н-р: «Почему телевизор вытесняет сейчас книгу», - так ставит проблему в своем тексте Д.С. Лихачев. 4. Номер предложения в тексте. (не стоит использовать)   </vt:lpstr>
      <vt:lpstr>Часть С I. Сочинение Способы формулирования проблемы ВНИМАНИЕ! Избегайте предложений с несколькими существительными в Р.п.: В тексте поднимается проблема донесения смысла публичного выступления.   </vt:lpstr>
      <vt:lpstr>Часть С I. Сочинение Способы формулирования проблемы ВНИМАНИЕ! Запомните: проблема (чего?) смысла жизни вопрос (о чем?) о смысле жизни   </vt:lpstr>
      <vt:lpstr>ВНИМАНИЕ! Следует отличать штампы от клише: штампы (примелькавшиеся выражения). Н-р: «свет души», «проходит красной нитью», «целиком и полностью»; клише (типовые конструкции, стандарты). Их можно использовать как формулу, но следовать надо тексту. «Автор доказывает, что…», « Проблема текста заключается в»    </vt:lpstr>
      <vt:lpstr>Как тренировать умение выявлять и формулировать проблему? (из опыта работы) На уроках литературы после изучения произведения провожу эксперсс – опрос: н-р, назовите тему и проблему рассказа И.Бунина «Господин из Сан-Франциско», повестей А.Куприна «Олеся» и «Гранатовый браслет»       </vt:lpstr>
      <vt:lpstr>Как тренировать умение выявлять и формулировать проблему? Ответы.  Проблема рассказа И.Бунина «Господин из Сан-Франциско»: Бунин нередко говорил о бессмысленности мира и чело­веческих мечтаний, об иллюзорности и обманчивости целей, к которым человек стремится и которым он по­свящает свое существование. Писатель за­мечает, что жизнь от смерти отделяет слишком не­прочная перегородка.  Тема рассказа - критика буржуазной действительности.     </vt:lpstr>
      <vt:lpstr>Ответы Проблема повести А.Куприна «Олеся»: эгоистическое поведение героя в любви, вызванное социальным неравенством; столкновение цивилизации и естественной природы.   Тема: трагическая любовь. Проблема повести «Гранатовый браслет»: любовь – самое необходимое и прекрасное чувство на земле, но в современном писателю обществе оно встречается очень редко. Тема: бескорыстная самоотверженая любовь.       </vt:lpstr>
      <vt:lpstr>Как тренировать умение выявлять и формулировать проблему? Задание Определите, к какому типу относится указанная проблема? 1. В чем опасность политики национализма? 2. Можно ли избежать социальной несправедливости? 3. В чем смысл человеческой жизни? 4. Имеет ли право человек вмешиваться в жизнь природы?     </vt:lpstr>
      <vt:lpstr>Как тренировать умение выявлять и формулировать проблему? Задание: укажите проблему текста. У человека самая яркая пора – детство. Все, что связано с детством, кажется потом прекрасным. Человека всю жизнь манит эта золотая, но, увы, не доступная больше страна – остаются одни воспоминания, но какие сладкие.. Как они будоражат душу. Даже невзгоды, перенесенные в детстве, не представляются потом ужасными, а окрашиваются в примиряющий свет.        </vt:lpstr>
      <vt:lpstr>Как тренировать умение выявлять и формулировать проблему? Варианты ответов: 1. Какова роль детства в жизни человека. 2. Почему все, что связано с детством, представляется прекрасным? 3. Почему воспоминания детства всегда волнуют нас7 4. Какое влияние на формирование личности ребенка оказывает детство?     </vt:lpstr>
      <vt:lpstr>Иллюстрации к проблеме Клише: «Поводом для размышлений по данной проблеме стало…»; «Другим поводом явилось…» Иллюстрация – это не комментарий!!!! Это ситуации, факты и цитаты из текста, которые и стали толчком для рассуждений автора.     </vt:lpstr>
      <vt:lpstr> Как найти позицию автора Слова-маркеры: «главное, самое важное, нужно учиться, ни в коем случае, чрезвычайно важно» и др. Оценчная лексика: «изумительный, роскошный, великолепный, прекрасный, гадкий, отвратительный» и др. Вводные слова: «К счастью, к несчастью, к общей радости» Побудительные предложения: «Так что учитесь у великих». «Не печальтесь»        </vt:lpstr>
      <vt:lpstr>Клише к авторской позиции Автор убежден в том, что… Автор искренне восхищен… Автор подводит нас к выводу о том… Вопреки мнению большинства автор считает… Автор призывает… Автор осуждает…     </vt:lpstr>
      <vt:lpstr>Важно понимать и помнить Позиция автора и героя-рассказчика  могут не совпадать! Авторская позиция – итог размышлений, вывод. Имейте в виду: информацию об авторе (в конце текста) можно использовать, чтобы избежать  фактических ошибок.    </vt:lpstr>
      <vt:lpstr>Способы введения цитат 1.Прямая речь: А: «П». «П», - а. «П, - а. – П». 2. Косвенная речь: Вольтер однажды сказал, что словарь – это Вселенная в алфавитном порядке. 3. Предложения с вводной конструкцией: По словам Вольтера, «словарь - это Вселенная в алфавитном порядке». 4. Цитата как часть предложения: Вольтер однажды сказал, что «словарь – это Вселенная в алфавитном порядке».     </vt:lpstr>
      <vt:lpstr>Виды заключения 1. Обобщение основных мыслей автора Н-р: Итак, автор показал нам, что…  2. Призыв-обращение к читателю Н-р: Перед тем, как включить телевизор, подумайте (вспомните)… 3. Выражение надежды:  Н-р: Хочется верить, что… 4. Использование цитат Н-р: В данной ситуации вспоминаются слова ….      </vt:lpstr>
      <vt:lpstr>Общие сведения. Памятка Объем сочинения – 150-300 слов. В сочинении не требуется анализа средств художественной выразительности. В сочинении не следует переписывать предложения из задания В8. По отношению к тексту используйте слова «фрагмент», «отрывок», «текст».  Не спешите определять его жанр.        </vt:lpstr>
      <vt:lpstr>Общие сведения. Памятка Проверяйте текст на фактические ошибки. Избегайте разговорного стиля, просторечных  и жаргонных слов. Пишите аккуратным, разборчивым почерком. Помните, что вашу работу проверяет не машина,  а эксперт.        </vt:lpstr>
      <vt:lpstr>Желаю успеха. Спасибо за внимание!    </vt:lpstr>
    </vt:vector>
  </TitlesOfParts>
  <Company>UralSOFT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4-5 октября в Смоленском государственном университете прошла международная научная конференция Смоленск и Смоленщина в именах и названиях, посвященная юбилею города Смоленска, одного из древнейших городов Киевской Руси и крупного современного центра</dc:title>
  <dc:creator>SVET</dc:creator>
  <cp:lastModifiedBy>ADMIN</cp:lastModifiedBy>
  <cp:revision>73</cp:revision>
  <dcterms:created xsi:type="dcterms:W3CDTF">2012-10-06T04:52:52Z</dcterms:created>
  <dcterms:modified xsi:type="dcterms:W3CDTF">2017-01-07T19:44:45Z</dcterms:modified>
</cp:coreProperties>
</file>