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92" r:id="rId3"/>
    <p:sldId id="295" r:id="rId4"/>
    <p:sldId id="293" r:id="rId5"/>
    <p:sldId id="294" r:id="rId6"/>
    <p:sldId id="291" r:id="rId7"/>
    <p:sldId id="257" r:id="rId8"/>
    <p:sldId id="265" r:id="rId9"/>
    <p:sldId id="258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006600"/>
    <a:srgbClr val="CC0099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90173" autoAdjust="0"/>
  </p:normalViewPr>
  <p:slideViewPr>
    <p:cSldViewPr>
      <p:cViewPr>
        <p:scale>
          <a:sx n="80" d="100"/>
          <a:sy n="80" d="100"/>
        </p:scale>
        <p:origin x="-264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4E0C8-377F-48DA-B25D-703F510A1A66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1BD87-A8B0-4882-98AF-2978F54E9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6543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D6D7AEC-3B32-4AC1-8771-80AE65156F5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12F4E9D-55E0-4EDB-B26B-4A1A57268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file:///C:\Users\uzitel-215\Desktop\&#1053;&#1086;&#1074;&#1072;&#1103;%20&#1087;&#1072;&#1087;&#1082;&#1072;\&#1047;&#1074;&#1091;&#1082;%20&#1076;&#1083;&#1103;%20&#1087;&#1088;&#1077;&#1079;&#1077;&#1085;&#1090;&#1072;&#1094;&#1080;&#1080;\&#1047;&#1074;&#1091;&#1082;%209mp3.mp3" TargetMode="External"/><Relationship Id="rId7" Type="http://schemas.openxmlformats.org/officeDocument/2006/relationships/image" Target="../media/image19.png"/><Relationship Id="rId2" Type="http://schemas.openxmlformats.org/officeDocument/2006/relationships/audio" Target="file:///C:\Users\uzitel-215\Desktop\&#1053;&#1086;&#1074;&#1072;&#1103;%20&#1087;&#1072;&#1087;&#1082;&#1072;\&#1047;&#1074;&#1091;&#1082;%20&#1076;&#1083;&#1103;%20&#1087;&#1088;&#1077;&#1079;&#1077;&#1085;&#1090;&#1072;&#1094;&#1080;&#1080;\&#1047;&#1074;&#1091;&#1082;%209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file:///C:\Documents%20and%20Settings\Admin\&#1056;&#1072;&#1073;&#1086;&#1095;&#1080;&#1081;%20&#1089;&#1090;&#1086;&#1083;\&#1053;&#1086;&#1074;&#1072;&#1103;%20&#1087;&#1072;&#1087;&#1082;&#1072;\&#1047;&#1074;&#1091;&#1082;%20&#1076;&#1083;&#1103;%20&#1087;&#1088;&#1077;&#1079;&#1077;&#1085;&#1090;&#1072;&#1094;&#1080;&#1080;\&#1047;&#1074;&#1091;&#1082;%2013.mp3" TargetMode="External"/><Relationship Id="rId7" Type="http://schemas.openxmlformats.org/officeDocument/2006/relationships/image" Target="../media/image22.png"/><Relationship Id="rId2" Type="http://schemas.openxmlformats.org/officeDocument/2006/relationships/audio" Target="file:///C:\Users\uzitel-215\Desktop\&#1053;&#1086;&#1074;&#1072;&#1103;%20&#1087;&#1072;&#1087;&#1082;&#1072;\&#1047;&#1074;&#1091;&#1082;%20&#1076;&#1083;&#1103;%20&#1087;&#1088;&#1077;&#1079;&#1077;&#1085;&#1090;&#1072;&#1094;&#1080;&#1080;\&#1047;&#1074;&#1091;&#1082;%2013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0.gif"/><Relationship Id="rId5" Type="http://schemas.openxmlformats.org/officeDocument/2006/relationships/image" Target="../media/image21.jpe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tif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audio" Target="file:///C:\Users\uzitel-215\Desktop\&#1053;&#1086;&#1074;&#1072;&#1103;%20&#1087;&#1072;&#1087;&#1082;&#1072;\&#1047;&#1074;&#1091;&#1082;%20&#1076;&#1083;&#1103;%20&#1087;&#1088;&#1077;&#1079;&#1077;&#1085;&#1090;&#1072;&#1094;&#1080;&#1080;\&#1047;&#1074;&#1091;&#1082;%201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itel-215\Desktop\&#1053;&#1086;&#1074;&#1072;&#1103;%20&#1087;&#1072;&#1087;&#1082;&#1072;\&#1047;&#1074;&#1091;&#1082;%20&#1076;&#1083;&#1103;%20&#1087;&#1088;&#1077;&#1079;&#1077;&#1085;&#1090;&#1072;&#1094;&#1080;&#1080;\213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tags" Target="../tags/tag2.xml"/><Relationship Id="rId5" Type="http://schemas.openxmlformats.org/officeDocument/2006/relationships/image" Target="../media/image16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8878" y="5373216"/>
            <a:ext cx="3786214" cy="1159538"/>
          </a:xfrm>
        </p:spPr>
        <p:txBody>
          <a:bodyPr>
            <a:noAutofit/>
          </a:bodyPr>
          <a:lstStyle/>
          <a:p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02006" y="2071678"/>
            <a:ext cx="75937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Задания с практическим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содержанием.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advTm="9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1064690" cy="868346"/>
          </a:xfrm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effectLst/>
                <a:latin typeface="Times New Roman" pitchFamily="18" charset="0"/>
                <a:cs typeface="Times New Roman" pitchFamily="18" charset="0"/>
              </a:rPr>
              <a:t>23</a:t>
            </a:r>
            <a:endParaRPr lang="ru-RU" sz="5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8143900" cy="22860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.Билет в музей стоит 150 рублей. Стоимость билета для школьника составляет 40% от полной стоимости билета. Сколько рублей нужно заплатить за билеты на группу, состоящую из 28 школьников и 2 учителей?</a:t>
            </a:r>
          </a:p>
          <a:p>
            <a:pPr>
              <a:buNone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928926" y="2786058"/>
            <a:ext cx="5357850" cy="571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150 ∙ 2 = 300 руб. (за учителей)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500430" y="2428892"/>
            <a:ext cx="2571768" cy="4286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3000364" y="3214686"/>
            <a:ext cx="4786346" cy="571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2)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150  - 100%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3357554" y="3571876"/>
            <a:ext cx="1928826" cy="42862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-   40%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3357554" y="3929066"/>
            <a:ext cx="3643338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150∙40:100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60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2928926" y="4786322"/>
            <a:ext cx="621507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3) 60 ∙28 = 1680руб. (за 28 учеников)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2928926" y="5429288"/>
            <a:ext cx="6215074" cy="5000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4) 1680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+ 300 = 1980руб.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2928926" y="5857916"/>
            <a:ext cx="3714776" cy="5000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1980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8" name="Picture 4" descr="j028355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2523522"/>
            <a:ext cx="1714512" cy="162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Звук 9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129164" y="1700808"/>
            <a:ext cx="728084" cy="728084"/>
          </a:xfrm>
          <a:prstGeom prst="rect">
            <a:avLst/>
          </a:prstGeom>
        </p:spPr>
      </p:pic>
      <p:pic>
        <p:nvPicPr>
          <p:cNvPr id="15" name="Звук 9mp3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276621" y="6045811"/>
            <a:ext cx="304800" cy="304800"/>
          </a:xfrm>
          <a:prstGeom prst="rect">
            <a:avLst/>
          </a:prstGeom>
        </p:spPr>
      </p:pic>
      <p:pic>
        <p:nvPicPr>
          <p:cNvPr id="16" name="Звук 9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329687" y="551025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20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9488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259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9488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" grpId="0" build="p"/>
      <p:bldP spid="7" grpId="0"/>
      <p:bldP spid="12" grpId="0"/>
      <p:bldP spid="20" grpId="0"/>
      <p:bldP spid="21" grpId="0"/>
      <p:bldP spid="22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1064690" cy="868346"/>
          </a:xfrm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effectLst/>
                <a:latin typeface="Times New Roman" pitchFamily="18" charset="0"/>
                <a:cs typeface="Times New Roman" pitchFamily="18" charset="0"/>
              </a:rPr>
              <a:t>24</a:t>
            </a:r>
            <a:endParaRPr lang="ru-RU" sz="5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57166"/>
            <a:ext cx="7498080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.Сколько всего осей симметрии имеет фигура, изображённая на рисунке?</a:t>
            </a:r>
          </a:p>
          <a:p>
            <a:pPr>
              <a:buNone/>
            </a:pP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1714480" y="5857892"/>
            <a:ext cx="2928958" cy="78581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print">
            <a:lum bright="10000" contrast="40000"/>
          </a:blip>
          <a:srcRect/>
          <a:stretch>
            <a:fillRect/>
          </a:stretch>
        </p:blipFill>
        <p:spPr bwMode="auto">
          <a:xfrm>
            <a:off x="2500298" y="1785925"/>
            <a:ext cx="4680000" cy="3993038"/>
          </a:xfrm>
          <a:prstGeom prst="rect">
            <a:avLst/>
          </a:prstGeom>
          <a:noFill/>
        </p:spPr>
      </p:pic>
      <p:sp>
        <p:nvSpPr>
          <p:cNvPr id="21" name="Шестиугольник 20"/>
          <p:cNvSpPr/>
          <p:nvPr/>
        </p:nvSpPr>
        <p:spPr>
          <a:xfrm>
            <a:off x="4515076" y="3529466"/>
            <a:ext cx="601790" cy="50006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928794" y="3772808"/>
            <a:ext cx="594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406523" y="2107397"/>
            <a:ext cx="4929222" cy="314327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3420000">
            <a:off x="1827196" y="3714752"/>
            <a:ext cx="594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873374" y="3809136"/>
            <a:ext cx="594000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9000000">
            <a:off x="1759390" y="3829944"/>
            <a:ext cx="594000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800000">
            <a:off x="1816641" y="3768728"/>
            <a:ext cx="594000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одержимое 2"/>
          <p:cNvSpPr txBox="1">
            <a:spLocks/>
          </p:cNvSpPr>
          <p:nvPr/>
        </p:nvSpPr>
        <p:spPr>
          <a:xfrm>
            <a:off x="2928926" y="6143644"/>
            <a:ext cx="785818" cy="50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8" name="Picture 23" descr="http://klub-drug.ru/wp-content/uploads/2011/04/5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62" y="4000504"/>
            <a:ext cx="785786" cy="2571761"/>
          </a:xfrm>
          <a:prstGeom prst="rect">
            <a:avLst/>
          </a:prstGeom>
          <a:noFill/>
        </p:spPr>
      </p:pic>
      <p:pic>
        <p:nvPicPr>
          <p:cNvPr id="20" name="Звук 1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 flipH="1">
            <a:off x="500034" y="1643050"/>
            <a:ext cx="357190" cy="357190"/>
          </a:xfrm>
          <a:prstGeom prst="rect">
            <a:avLst/>
          </a:prstGeom>
        </p:spPr>
      </p:pic>
      <p:pic>
        <p:nvPicPr>
          <p:cNvPr id="19" name="Звук 13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28596" y="5357826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89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5599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5599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3" grpId="0" build="p"/>
      <p:bldP spid="21" grpId="0" animBg="1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7294" y="1196752"/>
            <a:ext cx="815670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1. Создание банка тестовых заданий и подбор учебно-методической литературы;</a:t>
            </a:r>
          </a:p>
          <a:p>
            <a:endParaRPr lang="ru-RU" sz="3000" dirty="0" smtClean="0"/>
          </a:p>
          <a:p>
            <a:r>
              <a:rPr lang="ru-RU" sz="3000" dirty="0" smtClean="0"/>
              <a:t>2. Освоение тестовых технологий:</a:t>
            </a:r>
          </a:p>
          <a:p>
            <a:r>
              <a:rPr lang="ru-RU" sz="3000" dirty="0" smtClean="0"/>
              <a:t>	- онлайн-тестирования;</a:t>
            </a:r>
          </a:p>
          <a:p>
            <a:r>
              <a:rPr lang="ru-RU" sz="3000" dirty="0" smtClean="0"/>
              <a:t>	- видеоуроки по разбору тестовых заданий и др.;</a:t>
            </a:r>
          </a:p>
          <a:p>
            <a:endParaRPr lang="ru-RU" sz="3000" dirty="0"/>
          </a:p>
          <a:p>
            <a:r>
              <a:rPr lang="ru-RU" sz="3000" dirty="0" smtClean="0"/>
              <a:t>3. Повышение профессиональной компетентности</a:t>
            </a:r>
          </a:p>
          <a:p>
            <a:endParaRPr lang="ru-RU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849" y="116632"/>
            <a:ext cx="915468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Организационно-методическая</a:t>
            </a:r>
          </a:p>
          <a:p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</a:t>
            </a:r>
            <a:r>
              <a:rPr lang="ru-RU" sz="3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идет последующим направлениям</a:t>
            </a:r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sz="3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766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8806" y="1196752"/>
            <a:ext cx="815670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000" dirty="0" smtClean="0"/>
              <a:t>Тренировочные работы;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000" dirty="0" smtClean="0"/>
              <a:t>Тематические повторения;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000" dirty="0" smtClean="0"/>
              <a:t>Объяснение ключевых моментов решения;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000" dirty="0"/>
              <a:t>Выявление имеющихся пробелов в </a:t>
            </a:r>
            <a:r>
              <a:rPr lang="ru-RU" sz="3000" dirty="0" smtClean="0"/>
              <a:t>знаниях;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000" dirty="0" smtClean="0"/>
              <a:t>Использование </a:t>
            </a:r>
            <a:r>
              <a:rPr lang="ru-RU" sz="3000" dirty="0"/>
              <a:t>различных учебных </a:t>
            </a:r>
            <a:r>
              <a:rPr lang="ru-RU" sz="3000" dirty="0" smtClean="0"/>
              <a:t>пособий</a:t>
            </a:r>
            <a:r>
              <a:rPr lang="ru-RU" sz="3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9" y="116632"/>
            <a:ext cx="5512150" cy="55399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Формы подготовки к </a:t>
            </a:r>
            <a:r>
              <a:rPr lang="ru-RU" sz="3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гиа</a:t>
            </a:r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sz="3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3" descr="C:\Documents and Settings\Admin\Рабочий стол\12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661948"/>
            <a:ext cx="1468032" cy="192362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54с.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957449"/>
            <a:ext cx="1468032" cy="197425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2524" y="4708436"/>
            <a:ext cx="1417411" cy="191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1230008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888242"/>
            <a:ext cx="1569276" cy="1974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3429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69690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Особое внимание я уделяю презентациям, выполненным с озвученным решением.</a:t>
            </a:r>
          </a:p>
          <a:p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А также прилагающимся тестам для самостоятельного решения, которые учащиеся получают непосредственно от учителя.</a:t>
            </a:r>
            <a:endParaRPr lang="ru-RU" sz="3200" dirty="0"/>
          </a:p>
        </p:txBody>
      </p:sp>
      <p:pic>
        <p:nvPicPr>
          <p:cNvPr id="1026" name="Picture 2" descr="http://internet-otvet.ru/kartinki/fleshka/fleshka-ukrashe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373216"/>
            <a:ext cx="1505744" cy="1253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abkasatkin.ru/userimages/cd_disk_labkasatkin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29200"/>
            <a:ext cx="2592288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rikky.ru/files/2011/11/88cd8bc0c77343a9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5237">
            <a:off x="4499992" y="5354607"/>
            <a:ext cx="1440160" cy="1272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699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9150"/>
            <a:ext cx="8771568" cy="55399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Преимущества озвученных презентаций: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0743" y="965041"/>
            <a:ext cx="80283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Возможность </a:t>
            </a:r>
            <a:r>
              <a:rPr lang="ru-RU" sz="3000" dirty="0"/>
              <a:t>учиться дома в любое удобное для </a:t>
            </a:r>
            <a:r>
              <a:rPr lang="ru-RU" sz="3000" dirty="0" smtClean="0"/>
              <a:t>учащихся время;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/>
              <a:t>В</a:t>
            </a:r>
            <a:r>
              <a:rPr lang="ru-RU" sz="3000" dirty="0" smtClean="0"/>
              <a:t>се презентации  </a:t>
            </a:r>
            <a:r>
              <a:rPr lang="ru-RU" sz="3000" dirty="0"/>
              <a:t>четко </a:t>
            </a:r>
            <a:r>
              <a:rPr lang="ru-RU" sz="3000" dirty="0" smtClean="0"/>
              <a:t>систематизированы;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Не требуется времени на поиск аналогичных решений в сети Интернет;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Наглядность решения;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Взаимодействие учителя и учащегося вне урока;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Возможность изучать материал </a:t>
            </a:r>
            <a:r>
              <a:rPr lang="ru-RU" sz="3000" dirty="0"/>
              <a:t>столько, сколько это необходимо по количеству </a:t>
            </a:r>
            <a:r>
              <a:rPr lang="ru-RU" sz="3000" dirty="0" smtClean="0"/>
              <a:t>и по времени.</a:t>
            </a:r>
          </a:p>
        </p:txBody>
      </p:sp>
    </p:spTree>
    <p:extLst>
      <p:ext uri="{BB962C8B-B14F-4D97-AF65-F5344CB8AC3E}">
        <p14:creationId xmlns="" xmlns:p14="http://schemas.microsoft.com/office/powerpoint/2010/main" val="32598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037049"/>
            <a:ext cx="90364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Задания на выбор правильного ответа используя данные, представленные в таблице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Практические расчеты по формулам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Элементы теории вероятностей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Анализ данных представленных графически (таблицы, графики, диаграммы)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Описание зависимостей с помощью функций, интерпретация графиков реальных зависимостей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Практические расчетные задачи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Геометрические задачи с практическим содержанием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000" dirty="0" smtClean="0"/>
              <a:t>Задание на применение физических формул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4914" y="210706"/>
            <a:ext cx="8505598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модуль реальной математики входят:</a:t>
            </a:r>
          </a:p>
        </p:txBody>
      </p:sp>
    </p:spTree>
    <p:extLst>
      <p:ext uri="{BB962C8B-B14F-4D97-AF65-F5344CB8AC3E}">
        <p14:creationId xmlns="" xmlns:p14="http://schemas.microsoft.com/office/powerpoint/2010/main" val="133105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1064690" cy="868346"/>
          </a:xfrm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effectLst/>
              </a:rPr>
              <a:t>21</a:t>
            </a:r>
            <a:r>
              <a:rPr lang="ru-RU" sz="5400" dirty="0" smtClean="0">
                <a:effectLst/>
              </a:rPr>
              <a:t>.</a:t>
            </a:r>
            <a:endParaRPr lang="ru-RU" sz="5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498080" cy="25717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таблице приведены нормативы по бегу на дистанции 60 метров для учащихся девятых классов. Оцените результат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Миши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пробежавшего 60 метров за 9,1 секунды.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3843350"/>
          <a:ext cx="757242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8972"/>
                <a:gridCol w="757242"/>
                <a:gridCol w="757242"/>
                <a:gridCol w="757242"/>
                <a:gridCol w="757242"/>
                <a:gridCol w="757242"/>
                <a:gridCol w="757242"/>
              </a:tblGrid>
              <a:tr h="428628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Мальчики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Девочки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Отметка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Время,сек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9,2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держимое 2"/>
          <p:cNvSpPr txBox="1">
            <a:spLocks/>
          </p:cNvSpPr>
          <p:nvPr/>
        </p:nvSpPr>
        <p:spPr>
          <a:xfrm>
            <a:off x="1142976" y="5286388"/>
            <a:ext cx="7498080" cy="13573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1) Отметка «5»		3) отметка «3»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2) Отметка «4»		4) норматив не выполнен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Ответ: 2.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571868" y="2000240"/>
            <a:ext cx="1214446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 flipV="1">
            <a:off x="7358082" y="3429000"/>
            <a:ext cx="1000132" cy="371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4" y="3786190"/>
            <a:ext cx="2143140" cy="5715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071538" y="3000372"/>
            <a:ext cx="6929486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 .      9,1 –лучше чем 9,2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71538" y="5715016"/>
            <a:ext cx="571504" cy="5715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Admin\Рабочий стол\1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5" y="2143116"/>
            <a:ext cx="1928795" cy="1571636"/>
          </a:xfrm>
          <a:prstGeom prst="rect">
            <a:avLst/>
          </a:prstGeom>
          <a:noFill/>
        </p:spPr>
      </p:pic>
      <p:pic>
        <p:nvPicPr>
          <p:cNvPr id="14" name="Picture 23" descr="http://klub-drug.ru/wp-content/uploads/2011/04/5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5429264"/>
            <a:ext cx="676275" cy="1143001"/>
          </a:xfrm>
          <a:prstGeom prst="rect">
            <a:avLst/>
          </a:prstGeom>
          <a:noFill/>
        </p:spPr>
      </p:pic>
      <p:pic>
        <p:nvPicPr>
          <p:cNvPr id="15" name="Звук 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179512" y="1393966"/>
            <a:ext cx="749150" cy="749150"/>
          </a:xfrm>
          <a:prstGeom prst="rect">
            <a:avLst/>
          </a:prstGeom>
        </p:spPr>
      </p:pic>
      <p:pic>
        <p:nvPicPr>
          <p:cNvPr id="20" name="Звук 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19072" y="613412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894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8948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3" grpId="0" build="p"/>
      <p:bldP spid="7" grpId="0"/>
      <p:bldP spid="11" grpId="0" animBg="1"/>
      <p:bldP spid="12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1064690" cy="868346"/>
          </a:xfrm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effectLst/>
              </a:rPr>
              <a:t>21</a:t>
            </a:r>
            <a:r>
              <a:rPr lang="ru-RU" sz="5400" dirty="0" smtClean="0">
                <a:effectLst/>
              </a:rPr>
              <a:t>.</a:t>
            </a:r>
            <a:endParaRPr lang="ru-RU" sz="5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498080" cy="14287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14290"/>
            <a:ext cx="77867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.В таблице приведены данные о размере капитала четырех крупнейших компаний мира. Капитал, какой из этих компаний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наибольший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2976" y="2571744"/>
          <a:ext cx="7786742" cy="1071571"/>
        </p:xfrm>
        <a:graphic>
          <a:graphicData uri="http://schemas.openxmlformats.org/drawingml/2006/table">
            <a:tbl>
              <a:tblPr/>
              <a:tblGrid>
                <a:gridCol w="1143008"/>
                <a:gridCol w="1571636"/>
                <a:gridCol w="1500198"/>
                <a:gridCol w="1857388"/>
                <a:gridCol w="1714512"/>
              </a:tblGrid>
              <a:tr h="39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компания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Calibri"/>
                          <a:ea typeface="Calibri"/>
                          <a:cs typeface="Times New Roman"/>
                        </a:rPr>
                        <a:t>Еххо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n Mobil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США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Calibri"/>
                          <a:ea typeface="Calibri"/>
                          <a:cs typeface="Times New Roman"/>
                        </a:rPr>
                        <a:t>Petrochina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(Китай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Times New Roman"/>
                        </a:rPr>
                        <a:t>icrosoft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  (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США)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Calibri"/>
                          <a:ea typeface="Calibri"/>
                          <a:cs typeface="Times New Roman"/>
                        </a:rPr>
                        <a:t>Ind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&amp; 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Times New Roman"/>
                        </a:rPr>
                        <a:t>Comm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Times New Roman"/>
                        </a:rPr>
                        <a:t>Bk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( Китай)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Капитал,</a:t>
                      </a: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$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341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,14*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800" b="1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366,66*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800" b="1" baseline="30000" dirty="0">
                          <a:latin typeface="Times New Roman"/>
                          <a:ea typeface="Calibri"/>
                          <a:cs typeface="Times New Roman"/>
                        </a:rPr>
                        <a:t> 9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2115,5*</a:t>
                      </a: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800" b="1" baseline="30000">
                          <a:latin typeface="Times New Roman"/>
                          <a:ea typeface="Calibri"/>
                          <a:cs typeface="Times New Roman"/>
                        </a:rPr>
                        <a:t> 8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2570*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800" b="1" baseline="30000" dirty="0">
                          <a:latin typeface="Times New Roman"/>
                          <a:ea typeface="Calibri"/>
                          <a:cs typeface="Times New Roman"/>
                        </a:rPr>
                        <a:t> 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60" marR="64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00100" y="4071942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1)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Еххо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 Mobil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( США)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                     2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Petrochina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( Китай)  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                     </a:t>
            </a:r>
          </a:p>
          <a:p>
            <a:pPr lvl="0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    3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) М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icrosoft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( США)     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                 4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Ind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&amp;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Comm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Bk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( Китай)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9" name="AutoShape 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://klub-drug.ru/wp-content/uploads/2011/04/5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786322"/>
            <a:ext cx="2857520" cy="1785950"/>
          </a:xfrm>
          <a:prstGeom prst="rect">
            <a:avLst/>
          </a:prstGeom>
          <a:noFill/>
        </p:spPr>
      </p:pic>
      <p:sp>
        <p:nvSpPr>
          <p:cNvPr id="1046" name="AutoShape 22"/>
          <p:cNvSpPr>
            <a:spLocks noChangeAspect="1" noChangeArrowheads="1"/>
          </p:cNvSpPr>
          <p:nvPr/>
        </p:nvSpPr>
        <p:spPr bwMode="auto">
          <a:xfrm>
            <a:off x="6143636" y="600076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2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1285860"/>
            <a:ext cx="733428" cy="733428"/>
          </a:xfrm>
          <a:prstGeom prst="rect">
            <a:avLst/>
          </a:prstGeom>
        </p:spPr>
      </p:pic>
      <p:pic>
        <p:nvPicPr>
          <p:cNvPr id="17" name="2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96152" y="6000768"/>
            <a:ext cx="321471" cy="321471"/>
          </a:xfrm>
          <a:prstGeom prst="rect">
            <a:avLst/>
          </a:prstGeom>
        </p:spPr>
      </p:pic>
    </p:spTree>
  </p:cSld>
  <p:clrMapOvr>
    <a:masterClrMapping/>
  </p:clrMapOvr>
  <p:transition advTm="1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679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679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71538" y="2158418"/>
          <a:ext cx="7308000" cy="36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/>
                <a:gridCol w="900000"/>
                <a:gridCol w="900000"/>
                <a:gridCol w="900000"/>
                <a:gridCol w="1008000"/>
                <a:gridCol w="900000"/>
                <a:gridCol w="900000"/>
                <a:gridCol w="900000"/>
              </a:tblGrid>
              <a:tr h="288000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88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4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1064690" cy="868346"/>
          </a:xfrm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effectLst/>
              </a:rPr>
              <a:t>22</a:t>
            </a:r>
            <a:r>
              <a:rPr lang="ru-RU" sz="5400" dirty="0" smtClean="0">
                <a:effectLst/>
              </a:rPr>
              <a:t>.</a:t>
            </a:r>
            <a:endParaRPr lang="ru-RU" sz="5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30" y="214290"/>
            <a:ext cx="8215370" cy="1714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рисунке показано изменение температуры воздуха на протяжении одних суток. По горизонтали указано время суток, по вертикали — значение температуры в градусах Цельсия. Найдите разность между наибольшим и наименьшим значением температуры.</a:t>
            </a:r>
            <a:endParaRPr lang="en-US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85786" y="5857892"/>
            <a:ext cx="8643998" cy="571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0:00     3:00      6:00        9:00      12:00      15:00     18:00     21:00     0:00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42910" y="2101494"/>
            <a:ext cx="428628" cy="371477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19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17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indent="-283464">
              <a:lnSpc>
                <a:spcPct val="110000"/>
              </a:lnSpc>
              <a:buClr>
                <a:schemeClr val="accent1"/>
              </a:buClr>
              <a:buSzPct val="80000"/>
            </a:pP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ru-RU" sz="15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1097280" y="2438614"/>
            <a:ext cx="7260934" cy="2951885"/>
          </a:xfrm>
          <a:custGeom>
            <a:avLst/>
            <a:gdLst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09822 w 7680960"/>
              <a:gd name="connsiteY2" fmla="*/ 2546252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1994 w 7680960"/>
              <a:gd name="connsiteY10" fmla="*/ 506437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90911"/>
              <a:gd name="connsiteX1" fmla="*/ 731520 w 7680960"/>
              <a:gd name="connsiteY1" fmla="*/ 2532185 h 2890911"/>
              <a:gd name="connsiteX2" fmla="*/ 1209822 w 7680960"/>
              <a:gd name="connsiteY2" fmla="*/ 2546252 h 2890911"/>
              <a:gd name="connsiteX3" fmla="*/ 1913206 w 7680960"/>
              <a:gd name="connsiteY3" fmla="*/ 2813539 h 2890911"/>
              <a:gd name="connsiteX4" fmla="*/ 2321169 w 7680960"/>
              <a:gd name="connsiteY4" fmla="*/ 2082019 h 2890911"/>
              <a:gd name="connsiteX5" fmla="*/ 2686929 w 7680960"/>
              <a:gd name="connsiteY5" fmla="*/ 1617785 h 2890911"/>
              <a:gd name="connsiteX6" fmla="*/ 2982351 w 7680960"/>
              <a:gd name="connsiteY6" fmla="*/ 1434905 h 2890911"/>
              <a:gd name="connsiteX7" fmla="*/ 3601329 w 7680960"/>
              <a:gd name="connsiteY7" fmla="*/ 126609 h 2890911"/>
              <a:gd name="connsiteX8" fmla="*/ 3840480 w 7680960"/>
              <a:gd name="connsiteY8" fmla="*/ 0 h 2890911"/>
              <a:gd name="connsiteX9" fmla="*/ 4586068 w 7680960"/>
              <a:gd name="connsiteY9" fmla="*/ 112542 h 2890911"/>
              <a:gd name="connsiteX10" fmla="*/ 5401994 w 7680960"/>
              <a:gd name="connsiteY10" fmla="*/ 506437 h 2890911"/>
              <a:gd name="connsiteX11" fmla="*/ 6119446 w 7680960"/>
              <a:gd name="connsiteY11" fmla="*/ 1252025 h 2890911"/>
              <a:gd name="connsiteX12" fmla="*/ 6850966 w 7680960"/>
              <a:gd name="connsiteY12" fmla="*/ 1772529 h 2890911"/>
              <a:gd name="connsiteX13" fmla="*/ 7680960 w 7680960"/>
              <a:gd name="connsiteY13" fmla="*/ 2025748 h 2890911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09822 w 7680960"/>
              <a:gd name="connsiteY2" fmla="*/ 2546252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1994 w 7680960"/>
              <a:gd name="connsiteY10" fmla="*/ 506437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09822 w 7680960"/>
              <a:gd name="connsiteY2" fmla="*/ 2546252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1994 w 7680960"/>
              <a:gd name="connsiteY10" fmla="*/ 506437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09822 w 7680960"/>
              <a:gd name="connsiteY2" fmla="*/ 2546252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09822 w 7680960"/>
              <a:gd name="connsiteY2" fmla="*/ 2546252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731520 w 7680960"/>
              <a:gd name="connsiteY1" fmla="*/ 2532185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902952 w 7680960"/>
              <a:gd name="connsiteY1" fmla="*/ 2527787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13539"/>
              <a:gd name="connsiteX1" fmla="*/ 902952 w 7680960"/>
              <a:gd name="connsiteY1" fmla="*/ 2527787 h 2813539"/>
              <a:gd name="connsiteX2" fmla="*/ 1260142 w 7680960"/>
              <a:gd name="connsiteY2" fmla="*/ 2580993 h 2813539"/>
              <a:gd name="connsiteX3" fmla="*/ 1913206 w 7680960"/>
              <a:gd name="connsiteY3" fmla="*/ 2813539 h 2813539"/>
              <a:gd name="connsiteX4" fmla="*/ 2321169 w 7680960"/>
              <a:gd name="connsiteY4" fmla="*/ 2082019 h 2813539"/>
              <a:gd name="connsiteX5" fmla="*/ 2686929 w 7680960"/>
              <a:gd name="connsiteY5" fmla="*/ 1617785 h 2813539"/>
              <a:gd name="connsiteX6" fmla="*/ 2982351 w 7680960"/>
              <a:gd name="connsiteY6" fmla="*/ 1434905 h 2813539"/>
              <a:gd name="connsiteX7" fmla="*/ 3601329 w 7680960"/>
              <a:gd name="connsiteY7" fmla="*/ 126609 h 2813539"/>
              <a:gd name="connsiteX8" fmla="*/ 3840480 w 7680960"/>
              <a:gd name="connsiteY8" fmla="*/ 0 h 2813539"/>
              <a:gd name="connsiteX9" fmla="*/ 4586068 w 7680960"/>
              <a:gd name="connsiteY9" fmla="*/ 112542 h 2813539"/>
              <a:gd name="connsiteX10" fmla="*/ 5403546 w 7680960"/>
              <a:gd name="connsiteY10" fmla="*/ 580729 h 2813539"/>
              <a:gd name="connsiteX11" fmla="*/ 6119446 w 7680960"/>
              <a:gd name="connsiteY11" fmla="*/ 1252025 h 2813539"/>
              <a:gd name="connsiteX12" fmla="*/ 6850966 w 7680960"/>
              <a:gd name="connsiteY12" fmla="*/ 1772529 h 2813539"/>
              <a:gd name="connsiteX13" fmla="*/ 7680960 w 7680960"/>
              <a:gd name="connsiteY13" fmla="*/ 2025748 h 2813539"/>
              <a:gd name="connsiteX0" fmla="*/ 0 w 7680960"/>
              <a:gd name="connsiteY0" fmla="*/ 2025748 h 2887834"/>
              <a:gd name="connsiteX1" fmla="*/ 902952 w 7680960"/>
              <a:gd name="connsiteY1" fmla="*/ 2527787 h 2887834"/>
              <a:gd name="connsiteX2" fmla="*/ 1913206 w 7680960"/>
              <a:gd name="connsiteY2" fmla="*/ 2813539 h 2887834"/>
              <a:gd name="connsiteX3" fmla="*/ 2321169 w 7680960"/>
              <a:gd name="connsiteY3" fmla="*/ 2082019 h 2887834"/>
              <a:gd name="connsiteX4" fmla="*/ 2686929 w 7680960"/>
              <a:gd name="connsiteY4" fmla="*/ 1617785 h 2887834"/>
              <a:gd name="connsiteX5" fmla="*/ 2982351 w 7680960"/>
              <a:gd name="connsiteY5" fmla="*/ 1434905 h 2887834"/>
              <a:gd name="connsiteX6" fmla="*/ 3601329 w 7680960"/>
              <a:gd name="connsiteY6" fmla="*/ 126609 h 2887834"/>
              <a:gd name="connsiteX7" fmla="*/ 3840480 w 7680960"/>
              <a:gd name="connsiteY7" fmla="*/ 0 h 2887834"/>
              <a:gd name="connsiteX8" fmla="*/ 4586068 w 7680960"/>
              <a:gd name="connsiteY8" fmla="*/ 112542 h 2887834"/>
              <a:gd name="connsiteX9" fmla="*/ 5403546 w 7680960"/>
              <a:gd name="connsiteY9" fmla="*/ 580729 h 2887834"/>
              <a:gd name="connsiteX10" fmla="*/ 6119446 w 7680960"/>
              <a:gd name="connsiteY10" fmla="*/ 1252025 h 2887834"/>
              <a:gd name="connsiteX11" fmla="*/ 6850966 w 7680960"/>
              <a:gd name="connsiteY11" fmla="*/ 1772529 h 2887834"/>
              <a:gd name="connsiteX12" fmla="*/ 7680960 w 7680960"/>
              <a:gd name="connsiteY12" fmla="*/ 2025748 h 2887834"/>
              <a:gd name="connsiteX0" fmla="*/ 0 w 7680960"/>
              <a:gd name="connsiteY0" fmla="*/ 2025748 h 2816395"/>
              <a:gd name="connsiteX1" fmla="*/ 902952 w 7680960"/>
              <a:gd name="connsiteY1" fmla="*/ 2527787 h 2816395"/>
              <a:gd name="connsiteX2" fmla="*/ 1831646 w 7680960"/>
              <a:gd name="connsiteY2" fmla="*/ 2742100 h 2816395"/>
              <a:gd name="connsiteX3" fmla="*/ 2321169 w 7680960"/>
              <a:gd name="connsiteY3" fmla="*/ 2082019 h 2816395"/>
              <a:gd name="connsiteX4" fmla="*/ 2686929 w 7680960"/>
              <a:gd name="connsiteY4" fmla="*/ 1617785 h 2816395"/>
              <a:gd name="connsiteX5" fmla="*/ 2982351 w 7680960"/>
              <a:gd name="connsiteY5" fmla="*/ 1434905 h 2816395"/>
              <a:gd name="connsiteX6" fmla="*/ 3601329 w 7680960"/>
              <a:gd name="connsiteY6" fmla="*/ 126609 h 2816395"/>
              <a:gd name="connsiteX7" fmla="*/ 3840480 w 7680960"/>
              <a:gd name="connsiteY7" fmla="*/ 0 h 2816395"/>
              <a:gd name="connsiteX8" fmla="*/ 4586068 w 7680960"/>
              <a:gd name="connsiteY8" fmla="*/ 112542 h 2816395"/>
              <a:gd name="connsiteX9" fmla="*/ 5403546 w 7680960"/>
              <a:gd name="connsiteY9" fmla="*/ 580729 h 2816395"/>
              <a:gd name="connsiteX10" fmla="*/ 6119446 w 7680960"/>
              <a:gd name="connsiteY10" fmla="*/ 1252025 h 2816395"/>
              <a:gd name="connsiteX11" fmla="*/ 6850966 w 7680960"/>
              <a:gd name="connsiteY11" fmla="*/ 1772529 h 2816395"/>
              <a:gd name="connsiteX12" fmla="*/ 7680960 w 7680960"/>
              <a:gd name="connsiteY12" fmla="*/ 2025748 h 2816395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321169 w 7680960"/>
              <a:gd name="connsiteY3" fmla="*/ 2082019 h 2816396"/>
              <a:gd name="connsiteX4" fmla="*/ 2686929 w 7680960"/>
              <a:gd name="connsiteY4" fmla="*/ 1617785 h 2816396"/>
              <a:gd name="connsiteX5" fmla="*/ 2982351 w 7680960"/>
              <a:gd name="connsiteY5" fmla="*/ 1434905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188836 w 7680960"/>
              <a:gd name="connsiteY3" fmla="*/ 2027720 h 2816396"/>
              <a:gd name="connsiteX4" fmla="*/ 2686929 w 7680960"/>
              <a:gd name="connsiteY4" fmla="*/ 1617785 h 2816396"/>
              <a:gd name="connsiteX5" fmla="*/ 2982351 w 7680960"/>
              <a:gd name="connsiteY5" fmla="*/ 1434905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188836 w 7680960"/>
              <a:gd name="connsiteY3" fmla="*/ 2027720 h 2816396"/>
              <a:gd name="connsiteX4" fmla="*/ 2688902 w 7680960"/>
              <a:gd name="connsiteY4" fmla="*/ 1456216 h 2816396"/>
              <a:gd name="connsiteX5" fmla="*/ 2982351 w 7680960"/>
              <a:gd name="connsiteY5" fmla="*/ 1434905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188836 w 7680960"/>
              <a:gd name="connsiteY3" fmla="*/ 2027720 h 2816396"/>
              <a:gd name="connsiteX4" fmla="*/ 2688902 w 7680960"/>
              <a:gd name="connsiteY4" fmla="*/ 1456216 h 2816396"/>
              <a:gd name="connsiteX5" fmla="*/ 2982351 w 7680960"/>
              <a:gd name="connsiteY5" fmla="*/ 1434905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188836 w 7680960"/>
              <a:gd name="connsiteY3" fmla="*/ 2027720 h 2816396"/>
              <a:gd name="connsiteX4" fmla="*/ 2688902 w 7680960"/>
              <a:gd name="connsiteY4" fmla="*/ 1456216 h 2816396"/>
              <a:gd name="connsiteX5" fmla="*/ 2982351 w 7680960"/>
              <a:gd name="connsiteY5" fmla="*/ 1434905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2025748 h 2816396"/>
              <a:gd name="connsiteX1" fmla="*/ 902952 w 7680960"/>
              <a:gd name="connsiteY1" fmla="*/ 2527787 h 2816396"/>
              <a:gd name="connsiteX2" fmla="*/ 1760208 w 7680960"/>
              <a:gd name="connsiteY2" fmla="*/ 2742101 h 2816396"/>
              <a:gd name="connsiteX3" fmla="*/ 2188836 w 7680960"/>
              <a:gd name="connsiteY3" fmla="*/ 2027720 h 2816396"/>
              <a:gd name="connsiteX4" fmla="*/ 2688902 w 7680960"/>
              <a:gd name="connsiteY4" fmla="*/ 1456216 h 2816396"/>
              <a:gd name="connsiteX5" fmla="*/ 3117530 w 7680960"/>
              <a:gd name="connsiteY5" fmla="*/ 1170464 h 2816396"/>
              <a:gd name="connsiteX6" fmla="*/ 3601329 w 7680960"/>
              <a:gd name="connsiteY6" fmla="*/ 126609 h 2816396"/>
              <a:gd name="connsiteX7" fmla="*/ 3840480 w 7680960"/>
              <a:gd name="connsiteY7" fmla="*/ 0 h 2816396"/>
              <a:gd name="connsiteX8" fmla="*/ 4586068 w 7680960"/>
              <a:gd name="connsiteY8" fmla="*/ 112542 h 2816396"/>
              <a:gd name="connsiteX9" fmla="*/ 5403546 w 7680960"/>
              <a:gd name="connsiteY9" fmla="*/ 580729 h 2816396"/>
              <a:gd name="connsiteX10" fmla="*/ 6119446 w 7680960"/>
              <a:gd name="connsiteY10" fmla="*/ 1252025 h 2816396"/>
              <a:gd name="connsiteX11" fmla="*/ 6850966 w 7680960"/>
              <a:gd name="connsiteY11" fmla="*/ 1772529 h 2816396"/>
              <a:gd name="connsiteX12" fmla="*/ 7680960 w 7680960"/>
              <a:gd name="connsiteY12" fmla="*/ 2025748 h 2816396"/>
              <a:gd name="connsiteX0" fmla="*/ 0 w 7680960"/>
              <a:gd name="connsiteY0" fmla="*/ 1913206 h 2703854"/>
              <a:gd name="connsiteX1" fmla="*/ 902952 w 7680960"/>
              <a:gd name="connsiteY1" fmla="*/ 2415245 h 2703854"/>
              <a:gd name="connsiteX2" fmla="*/ 1760208 w 7680960"/>
              <a:gd name="connsiteY2" fmla="*/ 2629559 h 2703854"/>
              <a:gd name="connsiteX3" fmla="*/ 2188836 w 7680960"/>
              <a:gd name="connsiteY3" fmla="*/ 1915178 h 2703854"/>
              <a:gd name="connsiteX4" fmla="*/ 2688902 w 7680960"/>
              <a:gd name="connsiteY4" fmla="*/ 1343674 h 2703854"/>
              <a:gd name="connsiteX5" fmla="*/ 3117530 w 7680960"/>
              <a:gd name="connsiteY5" fmla="*/ 1057922 h 2703854"/>
              <a:gd name="connsiteX6" fmla="*/ 3601329 w 7680960"/>
              <a:gd name="connsiteY6" fmla="*/ 14067 h 2703854"/>
              <a:gd name="connsiteX7" fmla="*/ 4586068 w 7680960"/>
              <a:gd name="connsiteY7" fmla="*/ 0 h 2703854"/>
              <a:gd name="connsiteX8" fmla="*/ 5403546 w 7680960"/>
              <a:gd name="connsiteY8" fmla="*/ 468187 h 2703854"/>
              <a:gd name="connsiteX9" fmla="*/ 6119446 w 7680960"/>
              <a:gd name="connsiteY9" fmla="*/ 1139483 h 2703854"/>
              <a:gd name="connsiteX10" fmla="*/ 6850966 w 7680960"/>
              <a:gd name="connsiteY10" fmla="*/ 1659987 h 2703854"/>
              <a:gd name="connsiteX11" fmla="*/ 7680960 w 7680960"/>
              <a:gd name="connsiteY11" fmla="*/ 1913206 h 2703854"/>
              <a:gd name="connsiteX0" fmla="*/ 0 w 7680960"/>
              <a:gd name="connsiteY0" fmla="*/ 2141168 h 2931816"/>
              <a:gd name="connsiteX1" fmla="*/ 902952 w 7680960"/>
              <a:gd name="connsiteY1" fmla="*/ 2643207 h 2931816"/>
              <a:gd name="connsiteX2" fmla="*/ 1760208 w 7680960"/>
              <a:gd name="connsiteY2" fmla="*/ 2857521 h 2931816"/>
              <a:gd name="connsiteX3" fmla="*/ 2188836 w 7680960"/>
              <a:gd name="connsiteY3" fmla="*/ 2143140 h 2931816"/>
              <a:gd name="connsiteX4" fmla="*/ 2688902 w 7680960"/>
              <a:gd name="connsiteY4" fmla="*/ 1571636 h 2931816"/>
              <a:gd name="connsiteX5" fmla="*/ 3117530 w 7680960"/>
              <a:gd name="connsiteY5" fmla="*/ 1285884 h 2931816"/>
              <a:gd name="connsiteX6" fmla="*/ 3617596 w 7680960"/>
              <a:gd name="connsiteY6" fmla="*/ 0 h 2931816"/>
              <a:gd name="connsiteX7" fmla="*/ 4586068 w 7680960"/>
              <a:gd name="connsiteY7" fmla="*/ 227962 h 2931816"/>
              <a:gd name="connsiteX8" fmla="*/ 5403546 w 7680960"/>
              <a:gd name="connsiteY8" fmla="*/ 696149 h 2931816"/>
              <a:gd name="connsiteX9" fmla="*/ 6119446 w 7680960"/>
              <a:gd name="connsiteY9" fmla="*/ 1367445 h 2931816"/>
              <a:gd name="connsiteX10" fmla="*/ 6850966 w 7680960"/>
              <a:gd name="connsiteY10" fmla="*/ 1887949 h 2931816"/>
              <a:gd name="connsiteX11" fmla="*/ 7680960 w 7680960"/>
              <a:gd name="connsiteY11" fmla="*/ 2141168 h 2931816"/>
              <a:gd name="connsiteX0" fmla="*/ 0 w 7680960"/>
              <a:gd name="connsiteY0" fmla="*/ 2141168 h 2931816"/>
              <a:gd name="connsiteX1" fmla="*/ 902952 w 7680960"/>
              <a:gd name="connsiteY1" fmla="*/ 2643207 h 2931816"/>
              <a:gd name="connsiteX2" fmla="*/ 1760208 w 7680960"/>
              <a:gd name="connsiteY2" fmla="*/ 2857521 h 2931816"/>
              <a:gd name="connsiteX3" fmla="*/ 2188836 w 7680960"/>
              <a:gd name="connsiteY3" fmla="*/ 2143140 h 2931816"/>
              <a:gd name="connsiteX4" fmla="*/ 2688902 w 7680960"/>
              <a:gd name="connsiteY4" fmla="*/ 1571636 h 2931816"/>
              <a:gd name="connsiteX5" fmla="*/ 3117530 w 7680960"/>
              <a:gd name="connsiteY5" fmla="*/ 1285884 h 2931816"/>
              <a:gd name="connsiteX6" fmla="*/ 3617596 w 7680960"/>
              <a:gd name="connsiteY6" fmla="*/ 0 h 2931816"/>
              <a:gd name="connsiteX7" fmla="*/ 4586068 w 7680960"/>
              <a:gd name="connsiteY7" fmla="*/ 227962 h 2931816"/>
              <a:gd name="connsiteX8" fmla="*/ 5403546 w 7680960"/>
              <a:gd name="connsiteY8" fmla="*/ 696149 h 2931816"/>
              <a:gd name="connsiteX9" fmla="*/ 6119446 w 7680960"/>
              <a:gd name="connsiteY9" fmla="*/ 1367445 h 2931816"/>
              <a:gd name="connsiteX10" fmla="*/ 6850966 w 7680960"/>
              <a:gd name="connsiteY10" fmla="*/ 1887949 h 2931816"/>
              <a:gd name="connsiteX11" fmla="*/ 7680960 w 7680960"/>
              <a:gd name="connsiteY11" fmla="*/ 2141168 h 2931816"/>
              <a:gd name="connsiteX0" fmla="*/ 0 w 7680960"/>
              <a:gd name="connsiteY0" fmla="*/ 2380319 h 3170967"/>
              <a:gd name="connsiteX1" fmla="*/ 902952 w 7680960"/>
              <a:gd name="connsiteY1" fmla="*/ 2882358 h 3170967"/>
              <a:gd name="connsiteX2" fmla="*/ 1760208 w 7680960"/>
              <a:gd name="connsiteY2" fmla="*/ 3096672 h 3170967"/>
              <a:gd name="connsiteX3" fmla="*/ 2188836 w 7680960"/>
              <a:gd name="connsiteY3" fmla="*/ 2382291 h 3170967"/>
              <a:gd name="connsiteX4" fmla="*/ 2688902 w 7680960"/>
              <a:gd name="connsiteY4" fmla="*/ 1810787 h 3170967"/>
              <a:gd name="connsiteX5" fmla="*/ 3117530 w 7680960"/>
              <a:gd name="connsiteY5" fmla="*/ 1525035 h 3170967"/>
              <a:gd name="connsiteX6" fmla="*/ 3617596 w 7680960"/>
              <a:gd name="connsiteY6" fmla="*/ 239151 h 3170967"/>
              <a:gd name="connsiteX7" fmla="*/ 4586068 w 7680960"/>
              <a:gd name="connsiteY7" fmla="*/ 467113 h 3170967"/>
              <a:gd name="connsiteX8" fmla="*/ 5403546 w 7680960"/>
              <a:gd name="connsiteY8" fmla="*/ 935300 h 3170967"/>
              <a:gd name="connsiteX9" fmla="*/ 6119446 w 7680960"/>
              <a:gd name="connsiteY9" fmla="*/ 1606596 h 3170967"/>
              <a:gd name="connsiteX10" fmla="*/ 6850966 w 7680960"/>
              <a:gd name="connsiteY10" fmla="*/ 2127100 h 3170967"/>
              <a:gd name="connsiteX11" fmla="*/ 7680960 w 7680960"/>
              <a:gd name="connsiteY11" fmla="*/ 2380319 h 3170967"/>
              <a:gd name="connsiteX0" fmla="*/ 0 w 7680960"/>
              <a:gd name="connsiteY0" fmla="*/ 2161237 h 2951885"/>
              <a:gd name="connsiteX1" fmla="*/ 902952 w 7680960"/>
              <a:gd name="connsiteY1" fmla="*/ 2663276 h 2951885"/>
              <a:gd name="connsiteX2" fmla="*/ 1760208 w 7680960"/>
              <a:gd name="connsiteY2" fmla="*/ 2877590 h 2951885"/>
              <a:gd name="connsiteX3" fmla="*/ 2188836 w 7680960"/>
              <a:gd name="connsiteY3" fmla="*/ 2163209 h 2951885"/>
              <a:gd name="connsiteX4" fmla="*/ 2688902 w 7680960"/>
              <a:gd name="connsiteY4" fmla="*/ 1591705 h 2951885"/>
              <a:gd name="connsiteX5" fmla="*/ 3117530 w 7680960"/>
              <a:gd name="connsiteY5" fmla="*/ 1305953 h 2951885"/>
              <a:gd name="connsiteX6" fmla="*/ 3617596 w 7680960"/>
              <a:gd name="connsiteY6" fmla="*/ 20069 h 2951885"/>
              <a:gd name="connsiteX7" fmla="*/ 4586068 w 7680960"/>
              <a:gd name="connsiteY7" fmla="*/ 248031 h 2951885"/>
              <a:gd name="connsiteX8" fmla="*/ 5403546 w 7680960"/>
              <a:gd name="connsiteY8" fmla="*/ 716218 h 2951885"/>
              <a:gd name="connsiteX9" fmla="*/ 6119446 w 7680960"/>
              <a:gd name="connsiteY9" fmla="*/ 1387514 h 2951885"/>
              <a:gd name="connsiteX10" fmla="*/ 6850966 w 7680960"/>
              <a:gd name="connsiteY10" fmla="*/ 1908018 h 2951885"/>
              <a:gd name="connsiteX11" fmla="*/ 7680960 w 7680960"/>
              <a:gd name="connsiteY11" fmla="*/ 2161237 h 2951885"/>
              <a:gd name="connsiteX0" fmla="*/ 0 w 7680960"/>
              <a:gd name="connsiteY0" fmla="*/ 2161237 h 2951885"/>
              <a:gd name="connsiteX1" fmla="*/ 902952 w 7680960"/>
              <a:gd name="connsiteY1" fmla="*/ 2663276 h 2951885"/>
              <a:gd name="connsiteX2" fmla="*/ 1760208 w 7680960"/>
              <a:gd name="connsiteY2" fmla="*/ 2877590 h 2951885"/>
              <a:gd name="connsiteX3" fmla="*/ 2188836 w 7680960"/>
              <a:gd name="connsiteY3" fmla="*/ 2163209 h 2951885"/>
              <a:gd name="connsiteX4" fmla="*/ 2688902 w 7680960"/>
              <a:gd name="connsiteY4" fmla="*/ 1591705 h 2951885"/>
              <a:gd name="connsiteX5" fmla="*/ 3117530 w 7680960"/>
              <a:gd name="connsiteY5" fmla="*/ 1305953 h 2951885"/>
              <a:gd name="connsiteX6" fmla="*/ 3617596 w 7680960"/>
              <a:gd name="connsiteY6" fmla="*/ 20069 h 2951885"/>
              <a:gd name="connsiteX7" fmla="*/ 4586068 w 7680960"/>
              <a:gd name="connsiteY7" fmla="*/ 248031 h 2951885"/>
              <a:gd name="connsiteX8" fmla="*/ 5403546 w 7680960"/>
              <a:gd name="connsiteY8" fmla="*/ 716218 h 2951885"/>
              <a:gd name="connsiteX9" fmla="*/ 6119446 w 7680960"/>
              <a:gd name="connsiteY9" fmla="*/ 1387514 h 2951885"/>
              <a:gd name="connsiteX10" fmla="*/ 6850966 w 7680960"/>
              <a:gd name="connsiteY10" fmla="*/ 1908018 h 2951885"/>
              <a:gd name="connsiteX11" fmla="*/ 7680960 w 7680960"/>
              <a:gd name="connsiteY11" fmla="*/ 2161237 h 2951885"/>
              <a:gd name="connsiteX0" fmla="*/ 0 w 7680960"/>
              <a:gd name="connsiteY0" fmla="*/ 2161237 h 2951885"/>
              <a:gd name="connsiteX1" fmla="*/ 902952 w 7680960"/>
              <a:gd name="connsiteY1" fmla="*/ 2663276 h 2951885"/>
              <a:gd name="connsiteX2" fmla="*/ 1760208 w 7680960"/>
              <a:gd name="connsiteY2" fmla="*/ 2877590 h 2951885"/>
              <a:gd name="connsiteX3" fmla="*/ 2188836 w 7680960"/>
              <a:gd name="connsiteY3" fmla="*/ 2163209 h 2951885"/>
              <a:gd name="connsiteX4" fmla="*/ 2688902 w 7680960"/>
              <a:gd name="connsiteY4" fmla="*/ 1591705 h 2951885"/>
              <a:gd name="connsiteX5" fmla="*/ 3117530 w 7680960"/>
              <a:gd name="connsiteY5" fmla="*/ 1305953 h 2951885"/>
              <a:gd name="connsiteX6" fmla="*/ 3617596 w 7680960"/>
              <a:gd name="connsiteY6" fmla="*/ 20069 h 2951885"/>
              <a:gd name="connsiteX7" fmla="*/ 4586068 w 7680960"/>
              <a:gd name="connsiteY7" fmla="*/ 248031 h 2951885"/>
              <a:gd name="connsiteX8" fmla="*/ 5403546 w 7680960"/>
              <a:gd name="connsiteY8" fmla="*/ 716218 h 2951885"/>
              <a:gd name="connsiteX9" fmla="*/ 6119446 w 7680960"/>
              <a:gd name="connsiteY9" fmla="*/ 1387514 h 2951885"/>
              <a:gd name="connsiteX10" fmla="*/ 6850966 w 7680960"/>
              <a:gd name="connsiteY10" fmla="*/ 1908018 h 2951885"/>
              <a:gd name="connsiteX11" fmla="*/ 7680960 w 7680960"/>
              <a:gd name="connsiteY11" fmla="*/ 2161237 h 2951885"/>
              <a:gd name="connsiteX0" fmla="*/ 0 w 7260934"/>
              <a:gd name="connsiteY0" fmla="*/ 2161237 h 2951885"/>
              <a:gd name="connsiteX1" fmla="*/ 902952 w 7260934"/>
              <a:gd name="connsiteY1" fmla="*/ 2663276 h 2951885"/>
              <a:gd name="connsiteX2" fmla="*/ 1760208 w 7260934"/>
              <a:gd name="connsiteY2" fmla="*/ 2877590 h 2951885"/>
              <a:gd name="connsiteX3" fmla="*/ 2188836 w 7260934"/>
              <a:gd name="connsiteY3" fmla="*/ 2163209 h 2951885"/>
              <a:gd name="connsiteX4" fmla="*/ 2688902 w 7260934"/>
              <a:gd name="connsiteY4" fmla="*/ 1591705 h 2951885"/>
              <a:gd name="connsiteX5" fmla="*/ 3117530 w 7260934"/>
              <a:gd name="connsiteY5" fmla="*/ 1305953 h 2951885"/>
              <a:gd name="connsiteX6" fmla="*/ 3617596 w 7260934"/>
              <a:gd name="connsiteY6" fmla="*/ 20069 h 2951885"/>
              <a:gd name="connsiteX7" fmla="*/ 4586068 w 7260934"/>
              <a:gd name="connsiteY7" fmla="*/ 248031 h 2951885"/>
              <a:gd name="connsiteX8" fmla="*/ 5403546 w 7260934"/>
              <a:gd name="connsiteY8" fmla="*/ 716218 h 2951885"/>
              <a:gd name="connsiteX9" fmla="*/ 6119446 w 7260934"/>
              <a:gd name="connsiteY9" fmla="*/ 1387514 h 2951885"/>
              <a:gd name="connsiteX10" fmla="*/ 6850966 w 7260934"/>
              <a:gd name="connsiteY10" fmla="*/ 1908018 h 2951885"/>
              <a:gd name="connsiteX11" fmla="*/ 7260934 w 7260934"/>
              <a:gd name="connsiteY11" fmla="*/ 2163210 h 2951885"/>
              <a:gd name="connsiteX0" fmla="*/ 0 w 7189496"/>
              <a:gd name="connsiteY0" fmla="*/ 2161237 h 2951885"/>
              <a:gd name="connsiteX1" fmla="*/ 902952 w 7189496"/>
              <a:gd name="connsiteY1" fmla="*/ 2663276 h 2951885"/>
              <a:gd name="connsiteX2" fmla="*/ 1760208 w 7189496"/>
              <a:gd name="connsiteY2" fmla="*/ 2877590 h 2951885"/>
              <a:gd name="connsiteX3" fmla="*/ 2188836 w 7189496"/>
              <a:gd name="connsiteY3" fmla="*/ 2163209 h 2951885"/>
              <a:gd name="connsiteX4" fmla="*/ 2688902 w 7189496"/>
              <a:gd name="connsiteY4" fmla="*/ 1591705 h 2951885"/>
              <a:gd name="connsiteX5" fmla="*/ 3117530 w 7189496"/>
              <a:gd name="connsiteY5" fmla="*/ 1305953 h 2951885"/>
              <a:gd name="connsiteX6" fmla="*/ 3617596 w 7189496"/>
              <a:gd name="connsiteY6" fmla="*/ 20069 h 2951885"/>
              <a:gd name="connsiteX7" fmla="*/ 4586068 w 7189496"/>
              <a:gd name="connsiteY7" fmla="*/ 248031 h 2951885"/>
              <a:gd name="connsiteX8" fmla="*/ 5403546 w 7189496"/>
              <a:gd name="connsiteY8" fmla="*/ 716218 h 2951885"/>
              <a:gd name="connsiteX9" fmla="*/ 6119446 w 7189496"/>
              <a:gd name="connsiteY9" fmla="*/ 1387514 h 2951885"/>
              <a:gd name="connsiteX10" fmla="*/ 6850966 w 7189496"/>
              <a:gd name="connsiteY10" fmla="*/ 1908018 h 2951885"/>
              <a:gd name="connsiteX11" fmla="*/ 7189496 w 7189496"/>
              <a:gd name="connsiteY11" fmla="*/ 2163210 h 2951885"/>
              <a:gd name="connsiteX0" fmla="*/ 0 w 7260934"/>
              <a:gd name="connsiteY0" fmla="*/ 2161237 h 2951885"/>
              <a:gd name="connsiteX1" fmla="*/ 902952 w 7260934"/>
              <a:gd name="connsiteY1" fmla="*/ 2663276 h 2951885"/>
              <a:gd name="connsiteX2" fmla="*/ 1760208 w 7260934"/>
              <a:gd name="connsiteY2" fmla="*/ 2877590 h 2951885"/>
              <a:gd name="connsiteX3" fmla="*/ 2188836 w 7260934"/>
              <a:gd name="connsiteY3" fmla="*/ 2163209 h 2951885"/>
              <a:gd name="connsiteX4" fmla="*/ 2688902 w 7260934"/>
              <a:gd name="connsiteY4" fmla="*/ 1591705 h 2951885"/>
              <a:gd name="connsiteX5" fmla="*/ 3117530 w 7260934"/>
              <a:gd name="connsiteY5" fmla="*/ 1305953 h 2951885"/>
              <a:gd name="connsiteX6" fmla="*/ 3617596 w 7260934"/>
              <a:gd name="connsiteY6" fmla="*/ 20069 h 2951885"/>
              <a:gd name="connsiteX7" fmla="*/ 4586068 w 7260934"/>
              <a:gd name="connsiteY7" fmla="*/ 248031 h 2951885"/>
              <a:gd name="connsiteX8" fmla="*/ 5403546 w 7260934"/>
              <a:gd name="connsiteY8" fmla="*/ 716218 h 2951885"/>
              <a:gd name="connsiteX9" fmla="*/ 6119446 w 7260934"/>
              <a:gd name="connsiteY9" fmla="*/ 1387514 h 2951885"/>
              <a:gd name="connsiteX10" fmla="*/ 6850966 w 7260934"/>
              <a:gd name="connsiteY10" fmla="*/ 1908018 h 2951885"/>
              <a:gd name="connsiteX11" fmla="*/ 7260934 w 7260934"/>
              <a:gd name="connsiteY11" fmla="*/ 2163210 h 2951885"/>
              <a:gd name="connsiteX0" fmla="*/ 0 w 7260934"/>
              <a:gd name="connsiteY0" fmla="*/ 2161237 h 2951885"/>
              <a:gd name="connsiteX1" fmla="*/ 902952 w 7260934"/>
              <a:gd name="connsiteY1" fmla="*/ 2663276 h 2951885"/>
              <a:gd name="connsiteX2" fmla="*/ 1760208 w 7260934"/>
              <a:gd name="connsiteY2" fmla="*/ 2877590 h 2951885"/>
              <a:gd name="connsiteX3" fmla="*/ 2188836 w 7260934"/>
              <a:gd name="connsiteY3" fmla="*/ 2163209 h 2951885"/>
              <a:gd name="connsiteX4" fmla="*/ 2688902 w 7260934"/>
              <a:gd name="connsiteY4" fmla="*/ 1591705 h 2951885"/>
              <a:gd name="connsiteX5" fmla="*/ 3117530 w 7260934"/>
              <a:gd name="connsiteY5" fmla="*/ 1305953 h 2951885"/>
              <a:gd name="connsiteX6" fmla="*/ 3617596 w 7260934"/>
              <a:gd name="connsiteY6" fmla="*/ 20069 h 2951885"/>
              <a:gd name="connsiteX7" fmla="*/ 4586068 w 7260934"/>
              <a:gd name="connsiteY7" fmla="*/ 248031 h 2951885"/>
              <a:gd name="connsiteX8" fmla="*/ 5403546 w 7260934"/>
              <a:gd name="connsiteY8" fmla="*/ 716218 h 2951885"/>
              <a:gd name="connsiteX9" fmla="*/ 6119446 w 7260934"/>
              <a:gd name="connsiteY9" fmla="*/ 1387514 h 2951885"/>
              <a:gd name="connsiteX10" fmla="*/ 6850966 w 7260934"/>
              <a:gd name="connsiteY10" fmla="*/ 1908018 h 2951885"/>
              <a:gd name="connsiteX11" fmla="*/ 7260934 w 7260934"/>
              <a:gd name="connsiteY11" fmla="*/ 2163210 h 2951885"/>
              <a:gd name="connsiteX0" fmla="*/ 0 w 7260934"/>
              <a:gd name="connsiteY0" fmla="*/ 2161237 h 2951885"/>
              <a:gd name="connsiteX1" fmla="*/ 902952 w 7260934"/>
              <a:gd name="connsiteY1" fmla="*/ 2663276 h 2951885"/>
              <a:gd name="connsiteX2" fmla="*/ 1760208 w 7260934"/>
              <a:gd name="connsiteY2" fmla="*/ 2877590 h 2951885"/>
              <a:gd name="connsiteX3" fmla="*/ 2188836 w 7260934"/>
              <a:gd name="connsiteY3" fmla="*/ 2163209 h 2951885"/>
              <a:gd name="connsiteX4" fmla="*/ 2688902 w 7260934"/>
              <a:gd name="connsiteY4" fmla="*/ 1591705 h 2951885"/>
              <a:gd name="connsiteX5" fmla="*/ 3117530 w 7260934"/>
              <a:gd name="connsiteY5" fmla="*/ 1305953 h 2951885"/>
              <a:gd name="connsiteX6" fmla="*/ 3617596 w 7260934"/>
              <a:gd name="connsiteY6" fmla="*/ 20069 h 2951885"/>
              <a:gd name="connsiteX7" fmla="*/ 4586068 w 7260934"/>
              <a:gd name="connsiteY7" fmla="*/ 248031 h 2951885"/>
              <a:gd name="connsiteX8" fmla="*/ 5403546 w 7260934"/>
              <a:gd name="connsiteY8" fmla="*/ 716218 h 2951885"/>
              <a:gd name="connsiteX9" fmla="*/ 6119446 w 7260934"/>
              <a:gd name="connsiteY9" fmla="*/ 1387514 h 2951885"/>
              <a:gd name="connsiteX10" fmla="*/ 6850966 w 7260934"/>
              <a:gd name="connsiteY10" fmla="*/ 1908018 h 2951885"/>
              <a:gd name="connsiteX11" fmla="*/ 7260934 w 7260934"/>
              <a:gd name="connsiteY11" fmla="*/ 2163210 h 2951885"/>
              <a:gd name="connsiteX0" fmla="*/ 0 w 7260934"/>
              <a:gd name="connsiteY0" fmla="*/ 2161237 h 2951885"/>
              <a:gd name="connsiteX1" fmla="*/ 902952 w 7260934"/>
              <a:gd name="connsiteY1" fmla="*/ 2663276 h 2951885"/>
              <a:gd name="connsiteX2" fmla="*/ 1760208 w 7260934"/>
              <a:gd name="connsiteY2" fmla="*/ 2877590 h 2951885"/>
              <a:gd name="connsiteX3" fmla="*/ 2188836 w 7260934"/>
              <a:gd name="connsiteY3" fmla="*/ 2163209 h 2951885"/>
              <a:gd name="connsiteX4" fmla="*/ 2688902 w 7260934"/>
              <a:gd name="connsiteY4" fmla="*/ 1591705 h 2951885"/>
              <a:gd name="connsiteX5" fmla="*/ 3117530 w 7260934"/>
              <a:gd name="connsiteY5" fmla="*/ 1305953 h 2951885"/>
              <a:gd name="connsiteX6" fmla="*/ 3617596 w 7260934"/>
              <a:gd name="connsiteY6" fmla="*/ 20069 h 2951885"/>
              <a:gd name="connsiteX7" fmla="*/ 4586068 w 7260934"/>
              <a:gd name="connsiteY7" fmla="*/ 248031 h 2951885"/>
              <a:gd name="connsiteX8" fmla="*/ 5403546 w 7260934"/>
              <a:gd name="connsiteY8" fmla="*/ 716218 h 2951885"/>
              <a:gd name="connsiteX9" fmla="*/ 6119446 w 7260934"/>
              <a:gd name="connsiteY9" fmla="*/ 1387514 h 2951885"/>
              <a:gd name="connsiteX10" fmla="*/ 6850966 w 7260934"/>
              <a:gd name="connsiteY10" fmla="*/ 1908018 h 2951885"/>
              <a:gd name="connsiteX11" fmla="*/ 7260934 w 7260934"/>
              <a:gd name="connsiteY11" fmla="*/ 2163210 h 2951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60934" h="2951885">
                <a:moveTo>
                  <a:pt x="0" y="2161237"/>
                </a:moveTo>
                <a:cubicBezTo>
                  <a:pt x="300984" y="2328583"/>
                  <a:pt x="609584" y="2543884"/>
                  <a:pt x="902952" y="2663276"/>
                </a:cubicBezTo>
                <a:cubicBezTo>
                  <a:pt x="1196320" y="2782668"/>
                  <a:pt x="1523838" y="2951885"/>
                  <a:pt x="1760208" y="2877590"/>
                </a:cubicBezTo>
                <a:cubicBezTo>
                  <a:pt x="1945432" y="2800218"/>
                  <a:pt x="2059882" y="2362501"/>
                  <a:pt x="2188836" y="2163209"/>
                </a:cubicBezTo>
                <a:cubicBezTo>
                  <a:pt x="2215513" y="2003695"/>
                  <a:pt x="2481263" y="1732156"/>
                  <a:pt x="2688902" y="1591705"/>
                </a:cubicBezTo>
                <a:cubicBezTo>
                  <a:pt x="2851491" y="1550523"/>
                  <a:pt x="2912756" y="1473506"/>
                  <a:pt x="3117530" y="1305953"/>
                </a:cubicBezTo>
                <a:cubicBezTo>
                  <a:pt x="3312795" y="1105048"/>
                  <a:pt x="3369800" y="140161"/>
                  <a:pt x="3617596" y="20069"/>
                </a:cubicBezTo>
                <a:cubicBezTo>
                  <a:pt x="3808240" y="0"/>
                  <a:pt x="4288410" y="132006"/>
                  <a:pt x="4586068" y="248031"/>
                </a:cubicBezTo>
                <a:cubicBezTo>
                  <a:pt x="4858043" y="379329"/>
                  <a:pt x="5174422" y="551587"/>
                  <a:pt x="5403546" y="716218"/>
                </a:cubicBezTo>
                <a:lnTo>
                  <a:pt x="6119446" y="1387514"/>
                </a:lnTo>
                <a:cubicBezTo>
                  <a:pt x="6360683" y="1586147"/>
                  <a:pt x="6660718" y="1778735"/>
                  <a:pt x="6850966" y="1908018"/>
                </a:cubicBezTo>
                <a:cubicBezTo>
                  <a:pt x="7041214" y="2037301"/>
                  <a:pt x="7008032" y="2054974"/>
                  <a:pt x="7260934" y="2163210"/>
                </a:cubicBezTo>
              </a:path>
            </a:pathLst>
          </a:cu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071538" y="5357826"/>
            <a:ext cx="728667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29128" y="5334466"/>
            <a:ext cx="113848" cy="233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одержимое 2"/>
          <p:cNvSpPr txBox="1">
            <a:spLocks/>
          </p:cNvSpPr>
          <p:nvPr/>
        </p:nvSpPr>
        <p:spPr>
          <a:xfrm>
            <a:off x="857224" y="6215082"/>
            <a:ext cx="2214578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18 – 7 = 11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5500694" y="6215082"/>
            <a:ext cx="2214578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Ответ:  11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0034" y="2357430"/>
            <a:ext cx="5715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00034" y="5143512"/>
            <a:ext cx="5715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3" descr="http://klub-drug.ru/wp-content/uploads/2011/04/5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7725" y="4143380"/>
            <a:ext cx="676275" cy="1143001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071538" y="2428868"/>
            <a:ext cx="7286676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214282" y="1357298"/>
            <a:ext cx="500066" cy="5000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62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8" grpId="0" animBg="1"/>
      <p:bldP spid="22" grpId="0"/>
      <p:bldP spid="23" grpId="0"/>
      <p:bldP spid="12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7|1|0.6|0.5|1|0.5|0.5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2|1.1|0.8|0.9|0.7|0.8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2138</TotalTime>
  <Words>535</Words>
  <Application>Microsoft Office PowerPoint</Application>
  <PresentationFormat>Экран (4:3)</PresentationFormat>
  <Paragraphs>110</Paragraphs>
  <Slides>11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</vt:lpstr>
      <vt:lpstr>Слайд 2</vt:lpstr>
      <vt:lpstr>Слайд 3</vt:lpstr>
      <vt:lpstr>Слайд 4</vt:lpstr>
      <vt:lpstr>Слайд 5</vt:lpstr>
      <vt:lpstr>Слайд 6</vt:lpstr>
      <vt:lpstr>21.</vt:lpstr>
      <vt:lpstr>21.</vt:lpstr>
      <vt:lpstr>22.</vt:lpstr>
      <vt:lpstr>23</vt:lpstr>
      <vt:lpstr>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FADM</dc:creator>
  <cp:lastModifiedBy>Мой</cp:lastModifiedBy>
  <cp:revision>221</cp:revision>
  <dcterms:created xsi:type="dcterms:W3CDTF">2012-11-09T15:42:48Z</dcterms:created>
  <dcterms:modified xsi:type="dcterms:W3CDTF">2017-01-07T17:48:30Z</dcterms:modified>
</cp:coreProperties>
</file>