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70" r:id="rId5"/>
    <p:sldId id="273" r:id="rId6"/>
    <p:sldId id="272" r:id="rId7"/>
    <p:sldId id="271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Развитие </a:t>
            </a:r>
            <a:r>
              <a:rPr lang="ru-RU" sz="2800" dirty="0" err="1" smtClean="0"/>
              <a:t>креативности</a:t>
            </a:r>
            <a:r>
              <a:rPr lang="ru-RU" sz="2800" dirty="0" smtClean="0"/>
              <a:t> старших дошкольников в процессе художественного экспериментирования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Забавные уроки рисования с кляксой Алей. Художественные эксперименты с крупами, опилками, речным песком и не толь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6251"/>
            <a:ext cx="6552728" cy="4767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Заключается в необходимости изучения возможностей и развивающего потенциала художественного экспериментирования в развитии </a:t>
            </a:r>
            <a:r>
              <a:rPr lang="ru-RU" dirty="0" err="1" smtClean="0"/>
              <a:t>креативности</a:t>
            </a:r>
            <a:r>
              <a:rPr lang="ru-RU" dirty="0" smtClean="0"/>
              <a:t>  детей старшего дошкольного возраста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теоретически и экспериментально обосновать педагогические условия и потенциал  художественного экспериментирования как средства 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  старших дошкольников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и предмет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Объект исследования: </a:t>
            </a:r>
            <a:r>
              <a:rPr lang="ru-RU" dirty="0" smtClean="0"/>
              <a:t>педагогический процесс использования художественного экспериментирования как средства 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 </a:t>
            </a:r>
            <a:r>
              <a:rPr lang="ru-RU" dirty="0" smtClean="0"/>
              <a:t>у дошкольников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Предмет исследования:</a:t>
            </a:r>
            <a:r>
              <a:rPr lang="ru-RU" dirty="0" smtClean="0"/>
              <a:t> особенности</a:t>
            </a:r>
            <a:r>
              <a:rPr lang="ru-RU" b="1" dirty="0" smtClean="0"/>
              <a:t> </a:t>
            </a:r>
            <a:r>
              <a:rPr lang="ru-RU" dirty="0" smtClean="0"/>
              <a:t>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дошкольников в художественно- экспериментальной деятельности.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Освоение художественного экспериментирования как поиска способов создания выразительного образа будет способствовать развитию </a:t>
            </a:r>
            <a:r>
              <a:rPr lang="ru-RU" dirty="0" err="1" smtClean="0"/>
              <a:t>креативности</a:t>
            </a:r>
            <a:r>
              <a:rPr lang="ru-RU" dirty="0" smtClean="0"/>
              <a:t>  старших дошкольников при следующих условиях:</a:t>
            </a:r>
          </a:p>
          <a:p>
            <a:r>
              <a:rPr lang="ru-RU" dirty="0" smtClean="0"/>
              <a:t>1.Обогащения художественного опыта  детей в процессе восприятия произведений художников-экспериментаторов в классическом и современном искусстве </a:t>
            </a:r>
          </a:p>
          <a:p>
            <a:r>
              <a:rPr lang="ru-RU" dirty="0" smtClean="0"/>
              <a:t>2.последовательной  и усложняющейся работе по обогащению опыта художественного экспериментирования (с элементами художественного языка, изобразительными техниками, материалами, приемами, способами создания образа);</a:t>
            </a:r>
          </a:p>
          <a:p>
            <a:r>
              <a:rPr lang="ru-RU" dirty="0" smtClean="0"/>
              <a:t>3. использование различных визуальных стратегий, методов и приемов, стимулирующих создание выразительных образов в процессе художественного экспериментирования;</a:t>
            </a:r>
          </a:p>
          <a:p>
            <a:r>
              <a:rPr lang="ru-RU" dirty="0" smtClean="0"/>
              <a:t>4. стимулирование интереса детей к художественному экспериментированию  в процессе освоения изобразительной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Провести анализ психолого-педагогической литературы по проблеме исследования</a:t>
            </a:r>
          </a:p>
          <a:p>
            <a:pPr lvl="0"/>
            <a:r>
              <a:rPr lang="ru-RU" dirty="0" smtClean="0"/>
              <a:t>Уточнить содержательное наполнение основных понятий исследования «</a:t>
            </a:r>
            <a:r>
              <a:rPr lang="ru-RU" dirty="0" err="1" smtClean="0"/>
              <a:t>креативность</a:t>
            </a:r>
            <a:r>
              <a:rPr lang="ru-RU" dirty="0" smtClean="0"/>
              <a:t>», «художественное экспериментирование».</a:t>
            </a:r>
          </a:p>
          <a:p>
            <a:pPr lvl="0"/>
            <a:r>
              <a:rPr lang="ru-RU" dirty="0" smtClean="0"/>
              <a:t>Разработать диагностический инструментарий для изучения проблемы 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в художественно-экспериментальной деятельности дошкольников. </a:t>
            </a:r>
          </a:p>
          <a:p>
            <a:pPr lvl="0"/>
            <a:r>
              <a:rPr lang="ru-RU" dirty="0" smtClean="0"/>
              <a:t>Выявить особенности  освоения учащимися художественного экспериментирования</a:t>
            </a:r>
          </a:p>
          <a:p>
            <a:pPr lvl="0"/>
            <a:r>
              <a:rPr lang="ru-RU" dirty="0" smtClean="0"/>
              <a:t>Экспериментально определить  педагогические условия , эффективные для 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старших дошкольников</a:t>
            </a:r>
          </a:p>
          <a:p>
            <a:pPr lvl="0"/>
            <a:r>
              <a:rPr lang="ru-RU" dirty="0" smtClean="0"/>
              <a:t>Разработать и реализовать педагогический проект, направленный на развитие </a:t>
            </a:r>
            <a:r>
              <a:rPr lang="ru-RU" dirty="0" err="1" smtClean="0"/>
              <a:t>креативности</a:t>
            </a:r>
            <a:r>
              <a:rPr lang="ru-RU" dirty="0" smtClean="0"/>
              <a:t> в художественно-экспериментальной деятельности дошкольников, определить его эффективность.</a:t>
            </a:r>
          </a:p>
          <a:p>
            <a:pPr lvl="0"/>
            <a:r>
              <a:rPr lang="ru-RU" dirty="0" smtClean="0"/>
              <a:t>Составить методические рекомендации педагогу по работе с детьми, </a:t>
            </a:r>
          </a:p>
          <a:p>
            <a:pPr lvl="1"/>
            <a:r>
              <a:rPr lang="ru-RU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Теоретико-методологические основы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Учение о роли активности и деятельности в становлении и развитии  личности (Б.Г. Ананьев, Л.С. </a:t>
            </a:r>
            <a:r>
              <a:rPr lang="ru-RU" dirty="0" err="1" smtClean="0"/>
              <a:t>Выготский</a:t>
            </a:r>
            <a:r>
              <a:rPr lang="ru-RU" dirty="0" smtClean="0"/>
              <a:t>, А.Н. Леонтьев, С.Л. Рубинштейн); </a:t>
            </a:r>
          </a:p>
          <a:p>
            <a:pPr lvl="0"/>
            <a:r>
              <a:rPr lang="ru-RU" dirty="0" smtClean="0"/>
              <a:t>Концепция личностно-ориентированного педагогического процесса (А.Г. </a:t>
            </a:r>
            <a:r>
              <a:rPr lang="ru-RU" dirty="0" err="1" smtClean="0"/>
              <a:t>Асмолов</a:t>
            </a:r>
            <a:r>
              <a:rPr lang="ru-RU" dirty="0" smtClean="0"/>
              <a:t>, В.В. Сериков, Н.Ф. Голованова, И.С. </a:t>
            </a:r>
            <a:r>
              <a:rPr lang="ru-RU" dirty="0" err="1" smtClean="0"/>
              <a:t>Якиманская</a:t>
            </a:r>
            <a:r>
              <a:rPr lang="ru-RU" dirty="0" smtClean="0"/>
              <a:t>, И.А. Лыкова);</a:t>
            </a:r>
          </a:p>
          <a:p>
            <a:pPr lvl="0"/>
            <a:r>
              <a:rPr lang="ru-RU" dirty="0" smtClean="0"/>
              <a:t>Концепция развития познавательной деятельности  и экспериментирования в (А.В. Запорожец, Н.Н. </a:t>
            </a:r>
            <a:r>
              <a:rPr lang="ru-RU" dirty="0" err="1" smtClean="0"/>
              <a:t>Поддьяков</a:t>
            </a:r>
            <a:r>
              <a:rPr lang="ru-RU" dirty="0" smtClean="0"/>
              <a:t>, А.Н. </a:t>
            </a:r>
            <a:r>
              <a:rPr lang="ru-RU" dirty="0" err="1" smtClean="0"/>
              <a:t>Поддьяков</a:t>
            </a:r>
            <a:r>
              <a:rPr lang="ru-RU" dirty="0" smtClean="0"/>
              <a:t>,. </a:t>
            </a:r>
            <a:r>
              <a:rPr lang="ru-RU" dirty="0" err="1" smtClean="0"/>
              <a:t>Дыбина</a:t>
            </a:r>
            <a:r>
              <a:rPr lang="ru-RU" dirty="0" smtClean="0"/>
              <a:t>, Л.М. </a:t>
            </a:r>
            <a:r>
              <a:rPr lang="ru-RU" dirty="0" err="1" smtClean="0"/>
              <a:t>Маневцова</a:t>
            </a:r>
            <a:r>
              <a:rPr lang="ru-RU" dirty="0" smtClean="0"/>
              <a:t>, И.Э. Куликовская);</a:t>
            </a:r>
          </a:p>
          <a:p>
            <a:pPr lvl="0"/>
            <a:r>
              <a:rPr lang="ru-RU" dirty="0" smtClean="0"/>
              <a:t>Понимание творчества, и творческих процессов (</a:t>
            </a:r>
            <a:r>
              <a:rPr lang="ru-RU" dirty="0" err="1" smtClean="0"/>
              <a:t>Л.С.Выготский</a:t>
            </a:r>
            <a:r>
              <a:rPr lang="ru-RU" dirty="0" smtClean="0"/>
              <a:t>, О.М. Дьяченко, Н.А.Ветлугина), </a:t>
            </a:r>
            <a:r>
              <a:rPr lang="ru-RU" dirty="0" err="1" smtClean="0"/>
              <a:t>креативности</a:t>
            </a:r>
            <a:r>
              <a:rPr lang="ru-RU" dirty="0" smtClean="0"/>
              <a:t> (</a:t>
            </a:r>
            <a:r>
              <a:rPr lang="ru-RU" dirty="0" err="1" smtClean="0"/>
              <a:t>Е.П.Торренс</a:t>
            </a:r>
            <a:r>
              <a:rPr lang="ru-RU" dirty="0" smtClean="0"/>
              <a:t>, Т.А. </a:t>
            </a:r>
            <a:r>
              <a:rPr lang="ru-RU" dirty="0" err="1" smtClean="0"/>
              <a:t>Барышева</a:t>
            </a:r>
            <a:r>
              <a:rPr lang="ru-RU" dirty="0" smtClean="0"/>
              <a:t>, </a:t>
            </a:r>
            <a:r>
              <a:rPr lang="ru-RU" dirty="0" err="1" smtClean="0"/>
              <a:t>Е.М.Торшилова</a:t>
            </a:r>
            <a:r>
              <a:rPr lang="ru-RU" dirty="0" smtClean="0"/>
              <a:t>,);</a:t>
            </a:r>
          </a:p>
          <a:p>
            <a:pPr lvl="0"/>
            <a:r>
              <a:rPr lang="ru-RU" dirty="0" smtClean="0"/>
              <a:t>Концептуальные исследования в области   художественной деятельности у детей, развития эстетического отношения к действительности (И.А. Лыкова, Р.М. </a:t>
            </a:r>
            <a:r>
              <a:rPr lang="ru-RU" dirty="0" err="1" smtClean="0"/>
              <a:t>Чумичева</a:t>
            </a:r>
            <a:r>
              <a:rPr lang="ru-RU" dirty="0" smtClean="0"/>
              <a:t>), эстетических способностей - как основы детского творчества (Е.М. </a:t>
            </a:r>
            <a:r>
              <a:rPr lang="ru-RU" dirty="0" err="1" smtClean="0"/>
              <a:t>Торшилова</a:t>
            </a:r>
            <a:r>
              <a:rPr lang="ru-RU" dirty="0" smtClean="0"/>
              <a:t>, Т.А. </a:t>
            </a:r>
            <a:r>
              <a:rPr lang="ru-RU" dirty="0" err="1" smtClean="0"/>
              <a:t>Барышева</a:t>
            </a:r>
            <a:r>
              <a:rPr lang="ru-RU" dirty="0" smtClean="0"/>
              <a:t>, Н.П. </a:t>
            </a:r>
            <a:r>
              <a:rPr lang="ru-RU" dirty="0" err="1" smtClean="0"/>
              <a:t>Сакулина</a:t>
            </a:r>
            <a:r>
              <a:rPr lang="ru-RU" dirty="0" smtClean="0"/>
              <a:t>, Н.А. Ветлугина).</a:t>
            </a:r>
          </a:p>
          <a:p>
            <a:pPr lvl="0"/>
            <a:r>
              <a:rPr lang="ru-RU" dirty="0" smtClean="0"/>
              <a:t>Концепция развития ребенка как субъекта художественной деятельности (А.Г. Гогоберидзе, М.В. </a:t>
            </a:r>
            <a:r>
              <a:rPr lang="ru-RU" dirty="0" err="1" smtClean="0"/>
              <a:t>Крулехт</a:t>
            </a:r>
            <a:r>
              <a:rPr lang="ru-RU" dirty="0" smtClean="0"/>
              <a:t>, Т.И. Бабаева, О.В. Солнцева, Л.М. Кларина, Р.М. </a:t>
            </a:r>
            <a:r>
              <a:rPr lang="ru-RU" dirty="0" err="1" smtClean="0"/>
              <a:t>Чумичева</a:t>
            </a:r>
            <a:r>
              <a:rPr lang="ru-RU" dirty="0" smtClean="0"/>
              <a:t>, Н.Г. Косолапова, А.И. </a:t>
            </a:r>
            <a:r>
              <a:rPr lang="ru-RU" dirty="0" err="1" smtClean="0"/>
              <a:t>Раев</a:t>
            </a:r>
            <a:r>
              <a:rPr lang="ru-RU" dirty="0" smtClean="0"/>
              <a:t>, Г.И. </a:t>
            </a:r>
            <a:r>
              <a:rPr lang="ru-RU" dirty="0" err="1" smtClean="0"/>
              <a:t>Вергелес</a:t>
            </a:r>
            <a:r>
              <a:rPr lang="ru-RU" dirty="0" smtClean="0"/>
              <a:t>, </a:t>
            </a:r>
            <a:r>
              <a:rPr lang="ru-RU" dirty="0" err="1" smtClean="0"/>
              <a:t>Т.А.Барышева</a:t>
            </a:r>
            <a:r>
              <a:rPr lang="ru-RU" dirty="0" smtClean="0"/>
              <a:t>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Теоретическая и </a:t>
            </a:r>
            <a:r>
              <a:rPr lang="ru-RU" smtClean="0"/>
              <a:t>практическая значимость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Теоретическая значимость</a:t>
            </a:r>
            <a:r>
              <a:rPr lang="ru-RU" dirty="0" smtClean="0"/>
              <a:t>. В работе будут выявлены и обобщены особенности 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</a:t>
            </a:r>
            <a:r>
              <a:rPr lang="ru-RU" dirty="0" smtClean="0"/>
              <a:t>у </a:t>
            </a:r>
            <a:r>
              <a:rPr lang="ru-RU" dirty="0" smtClean="0"/>
              <a:t>старших дошкольников </a:t>
            </a:r>
            <a:r>
              <a:rPr lang="ru-RU" dirty="0" smtClean="0"/>
              <a:t>в процессе освоения художественного экспериментирования, уточнен термин «художественное экспериментирование» для ступени </a:t>
            </a:r>
            <a:r>
              <a:rPr lang="ru-RU" dirty="0" smtClean="0"/>
              <a:t>дошкольного </a:t>
            </a:r>
            <a:r>
              <a:rPr lang="ru-RU" dirty="0" smtClean="0"/>
              <a:t>образования. </a:t>
            </a:r>
          </a:p>
          <a:p>
            <a:r>
              <a:rPr lang="ru-RU" b="1" dirty="0" smtClean="0"/>
              <a:t>Практическая значимость </a:t>
            </a:r>
            <a:r>
              <a:rPr lang="ru-RU" dirty="0" smtClean="0"/>
              <a:t>исследования заключается в разработке диагностического инструментария и педагогического проекта по развитию </a:t>
            </a:r>
            <a:r>
              <a:rPr lang="ru-RU" dirty="0" err="1" smtClean="0"/>
              <a:t>креативности</a:t>
            </a:r>
            <a:r>
              <a:rPr lang="ru-RU" dirty="0" smtClean="0"/>
              <a:t> </a:t>
            </a:r>
            <a:r>
              <a:rPr lang="ru-RU" dirty="0" smtClean="0"/>
              <a:t>у </a:t>
            </a:r>
            <a:r>
              <a:rPr lang="ru-RU" dirty="0" smtClean="0"/>
              <a:t>старших дошкольников </a:t>
            </a:r>
            <a:r>
              <a:rPr lang="ru-RU" dirty="0" smtClean="0"/>
              <a:t>средствами художественного экспериментирования.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Экспериментирование</a:t>
            </a:r>
            <a:r>
              <a:rPr lang="ru-RU" dirty="0" smtClean="0"/>
              <a:t> понимается как вид ориентировочно-исследовательской деятельности детей. </a:t>
            </a:r>
          </a:p>
          <a:p>
            <a:r>
              <a:rPr lang="ru-RU" dirty="0" smtClean="0"/>
              <a:t>Развиваясь как деятельность, направленная на познание и преобразование объектов окружающей действительности, детское экспериментирование способствует обогащению опыта самостоятельной творческой деятельности и саморазвитию ребенка.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настоящее время отдельные аспекты детского экспериментирования получили отражение в работах Н.Н. </a:t>
            </a:r>
            <a:r>
              <a:rPr lang="ru-RU" dirty="0" err="1" smtClean="0"/>
              <a:t>Поддьякова</a:t>
            </a:r>
            <a:r>
              <a:rPr lang="ru-RU" dirty="0" smtClean="0"/>
              <a:t>, А.Н. </a:t>
            </a:r>
            <a:r>
              <a:rPr lang="ru-RU" dirty="0" err="1" smtClean="0"/>
              <a:t>Поддьякова</a:t>
            </a:r>
            <a:r>
              <a:rPr lang="ru-RU" dirty="0" smtClean="0"/>
              <a:t>, О.В. </a:t>
            </a:r>
            <a:r>
              <a:rPr lang="ru-RU" dirty="0" err="1" smtClean="0"/>
              <a:t>Дыбиной</a:t>
            </a:r>
            <a:r>
              <a:rPr lang="ru-RU" dirty="0" smtClean="0"/>
              <a:t>, И.Э. Куликовской, Н.Н. </a:t>
            </a:r>
            <a:r>
              <a:rPr lang="ru-RU" dirty="0" err="1" smtClean="0"/>
              <a:t>Совгир</a:t>
            </a:r>
            <a:r>
              <a:rPr lang="ru-RU" dirty="0" smtClean="0"/>
              <a:t>, А.И. Савенкова, О.В. Афанасьевой.</a:t>
            </a:r>
          </a:p>
          <a:p>
            <a:r>
              <a:rPr lang="ru-RU" dirty="0" smtClean="0"/>
              <a:t> Исследованы своеобразие и виды детского экспериментирования, особенности вариативного поиска школьников в условиях оперирования многофакторными объектами (А.Н. </a:t>
            </a:r>
            <a:r>
              <a:rPr lang="ru-RU" dirty="0" err="1" smtClean="0"/>
              <a:t>Поддьяков</a:t>
            </a:r>
            <a:r>
              <a:rPr lang="ru-RU" dirty="0" smtClean="0"/>
              <a:t>), рассмотрены возможности организации экспериментирования в образовательном учреждении (О.В. </a:t>
            </a:r>
            <a:r>
              <a:rPr lang="ru-RU" dirty="0" err="1" smtClean="0"/>
              <a:t>Дыбина</a:t>
            </a:r>
            <a:r>
              <a:rPr lang="ru-RU" dirty="0" smtClean="0"/>
              <a:t>, Л.Н. Прохорова, И.Э. Куликовская, Н.Н. </a:t>
            </a:r>
            <a:r>
              <a:rPr lang="ru-RU" dirty="0" err="1" smtClean="0"/>
              <a:t>Совгир</a:t>
            </a:r>
            <a:r>
              <a:rPr lang="ru-RU" dirty="0" smtClean="0"/>
              <a:t>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Термин «художественное экспериментирование» впервые появляется в научных работах И.А. Лыковой, Т.С. Комаровой, под которым понимается «экспериментирование ребенка с различными художественными материалами, средствами художественной выразительности и способами (техниками) создания образа, которое предваряет </a:t>
            </a:r>
            <a:r>
              <a:rPr lang="ru-RU" dirty="0" err="1" smtClean="0"/>
              <a:t>целеноправленное</a:t>
            </a:r>
            <a:r>
              <a:rPr lang="ru-RU" dirty="0" smtClean="0"/>
              <a:t> обучение и тем самым обеспечивает приобретение позитивного опыта собственных «открытий» и ошибок»(с. Лыкова И.А.с36).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И.А. Лыкова рассматривает экспериментирование, как особую деятельность, имеющую высокий потенциал общего познавательного, эвристического и творческого развития детей; самостоятельную деятельность, рассматриваемую с позиций педагогической ценности как показатель художественно-творческого развития, индикатор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эстетического отношения к миру.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Экспериментирование дошкольников </a:t>
            </a:r>
            <a:r>
              <a:rPr lang="ru-RU" dirty="0" smtClean="0"/>
              <a:t>в художественной (изобразительной и </a:t>
            </a:r>
            <a:r>
              <a:rPr lang="ru-RU" dirty="0" err="1" smtClean="0"/>
              <a:t>дизайн-деятельности</a:t>
            </a:r>
            <a:r>
              <a:rPr lang="ru-RU" dirty="0" smtClean="0"/>
              <a:t>) направлено на  познание возможностей изобразительных материалов, техник и преобразование выразительных средств (элементов художественного языка) для создания выразительных визуальных образов и </a:t>
            </a:r>
            <a:r>
              <a:rPr lang="ru-RU" dirty="0" err="1" smtClean="0"/>
              <a:t>дизайн-объектов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Вместе с тем, до настоящего времени не сложилась целостная концепция развития </a:t>
            </a:r>
            <a:r>
              <a:rPr lang="ru-RU" dirty="0" err="1" smtClean="0"/>
              <a:t>креативности</a:t>
            </a:r>
            <a:r>
              <a:rPr lang="ru-RU" dirty="0" smtClean="0"/>
              <a:t> дошкольников в экспериментировании, раскрывающая сущность художественного экспериментирования, которое так или иначе входит в современную педагогическую практику, его структуру и педагогические основы, обеспечивающие динамику его становления в образовательном процессе. </a:t>
            </a:r>
          </a:p>
          <a:p>
            <a:r>
              <a:rPr lang="ru-RU" dirty="0" smtClean="0"/>
              <a:t>Данный факт ощутимо затрудняет реализацию возрастного потенциала исследовательской активности </a:t>
            </a:r>
            <a:r>
              <a:rPr lang="ru-RU" dirty="0" smtClean="0"/>
              <a:t>дошкольников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Креативность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уточнения понятия «</a:t>
            </a:r>
            <a:r>
              <a:rPr lang="ru-RU" dirty="0" err="1" smtClean="0"/>
              <a:t>креативность</a:t>
            </a:r>
            <a:r>
              <a:rPr lang="ru-RU" dirty="0" smtClean="0"/>
              <a:t>» проанализированы работы Т.А. </a:t>
            </a:r>
            <a:r>
              <a:rPr lang="ru-RU" dirty="0" err="1" smtClean="0"/>
              <a:t>Барышевой</a:t>
            </a:r>
            <a:r>
              <a:rPr lang="ru-RU" dirty="0" smtClean="0"/>
              <a:t>, А.М. Матюшкина, Н.Н. Савиной, </a:t>
            </a:r>
            <a:r>
              <a:rPr lang="ru-RU" dirty="0" err="1" smtClean="0"/>
              <a:t>Э.В.Снимщиковой</a:t>
            </a:r>
            <a:r>
              <a:rPr lang="ru-RU" dirty="0" smtClean="0"/>
              <a:t>, М.А.Холодной. </a:t>
            </a:r>
          </a:p>
          <a:p>
            <a:r>
              <a:rPr lang="ru-RU" dirty="0" smtClean="0"/>
              <a:t>Мы рассматриваем </a:t>
            </a:r>
            <a:r>
              <a:rPr lang="ru-RU" dirty="0" err="1" smtClean="0"/>
              <a:t>креативность</a:t>
            </a:r>
            <a:r>
              <a:rPr lang="ru-RU" dirty="0" smtClean="0"/>
              <a:t> как  творческий ресурс человека, способность создавать и реализовывать инновационные идеи.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Противоречия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Между актуальными интересами детей к различным видам экспериментирования и недостаточным использованием этого мотивационного ресурса в развитии творческого потенциала дошкольников</a:t>
            </a:r>
          </a:p>
          <a:p>
            <a:r>
              <a:rPr lang="ru-RU" dirty="0" smtClean="0"/>
              <a:t>Между потенциалом художественного экспериментирования в развитии </a:t>
            </a:r>
            <a:r>
              <a:rPr lang="ru-RU" dirty="0" err="1" smtClean="0"/>
              <a:t>креативности</a:t>
            </a:r>
            <a:r>
              <a:rPr lang="ru-RU" dirty="0" smtClean="0"/>
              <a:t> детей и недостаточной разработанностью методических материалов для использования в педагогическом процессе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180</TotalTime>
  <Words>717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Развитие креативности старших дошкольников в процессе художественного экспериментирования</vt:lpstr>
      <vt:lpstr>Актуальность</vt:lpstr>
      <vt:lpstr>Актуальность</vt:lpstr>
      <vt:lpstr>Актуальность</vt:lpstr>
      <vt:lpstr>Актуальность</vt:lpstr>
      <vt:lpstr>Актуальность</vt:lpstr>
      <vt:lpstr>Актуальность</vt:lpstr>
      <vt:lpstr>Креативность</vt:lpstr>
      <vt:lpstr>Противоречия</vt:lpstr>
      <vt:lpstr>Проблема исследования</vt:lpstr>
      <vt:lpstr>Цель исследования</vt:lpstr>
      <vt:lpstr>Объект и предмет исследования</vt:lpstr>
      <vt:lpstr>Гипотеза</vt:lpstr>
      <vt:lpstr>Задачи:  </vt:lpstr>
      <vt:lpstr>Теоретико-методологические основы исследования</vt:lpstr>
      <vt:lpstr>Теоретическая и практическая значимость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когнитивных компонентов креативности младших школьников в процессе художественного экспериментирования</dc:title>
  <dc:creator>User</dc:creator>
  <cp:lastModifiedBy>RePack by SPecialiST</cp:lastModifiedBy>
  <cp:revision>21</cp:revision>
  <dcterms:created xsi:type="dcterms:W3CDTF">2014-10-13T11:01:52Z</dcterms:created>
  <dcterms:modified xsi:type="dcterms:W3CDTF">2014-11-20T08:46:40Z</dcterms:modified>
</cp:coreProperties>
</file>