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317" r:id="rId2"/>
    <p:sldId id="315" r:id="rId3"/>
    <p:sldId id="257" r:id="rId4"/>
    <p:sldId id="316" r:id="rId5"/>
    <p:sldId id="312" r:id="rId6"/>
    <p:sldId id="318" r:id="rId7"/>
    <p:sldId id="319" r:id="rId8"/>
    <p:sldId id="320" r:id="rId9"/>
    <p:sldId id="321" r:id="rId10"/>
    <p:sldId id="322" r:id="rId11"/>
    <p:sldId id="332" r:id="rId12"/>
    <p:sldId id="328" r:id="rId13"/>
    <p:sldId id="329" r:id="rId14"/>
    <p:sldId id="330" r:id="rId15"/>
    <p:sldId id="331" r:id="rId16"/>
    <p:sldId id="325" r:id="rId17"/>
    <p:sldId id="326"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408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1603" autoAdjust="0"/>
  </p:normalViewPr>
  <p:slideViewPr>
    <p:cSldViewPr>
      <p:cViewPr>
        <p:scale>
          <a:sx n="78" d="100"/>
          <a:sy n="78" d="100"/>
        </p:scale>
        <p:origin x="-79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03F012-6C32-4E9D-AEDD-3FA16002994B}" type="datetimeFigureOut">
              <a:rPr lang="ru-RU" smtClean="0"/>
              <a:pPr/>
              <a:t>09.02.2016</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B35E2D-86C3-4ADD-8E63-6D2D6048740F}" type="slidenum">
              <a:rPr lang="ru-RU" smtClean="0"/>
              <a:pPr/>
              <a:t>‹#›</a:t>
            </a:fld>
            <a:endParaRPr lang="ru-RU" dirty="0"/>
          </a:p>
        </p:txBody>
      </p:sp>
    </p:spTree>
    <p:extLst>
      <p:ext uri="{BB962C8B-B14F-4D97-AF65-F5344CB8AC3E}">
        <p14:creationId xmlns="" xmlns:p14="http://schemas.microsoft.com/office/powerpoint/2010/main" val="2241634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09.02.2016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dirty="0"/>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dirty="0"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09.02.2016</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dirty="0"/>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dirty="0"/>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92696"/>
            <a:ext cx="8229600" cy="1440160"/>
          </a:xfrm>
        </p:spPr>
        <p:txBody>
          <a:bodyPr>
            <a:normAutofit fontScale="90000"/>
          </a:bodyPr>
          <a:lstStyle/>
          <a:p>
            <a:pPr algn="ctr"/>
            <a:r>
              <a:rPr lang="ru-RU" altLang="ru-RU" sz="5400" b="1" i="1" dirty="0">
                <a:solidFill>
                  <a:prstClr val="black"/>
                </a:solidFill>
                <a:latin typeface="Times New Roman" pitchFamily="18" charset="0"/>
                <a:cs typeface="Times New Roman" pitchFamily="18" charset="0"/>
              </a:rPr>
              <a:t> </a:t>
            </a:r>
            <a:r>
              <a:rPr lang="ru-RU" altLang="ru-RU" sz="5400" b="1" i="1" dirty="0">
                <a:solidFill>
                  <a:schemeClr val="accent1">
                    <a:lumMod val="75000"/>
                  </a:schemeClr>
                </a:solidFill>
                <a:latin typeface="Times New Roman" pitchFamily="18" charset="0"/>
                <a:cs typeface="Times New Roman" pitchFamily="18" charset="0"/>
              </a:rPr>
              <a:t>Деловая игра: </a:t>
            </a:r>
            <a:r>
              <a:rPr lang="ru-RU" altLang="ru-RU" sz="5400" b="1" i="1" dirty="0" smtClean="0">
                <a:solidFill>
                  <a:schemeClr val="accent1">
                    <a:lumMod val="75000"/>
                  </a:schemeClr>
                </a:solidFill>
                <a:latin typeface="Times New Roman" pitchFamily="18" charset="0"/>
                <a:cs typeface="Times New Roman" pitchFamily="18" charset="0"/>
              </a:rPr>
              <a:t/>
            </a:r>
            <a:br>
              <a:rPr lang="ru-RU" altLang="ru-RU" sz="5400" b="1" i="1" dirty="0" smtClean="0">
                <a:solidFill>
                  <a:schemeClr val="accent1">
                    <a:lumMod val="75000"/>
                  </a:schemeClr>
                </a:solidFill>
                <a:latin typeface="Times New Roman" pitchFamily="18" charset="0"/>
                <a:cs typeface="Times New Roman" pitchFamily="18" charset="0"/>
              </a:rPr>
            </a:br>
            <a:r>
              <a:rPr lang="ru-RU" altLang="ru-RU" sz="4800" b="1" i="1" dirty="0" smtClean="0">
                <a:solidFill>
                  <a:schemeClr val="accent1">
                    <a:lumMod val="75000"/>
                  </a:schemeClr>
                </a:solidFill>
                <a:latin typeface="Times New Roman" pitchFamily="18" charset="0"/>
                <a:cs typeface="Times New Roman" pitchFamily="18" charset="0"/>
              </a:rPr>
              <a:t>«Её величество - игра» </a:t>
            </a:r>
            <a:endParaRPr lang="ru-RU" dirty="0">
              <a:solidFill>
                <a:schemeClr val="accent1">
                  <a:lumMod val="75000"/>
                </a:schemeClr>
              </a:solidFill>
            </a:endParaRPr>
          </a:p>
        </p:txBody>
      </p:sp>
      <p:sp>
        <p:nvSpPr>
          <p:cNvPr id="4" name="TextBox 3"/>
          <p:cNvSpPr txBox="1"/>
          <p:nvPr/>
        </p:nvSpPr>
        <p:spPr>
          <a:xfrm>
            <a:off x="5500694" y="5661249"/>
            <a:ext cx="3429024" cy="646331"/>
          </a:xfrm>
          <a:prstGeom prst="rect">
            <a:avLst/>
          </a:prstGeom>
          <a:noFill/>
        </p:spPr>
        <p:txBody>
          <a:bodyPr wrap="square" rtlCol="0">
            <a:spAutoFit/>
          </a:bodyPr>
          <a:lstStyle/>
          <a:p>
            <a:r>
              <a:rPr lang="ru-RU" b="1" dirty="0" smtClean="0">
                <a:solidFill>
                  <a:srgbClr val="C00000"/>
                </a:solidFill>
                <a:latin typeface="Times New Roman" pitchFamily="18" charset="0"/>
                <a:cs typeface="Times New Roman" pitchFamily="18" charset="0"/>
              </a:rPr>
              <a:t> МДОУ  Д/С № 7 </a:t>
            </a:r>
            <a:r>
              <a:rPr lang="ru-RU" b="1" dirty="0" err="1" smtClean="0">
                <a:solidFill>
                  <a:srgbClr val="C00000"/>
                </a:solidFill>
                <a:latin typeface="Times New Roman" pitchFamily="18" charset="0"/>
                <a:cs typeface="Times New Roman" pitchFamily="18" charset="0"/>
              </a:rPr>
              <a:t>пгт</a:t>
            </a:r>
            <a:r>
              <a:rPr lang="ru-RU" b="1" dirty="0" smtClean="0">
                <a:solidFill>
                  <a:srgbClr val="C00000"/>
                </a:solidFill>
                <a:latin typeface="Times New Roman" pitchFamily="18" charset="0"/>
                <a:cs typeface="Times New Roman" pitchFamily="18" charset="0"/>
              </a:rPr>
              <a:t>. Морки</a:t>
            </a:r>
          </a:p>
          <a:p>
            <a:r>
              <a:rPr lang="ru-RU" b="1" dirty="0" smtClean="0">
                <a:solidFill>
                  <a:srgbClr val="C00000"/>
                </a:solidFill>
                <a:latin typeface="Times New Roman" pitchFamily="18" charset="0"/>
                <a:cs typeface="Times New Roman" pitchFamily="18" charset="0"/>
              </a:rPr>
              <a:t> Воспитатель Николаева З.Р.</a:t>
            </a:r>
            <a:endParaRPr lang="ru-RU" b="1" dirty="0">
              <a:solidFill>
                <a:srgbClr val="C00000"/>
              </a:solidFill>
              <a:latin typeface="Times New Roman" pitchFamily="18" charset="0"/>
              <a:cs typeface="Times New Roman" pitchFamily="18" charset="0"/>
            </a:endParaRPr>
          </a:p>
        </p:txBody>
      </p:sp>
      <p:pic>
        <p:nvPicPr>
          <p:cNvPr id="6" name="Рисунок 5" descr="C:\Users\321\Pictures\DCIM\101MSDCF\DCIM\101MSDCF\DSC02877.JPG"/>
          <p:cNvPicPr/>
          <p:nvPr/>
        </p:nvPicPr>
        <p:blipFill>
          <a:blip r:embed="rId2" cstate="print"/>
          <a:srcRect/>
          <a:stretch>
            <a:fillRect/>
          </a:stretch>
        </p:blipFill>
        <p:spPr bwMode="auto">
          <a:xfrm>
            <a:off x="1785918" y="2143116"/>
            <a:ext cx="5572164" cy="3500461"/>
          </a:xfrm>
          <a:prstGeom prst="rect">
            <a:avLst/>
          </a:prstGeom>
          <a:noFill/>
          <a:ln w="9525">
            <a:noFill/>
            <a:miter lim="800000"/>
            <a:headEnd/>
            <a:tailEnd/>
          </a:ln>
        </p:spPr>
      </p:pic>
    </p:spTree>
    <p:extLst>
      <p:ext uri="{BB962C8B-B14F-4D97-AF65-F5344CB8AC3E}">
        <p14:creationId xmlns="" xmlns:p14="http://schemas.microsoft.com/office/powerpoint/2010/main" val="15181711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648072"/>
          </a:xfrm>
        </p:spPr>
        <p:txBody>
          <a:bodyPr>
            <a:normAutofit/>
          </a:bodyPr>
          <a:lstStyle/>
          <a:p>
            <a:pPr algn="ctr"/>
            <a:r>
              <a:rPr lang="ru-RU" sz="3200" b="1" u="sng" dirty="0" smtClean="0">
                <a:latin typeface="Times New Roman" panose="02020603050405020304" pitchFamily="18" charset="0"/>
                <a:cs typeface="Times New Roman" panose="02020603050405020304" pitchFamily="18" charset="0"/>
              </a:rPr>
              <a:t>Вопрос 6: Назовите по группам: </a:t>
            </a:r>
            <a:endParaRPr lang="ru-RU" sz="3200" b="1" u="sng"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457200" y="1340768"/>
            <a:ext cx="8147248" cy="5014157"/>
          </a:xfrm>
        </p:spPr>
        <p:txBody>
          <a:bodyPr>
            <a:normAutofit fontScale="55000" lnSpcReduction="20000"/>
          </a:bodyPr>
          <a:lstStyle/>
          <a:p>
            <a:pPr marL="0" indent="0" algn="just">
              <a:lnSpc>
                <a:spcPct val="115000"/>
              </a:lnSpc>
              <a:spcAft>
                <a:spcPts val="0"/>
              </a:spcAft>
              <a:buNone/>
            </a:pPr>
            <a:r>
              <a:rPr lang="ru-RU" sz="3600" b="1" i="1" u="sng" dirty="0">
                <a:solidFill>
                  <a:schemeClr val="accent1">
                    <a:lumMod val="50000"/>
                  </a:schemeClr>
                </a:solidFill>
                <a:latin typeface="Times New Roman" panose="02020603050405020304" pitchFamily="18" charset="0"/>
                <a:ea typeface="Times New Roman"/>
                <a:cs typeface="Times New Roman" panose="02020603050405020304" pitchFamily="18" charset="0"/>
              </a:rPr>
              <a:t>- Игрушки, моделирующие семейные отношения.</a:t>
            </a:r>
            <a:endParaRPr lang="ru-RU" sz="3600" b="1" dirty="0">
              <a:solidFill>
                <a:schemeClr val="accent1">
                  <a:lumMod val="50000"/>
                </a:schemeClr>
              </a:solidFill>
              <a:latin typeface="Times New Roman" panose="02020603050405020304" pitchFamily="18" charset="0"/>
              <a:ea typeface="Calibri"/>
              <a:cs typeface="Times New Roman" panose="02020603050405020304" pitchFamily="18" charset="0"/>
            </a:endParaRPr>
          </a:p>
          <a:p>
            <a:pPr marL="0" indent="0" algn="just">
              <a:lnSpc>
                <a:spcPct val="115000"/>
              </a:lnSpc>
              <a:spcAft>
                <a:spcPts val="0"/>
              </a:spcAft>
              <a:buNone/>
            </a:pPr>
            <a:r>
              <a:rPr lang="ru-RU" sz="3600" b="1" u="sng" dirty="0">
                <a:solidFill>
                  <a:schemeClr val="accent1">
                    <a:lumMod val="50000"/>
                  </a:schemeClr>
                </a:solidFill>
                <a:latin typeface="Times New Roman" panose="02020603050405020304" pitchFamily="18" charset="0"/>
                <a:ea typeface="Times New Roman"/>
                <a:cs typeface="Times New Roman" panose="02020603050405020304" pitchFamily="18" charset="0"/>
              </a:rPr>
              <a:t>Ответ:</a:t>
            </a:r>
            <a:r>
              <a:rPr lang="ru-RU" sz="36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куклы, кукольная мебель, комната и дом для кукол, телефон, посуда, одежда, расческа и т.д.</a:t>
            </a:r>
            <a:endParaRPr lang="ru-RU" sz="3600" b="1" dirty="0">
              <a:solidFill>
                <a:schemeClr val="accent1">
                  <a:lumMod val="50000"/>
                </a:schemeClr>
              </a:solidFill>
              <a:latin typeface="Times New Roman" panose="02020603050405020304" pitchFamily="18" charset="0"/>
              <a:ea typeface="Calibri"/>
              <a:cs typeface="Times New Roman" panose="02020603050405020304" pitchFamily="18" charset="0"/>
            </a:endParaRPr>
          </a:p>
          <a:p>
            <a:pPr marL="0" indent="0" algn="just">
              <a:lnSpc>
                <a:spcPct val="115000"/>
              </a:lnSpc>
              <a:spcAft>
                <a:spcPts val="0"/>
              </a:spcAft>
              <a:buNone/>
            </a:pPr>
            <a:r>
              <a:rPr lang="ru-RU" sz="3600" b="1" i="1" u="sng" dirty="0">
                <a:solidFill>
                  <a:schemeClr val="accent1">
                    <a:lumMod val="50000"/>
                  </a:schemeClr>
                </a:solidFill>
                <a:latin typeface="Times New Roman" panose="02020603050405020304" pitchFamily="18" charset="0"/>
                <a:ea typeface="Times New Roman"/>
                <a:cs typeface="Times New Roman" panose="02020603050405020304" pitchFamily="18" charset="0"/>
              </a:rPr>
              <a:t>- Игрушки, моделирующие отношения вне дома.</a:t>
            </a:r>
            <a:endParaRPr lang="ru-RU" sz="3600" b="1" dirty="0">
              <a:solidFill>
                <a:schemeClr val="accent1">
                  <a:lumMod val="50000"/>
                </a:schemeClr>
              </a:solidFill>
              <a:latin typeface="Times New Roman" panose="02020603050405020304" pitchFamily="18" charset="0"/>
              <a:ea typeface="Calibri"/>
              <a:cs typeface="Times New Roman" panose="02020603050405020304" pitchFamily="18" charset="0"/>
            </a:endParaRPr>
          </a:p>
          <a:p>
            <a:pPr marL="0" indent="0" algn="just">
              <a:lnSpc>
                <a:spcPct val="115000"/>
              </a:lnSpc>
              <a:spcAft>
                <a:spcPts val="0"/>
              </a:spcAft>
              <a:buNone/>
            </a:pPr>
            <a:r>
              <a:rPr lang="ru-RU" sz="3600" b="1" u="sng" dirty="0">
                <a:solidFill>
                  <a:schemeClr val="accent1">
                    <a:lumMod val="50000"/>
                  </a:schemeClr>
                </a:solidFill>
                <a:latin typeface="Times New Roman" panose="02020603050405020304" pitchFamily="18" charset="0"/>
                <a:ea typeface="Times New Roman"/>
                <a:cs typeface="Times New Roman" panose="02020603050405020304" pitchFamily="18" charset="0"/>
              </a:rPr>
              <a:t>Ответ:</a:t>
            </a:r>
            <a:r>
              <a:rPr lang="ru-RU" sz="36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дикие и домашние животные, различные виды транспорта, техника, игрушки связанные с трудом взрослых (парикмахерская, больница и др.).</a:t>
            </a:r>
            <a:endParaRPr lang="ru-RU" sz="3600" b="1" dirty="0">
              <a:solidFill>
                <a:schemeClr val="accent1">
                  <a:lumMod val="50000"/>
                </a:schemeClr>
              </a:solidFill>
              <a:latin typeface="Times New Roman" panose="02020603050405020304" pitchFamily="18" charset="0"/>
              <a:ea typeface="Calibri"/>
              <a:cs typeface="Times New Roman" panose="02020603050405020304" pitchFamily="18" charset="0"/>
            </a:endParaRPr>
          </a:p>
          <a:p>
            <a:pPr marL="0" indent="0" algn="just">
              <a:lnSpc>
                <a:spcPct val="115000"/>
              </a:lnSpc>
              <a:spcAft>
                <a:spcPts val="0"/>
              </a:spcAft>
              <a:buNone/>
            </a:pPr>
            <a:r>
              <a:rPr lang="ru-RU" sz="3600" b="1" i="1" u="sng" dirty="0" smtClean="0">
                <a:solidFill>
                  <a:schemeClr val="accent1">
                    <a:lumMod val="50000"/>
                  </a:schemeClr>
                </a:solidFill>
                <a:latin typeface="Times New Roman" panose="02020603050405020304" pitchFamily="18" charset="0"/>
                <a:ea typeface="Times New Roman"/>
                <a:cs typeface="Times New Roman" panose="02020603050405020304" pitchFamily="18" charset="0"/>
              </a:rPr>
              <a:t>-Игрушки</a:t>
            </a:r>
            <a:r>
              <a:rPr lang="ru-RU" sz="3600" b="1" i="1" u="sng" dirty="0">
                <a:solidFill>
                  <a:schemeClr val="accent1">
                    <a:lumMod val="50000"/>
                  </a:schemeClr>
                </a:solidFill>
                <a:latin typeface="Times New Roman" panose="02020603050405020304" pitchFamily="18" charset="0"/>
                <a:ea typeface="Times New Roman"/>
                <a:cs typeface="Times New Roman" panose="02020603050405020304" pitchFamily="18" charset="0"/>
              </a:rPr>
              <a:t>, предназначенные для выражения и ослабления эмоционального и психического состояний.</a:t>
            </a:r>
            <a:endParaRPr lang="ru-RU" sz="3600" b="1" dirty="0">
              <a:solidFill>
                <a:schemeClr val="accent1">
                  <a:lumMod val="50000"/>
                </a:schemeClr>
              </a:solidFill>
              <a:latin typeface="Times New Roman" panose="02020603050405020304" pitchFamily="18" charset="0"/>
              <a:ea typeface="Calibri"/>
              <a:cs typeface="Times New Roman" panose="02020603050405020304" pitchFamily="18" charset="0"/>
            </a:endParaRPr>
          </a:p>
          <a:p>
            <a:pPr marL="0" indent="0" algn="just">
              <a:lnSpc>
                <a:spcPct val="115000"/>
              </a:lnSpc>
              <a:spcAft>
                <a:spcPts val="0"/>
              </a:spcAft>
              <a:buNone/>
            </a:pPr>
            <a:r>
              <a:rPr lang="ru-RU" sz="3600" b="1" u="sng" dirty="0">
                <a:solidFill>
                  <a:schemeClr val="accent1">
                    <a:lumMod val="50000"/>
                  </a:schemeClr>
                </a:solidFill>
                <a:latin typeface="Times New Roman" panose="02020603050405020304" pitchFamily="18" charset="0"/>
                <a:ea typeface="Times New Roman"/>
                <a:cs typeface="Times New Roman" panose="02020603050405020304" pitchFamily="18" charset="0"/>
              </a:rPr>
              <a:t>Ответ</a:t>
            </a:r>
            <a:r>
              <a:rPr lang="ru-RU" sz="36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подушки различных размеров, надувные мячи, боксерская груша и перчатки, головные уборы, старые газеты и др</a:t>
            </a:r>
            <a:r>
              <a:rPr lang="ru-RU" sz="3600" b="1" dirty="0" smtClean="0">
                <a:solidFill>
                  <a:schemeClr val="accent1">
                    <a:lumMod val="50000"/>
                  </a:schemeClr>
                </a:solidFill>
                <a:latin typeface="Times New Roman" panose="02020603050405020304" pitchFamily="18" charset="0"/>
                <a:ea typeface="Times New Roman"/>
                <a:cs typeface="Times New Roman" panose="02020603050405020304" pitchFamily="18" charset="0"/>
              </a:rPr>
              <a:t>.</a:t>
            </a:r>
          </a:p>
          <a:p>
            <a:pPr marL="0" indent="0" algn="ctr">
              <a:lnSpc>
                <a:spcPct val="115000"/>
              </a:lnSpc>
              <a:spcAft>
                <a:spcPts val="0"/>
              </a:spcAft>
              <a:buNone/>
            </a:pPr>
            <a:r>
              <a:rPr lang="ru-RU" sz="5100" b="1" u="sng" dirty="0">
                <a:solidFill>
                  <a:srgbClr val="04617B"/>
                </a:solidFill>
                <a:latin typeface="Times New Roman" panose="02020603050405020304" pitchFamily="18" charset="0"/>
                <a:cs typeface="Times New Roman" panose="02020603050405020304" pitchFamily="18" charset="0"/>
              </a:rPr>
              <a:t>Вопрос </a:t>
            </a:r>
            <a:r>
              <a:rPr lang="ru-RU" sz="5100" b="1" u="sng" dirty="0" smtClean="0">
                <a:solidFill>
                  <a:srgbClr val="04617B"/>
                </a:solidFill>
                <a:latin typeface="Times New Roman" panose="02020603050405020304" pitchFamily="18" charset="0"/>
                <a:cs typeface="Times New Roman" panose="02020603050405020304" pitchFamily="18" charset="0"/>
              </a:rPr>
              <a:t>7: Сколько времени должно отводиться на самостоятельные игры?</a:t>
            </a:r>
          </a:p>
          <a:p>
            <a:pPr marL="0" indent="0" algn="just">
              <a:lnSpc>
                <a:spcPct val="115000"/>
              </a:lnSpc>
              <a:spcAft>
                <a:spcPts val="0"/>
              </a:spcAft>
              <a:buNone/>
            </a:pPr>
            <a:r>
              <a:rPr lang="ru-RU" sz="4200" b="1" u="sng" dirty="0" smtClean="0">
                <a:solidFill>
                  <a:schemeClr val="accent1">
                    <a:lumMod val="50000"/>
                  </a:schemeClr>
                </a:solidFill>
                <a:latin typeface="Times New Roman"/>
                <a:ea typeface="Times New Roman"/>
                <a:cs typeface="Times New Roman"/>
              </a:rPr>
              <a:t>Ответ</a:t>
            </a:r>
            <a:r>
              <a:rPr lang="ru-RU" sz="4200" b="1" u="sng" dirty="0">
                <a:solidFill>
                  <a:schemeClr val="accent1">
                    <a:lumMod val="50000"/>
                  </a:schemeClr>
                </a:solidFill>
                <a:latin typeface="Times New Roman"/>
                <a:ea typeface="Times New Roman"/>
                <a:cs typeface="Times New Roman"/>
              </a:rPr>
              <a:t>:</a:t>
            </a:r>
            <a:r>
              <a:rPr lang="ru-RU" sz="4200" b="1" dirty="0">
                <a:solidFill>
                  <a:schemeClr val="accent1">
                    <a:lumMod val="50000"/>
                  </a:schemeClr>
                </a:solidFill>
                <a:latin typeface="Times New Roman"/>
                <a:ea typeface="Times New Roman"/>
                <a:cs typeface="Times New Roman"/>
              </a:rPr>
              <a:t> Все свободное время.</a:t>
            </a:r>
            <a:endParaRPr lang="ru-RU" sz="4200" b="1" dirty="0">
              <a:solidFill>
                <a:schemeClr val="accent1">
                  <a:lumMod val="50000"/>
                </a:schemeClr>
              </a:solidFill>
              <a:latin typeface="Calibri"/>
              <a:ea typeface="Calibri"/>
              <a:cs typeface="Times New Roman"/>
            </a:endParaRPr>
          </a:p>
          <a:p>
            <a:pPr marL="0" indent="0" algn="just">
              <a:lnSpc>
                <a:spcPct val="115000"/>
              </a:lnSpc>
              <a:spcAft>
                <a:spcPts val="0"/>
              </a:spcAft>
              <a:buNone/>
            </a:pPr>
            <a:endParaRPr lang="ru-RU" sz="4200" b="1" dirty="0">
              <a:solidFill>
                <a:schemeClr val="accent1">
                  <a:lumMod val="50000"/>
                </a:schemeClr>
              </a:solidFill>
              <a:latin typeface="Calibri"/>
              <a:ea typeface="Calibri"/>
              <a:cs typeface="Times New Roman"/>
            </a:endParaRPr>
          </a:p>
          <a:p>
            <a:endParaRPr lang="ru-RU" dirty="0"/>
          </a:p>
        </p:txBody>
      </p:sp>
    </p:spTree>
    <p:extLst>
      <p:ext uri="{BB962C8B-B14F-4D97-AF65-F5344CB8AC3E}">
        <p14:creationId xmlns="" xmlns:p14="http://schemas.microsoft.com/office/powerpoint/2010/main" val="1892170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 calcmode="lin" valueType="num">
                                      <p:cBhvr additive="base">
                                        <p:cTn id="2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1000"/>
                                        <p:tgtEl>
                                          <p:spTgt spid="3">
                                            <p:txEl>
                                              <p:pRg st="7" end="7"/>
                                            </p:txEl>
                                          </p:spTgt>
                                        </p:tgtEl>
                                      </p:cBhvr>
                                    </p:animEffect>
                                    <p:anim calcmode="lin" valueType="num">
                                      <p:cBhvr>
                                        <p:cTn id="3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29600" cy="1440160"/>
          </a:xfrm>
        </p:spPr>
        <p:txBody>
          <a:bodyPr>
            <a:noAutofit/>
          </a:bodyPr>
          <a:lstStyle/>
          <a:p>
            <a:pPr algn="ctr"/>
            <a:r>
              <a:rPr lang="ru-RU" sz="3600" b="1" u="sng" dirty="0">
                <a:latin typeface="Times New Roman"/>
                <a:ea typeface="Times New Roman"/>
                <a:cs typeface="Times New Roman"/>
              </a:rPr>
              <a:t>Вопросы </a:t>
            </a:r>
            <a:r>
              <a:rPr lang="ru-RU" sz="3600" b="1" u="sng" dirty="0" smtClean="0">
                <a:latin typeface="Times New Roman"/>
                <a:ea typeface="Times New Roman"/>
                <a:cs typeface="Times New Roman"/>
              </a:rPr>
              <a:t>педагогических </a:t>
            </a:r>
            <a:r>
              <a:rPr lang="ru-RU" sz="3600" b="1" u="sng" dirty="0">
                <a:latin typeface="Times New Roman"/>
                <a:ea typeface="Times New Roman"/>
                <a:cs typeface="Times New Roman"/>
              </a:rPr>
              <a:t>ситуаций:</a:t>
            </a:r>
            <a:r>
              <a:rPr lang="ru-RU" sz="3200" b="1" dirty="0">
                <a:ea typeface="Calibri"/>
                <a:cs typeface="Times New Roman"/>
              </a:rPr>
              <a:t/>
            </a:r>
            <a:br>
              <a:rPr lang="ru-RU" sz="3200" b="1" dirty="0">
                <a:ea typeface="Calibri"/>
                <a:cs typeface="Times New Roman"/>
              </a:rPr>
            </a:br>
            <a:endParaRPr lang="ru-RU" sz="3200" b="1" dirty="0"/>
          </a:p>
        </p:txBody>
      </p:sp>
      <p:sp>
        <p:nvSpPr>
          <p:cNvPr id="3" name="Объект 2"/>
          <p:cNvSpPr>
            <a:spLocks noGrp="1"/>
          </p:cNvSpPr>
          <p:nvPr>
            <p:ph sz="half" idx="1"/>
          </p:nvPr>
        </p:nvSpPr>
        <p:spPr>
          <a:xfrm>
            <a:off x="457200" y="2348879"/>
            <a:ext cx="8147248" cy="3240361"/>
          </a:xfrm>
        </p:spPr>
        <p:txBody>
          <a:bodyPr>
            <a:normAutofit/>
          </a:bodyPr>
          <a:lstStyle/>
          <a:p>
            <a:pPr marL="0" indent="0" algn="just">
              <a:lnSpc>
                <a:spcPct val="115000"/>
              </a:lnSpc>
              <a:spcAft>
                <a:spcPts val="1000"/>
              </a:spcAft>
              <a:buNone/>
            </a:pPr>
            <a:r>
              <a:rPr lang="ru-RU" sz="2800" b="1" dirty="0" smtClean="0">
                <a:solidFill>
                  <a:schemeClr val="accent1">
                    <a:lumMod val="50000"/>
                  </a:schemeClr>
                </a:solidFill>
                <a:latin typeface="Times New Roman"/>
                <a:ea typeface="Times New Roman"/>
                <a:cs typeface="Times New Roman"/>
              </a:rPr>
              <a:t>1.Однажды </a:t>
            </a:r>
            <a:r>
              <a:rPr lang="ru-RU" sz="2800" b="1" dirty="0">
                <a:solidFill>
                  <a:schemeClr val="accent1">
                    <a:lumMod val="50000"/>
                  </a:schemeClr>
                </a:solidFill>
                <a:latin typeface="Times New Roman"/>
                <a:ea typeface="Times New Roman"/>
                <a:cs typeface="Times New Roman"/>
              </a:rPr>
              <a:t>в раздевальной комнате я услышала от детей такой уговор: «Я тебе дам значок, а ты меня примешь в игру» Я молодой воспитатель и не знала, что делать. Как, по – вашему мнению, я должна была поступить? </a:t>
            </a:r>
            <a:endParaRPr lang="ru-RU" dirty="0"/>
          </a:p>
        </p:txBody>
      </p:sp>
    </p:spTree>
    <p:extLst>
      <p:ext uri="{BB962C8B-B14F-4D97-AF65-F5344CB8AC3E}">
        <p14:creationId xmlns="" xmlns:p14="http://schemas.microsoft.com/office/powerpoint/2010/main" val="41249838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268759"/>
            <a:ext cx="8435280" cy="4176465"/>
          </a:xfrm>
        </p:spPr>
        <p:txBody>
          <a:bodyPr/>
          <a:lstStyle/>
          <a:p>
            <a:pPr marL="0" indent="0" algn="just">
              <a:buNone/>
            </a:pPr>
            <a:r>
              <a:rPr lang="ru-RU" sz="2800" b="1" dirty="0">
                <a:solidFill>
                  <a:schemeClr val="accent1">
                    <a:lumMod val="50000"/>
                  </a:schemeClr>
                </a:solidFill>
                <a:latin typeface="Times New Roman"/>
                <a:ea typeface="Times New Roman"/>
              </a:rPr>
              <a:t>2. Я работаю в младшей группе. Дети моей группы с удовольствием играют с игрушками, при этом раскидывая их. Но когда приходит время убирать, мне очень трудно заставить детей это делать. Часто приходится убирать игрушки самой. Посоветуйте, как приучить детей не раскидывать игрушки, а, если раскидали, убирать их на </a:t>
            </a:r>
            <a:r>
              <a:rPr lang="ru-RU" sz="2800" b="1" dirty="0" smtClean="0">
                <a:solidFill>
                  <a:schemeClr val="accent1">
                    <a:lumMod val="50000"/>
                  </a:schemeClr>
                </a:solidFill>
                <a:latin typeface="Times New Roman"/>
                <a:ea typeface="Times New Roman"/>
              </a:rPr>
              <a:t>место? </a:t>
            </a:r>
            <a:endParaRPr lang="ru-RU" b="1" dirty="0">
              <a:solidFill>
                <a:schemeClr val="accent1">
                  <a:lumMod val="50000"/>
                </a:schemeClr>
              </a:solidFill>
            </a:endParaRPr>
          </a:p>
        </p:txBody>
      </p:sp>
    </p:spTree>
    <p:extLst>
      <p:ext uri="{BB962C8B-B14F-4D97-AF65-F5344CB8AC3E}">
        <p14:creationId xmlns="" xmlns:p14="http://schemas.microsoft.com/office/powerpoint/2010/main" val="4292974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556792"/>
            <a:ext cx="8003232" cy="4798133"/>
          </a:xfrm>
        </p:spPr>
        <p:txBody>
          <a:bodyPr/>
          <a:lstStyle/>
          <a:p>
            <a:pPr marL="0" indent="0" algn="just">
              <a:buNone/>
            </a:pPr>
            <a:r>
              <a:rPr lang="ru-RU" sz="2800" b="1" dirty="0">
                <a:solidFill>
                  <a:schemeClr val="accent1">
                    <a:lumMod val="50000"/>
                  </a:schemeClr>
                </a:solidFill>
                <a:latin typeface="Times New Roman"/>
                <a:ea typeface="Times New Roman"/>
              </a:rPr>
              <a:t>3. Как-то раз в соседней группе я наблюдала, как дети с интересом играли в сюжетно-ролевую игру «Зоопарк». Мне захотелось, чтобы и мои дети играли в эту игру. Я сделала атрибуты к игре: клетки, вольеры, подобрала животных. Но игра не получилась. Мне приходилось все время подсказывать, что делать дальше. Объясните, пожалуйста, что я сделала не так? </a:t>
            </a:r>
            <a:endParaRPr lang="ru-RU" b="1" dirty="0">
              <a:solidFill>
                <a:schemeClr val="accent1">
                  <a:lumMod val="50000"/>
                </a:schemeClr>
              </a:solidFill>
            </a:endParaRPr>
          </a:p>
        </p:txBody>
      </p:sp>
    </p:spTree>
    <p:extLst>
      <p:ext uri="{BB962C8B-B14F-4D97-AF65-F5344CB8AC3E}">
        <p14:creationId xmlns="" xmlns:p14="http://schemas.microsoft.com/office/powerpoint/2010/main" val="41372215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4784"/>
            <a:ext cx="7859216" cy="4870141"/>
          </a:xfrm>
        </p:spPr>
        <p:txBody>
          <a:bodyPr/>
          <a:lstStyle/>
          <a:p>
            <a:pPr marL="0" indent="0">
              <a:buNone/>
            </a:pPr>
            <a:r>
              <a:rPr lang="ru-RU" sz="2800" b="1" dirty="0">
                <a:solidFill>
                  <a:schemeClr val="accent1">
                    <a:lumMod val="50000"/>
                  </a:schemeClr>
                </a:solidFill>
                <a:latin typeface="Times New Roman"/>
                <a:ea typeface="Times New Roman"/>
              </a:rPr>
              <a:t>4. Я воспитатель средней группы. В группу ходит девочка Алёна. Она очень любит играть с мальчиками. Охотно строит с ними из строительного материала, играет с машинками, в военизированные игры и совершенно не обращает внимание на куклы. Я думаю, что это неправильно. Посоветуйте, как увлечь её играми для </a:t>
            </a:r>
            <a:r>
              <a:rPr lang="ru-RU" sz="2800" b="1" dirty="0" smtClean="0">
                <a:solidFill>
                  <a:schemeClr val="accent1">
                    <a:lumMod val="50000"/>
                  </a:schemeClr>
                </a:solidFill>
                <a:latin typeface="Times New Roman"/>
                <a:ea typeface="Times New Roman"/>
              </a:rPr>
              <a:t>девочек? </a:t>
            </a:r>
            <a:endParaRPr lang="ru-RU" b="1" dirty="0">
              <a:solidFill>
                <a:schemeClr val="accent1">
                  <a:lumMod val="50000"/>
                </a:schemeClr>
              </a:solidFill>
            </a:endParaRPr>
          </a:p>
        </p:txBody>
      </p:sp>
    </p:spTree>
    <p:extLst>
      <p:ext uri="{BB962C8B-B14F-4D97-AF65-F5344CB8AC3E}">
        <p14:creationId xmlns="" xmlns:p14="http://schemas.microsoft.com/office/powerpoint/2010/main" val="1024822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556793"/>
            <a:ext cx="8075240" cy="3528392"/>
          </a:xfrm>
        </p:spPr>
        <p:txBody>
          <a:bodyPr/>
          <a:lstStyle/>
          <a:p>
            <a:pPr marL="0" indent="0" algn="just">
              <a:buNone/>
            </a:pPr>
            <a:r>
              <a:rPr lang="ru-RU" sz="2800" b="1" dirty="0">
                <a:solidFill>
                  <a:schemeClr val="accent1">
                    <a:lumMod val="50000"/>
                  </a:schemeClr>
                </a:solidFill>
                <a:latin typeface="Times New Roman"/>
                <a:ea typeface="Times New Roman"/>
              </a:rPr>
              <a:t>5.Я воспитатель старшей группы. Я замечаю, что дети не принимают в свои игры одного из сверстников, не хотят с ним вставать в пару на танец, не выбирают ведущим. Какие методы вы посоветуете использовать в работе с детьми, с этим ребёнком, чтобы исправить ситуацию?</a:t>
            </a:r>
            <a:r>
              <a:rPr lang="ru-RU" sz="2800" b="1" i="1" dirty="0">
                <a:solidFill>
                  <a:schemeClr val="accent1">
                    <a:lumMod val="50000"/>
                  </a:schemeClr>
                </a:solidFill>
                <a:latin typeface="Times New Roman"/>
                <a:ea typeface="Times New Roman"/>
              </a:rPr>
              <a:t> </a:t>
            </a:r>
            <a:endParaRPr lang="ru-RU" b="1" dirty="0">
              <a:solidFill>
                <a:schemeClr val="accent1">
                  <a:lumMod val="50000"/>
                </a:schemeClr>
              </a:solidFill>
            </a:endParaRPr>
          </a:p>
        </p:txBody>
      </p:sp>
    </p:spTree>
    <p:extLst>
      <p:ext uri="{BB962C8B-B14F-4D97-AF65-F5344CB8AC3E}">
        <p14:creationId xmlns="" xmlns:p14="http://schemas.microsoft.com/office/powerpoint/2010/main" val="369592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692696"/>
            <a:ext cx="8363272" cy="5662229"/>
          </a:xfrm>
        </p:spPr>
        <p:txBody>
          <a:bodyPr>
            <a:normAutofit fontScale="25000" lnSpcReduction="20000"/>
          </a:bodyPr>
          <a:lstStyle/>
          <a:p>
            <a:pPr marL="0" indent="0" algn="ctr">
              <a:lnSpc>
                <a:spcPct val="150000"/>
              </a:lnSpc>
              <a:spcAft>
                <a:spcPts val="0"/>
              </a:spcAft>
              <a:buNone/>
            </a:pPr>
            <a:r>
              <a:rPr lang="ru-RU" sz="8000" b="1" dirty="0" smtClean="0">
                <a:solidFill>
                  <a:schemeClr val="bg2">
                    <a:lumMod val="25000"/>
                  </a:schemeClr>
                </a:solidFill>
                <a:latin typeface="Times New Roman"/>
                <a:ea typeface="Times New Roman"/>
                <a:cs typeface="Times New Roman"/>
              </a:rPr>
              <a:t>	</a:t>
            </a:r>
            <a:r>
              <a:rPr lang="ru-RU" sz="12800" b="1" dirty="0" smtClean="0">
                <a:solidFill>
                  <a:schemeClr val="bg2">
                    <a:lumMod val="25000"/>
                  </a:schemeClr>
                </a:solidFill>
                <a:latin typeface="Times New Roman"/>
                <a:ea typeface="Times New Roman"/>
                <a:cs typeface="Times New Roman"/>
              </a:rPr>
              <a:t>Упражнение </a:t>
            </a:r>
            <a:r>
              <a:rPr lang="ru-RU" sz="12800" b="1" dirty="0">
                <a:solidFill>
                  <a:schemeClr val="bg2">
                    <a:lumMod val="25000"/>
                  </a:schemeClr>
                </a:solidFill>
                <a:latin typeface="Times New Roman"/>
                <a:ea typeface="Times New Roman"/>
                <a:cs typeface="Times New Roman"/>
              </a:rPr>
              <a:t>«Продолжи предложение</a:t>
            </a:r>
            <a:r>
              <a:rPr lang="ru-RU" sz="12800" b="1" dirty="0" smtClean="0">
                <a:solidFill>
                  <a:schemeClr val="bg2">
                    <a:lumMod val="25000"/>
                  </a:schemeClr>
                </a:solidFill>
                <a:latin typeface="Times New Roman"/>
                <a:ea typeface="Times New Roman"/>
                <a:cs typeface="Times New Roman"/>
              </a:rPr>
              <a:t>» </a:t>
            </a:r>
          </a:p>
          <a:p>
            <a:pPr marL="0" indent="0">
              <a:lnSpc>
                <a:spcPct val="120000"/>
              </a:lnSpc>
              <a:spcAft>
                <a:spcPts val="0"/>
              </a:spcAft>
              <a:buNone/>
            </a:pPr>
            <a:r>
              <a:rPr lang="ru-RU" sz="8000" b="1" dirty="0" smtClean="0">
                <a:solidFill>
                  <a:schemeClr val="bg2">
                    <a:lumMod val="25000"/>
                  </a:schemeClr>
                </a:solidFill>
                <a:latin typeface="Times New Roman"/>
                <a:ea typeface="Times New Roman"/>
                <a:cs typeface="Times New Roman"/>
              </a:rPr>
              <a:t/>
            </a:r>
            <a:br>
              <a:rPr lang="ru-RU" sz="8000" b="1" dirty="0" smtClean="0">
                <a:solidFill>
                  <a:schemeClr val="bg2">
                    <a:lumMod val="25000"/>
                  </a:schemeClr>
                </a:solidFill>
                <a:latin typeface="Times New Roman"/>
                <a:ea typeface="Times New Roman"/>
                <a:cs typeface="Times New Roman"/>
              </a:rPr>
            </a:br>
            <a:r>
              <a:rPr lang="ru-RU" sz="8000" b="1" dirty="0" smtClean="0">
                <a:solidFill>
                  <a:schemeClr val="accent1">
                    <a:lumMod val="50000"/>
                  </a:schemeClr>
                </a:solidFill>
                <a:latin typeface="Times New Roman" panose="02020603050405020304" pitchFamily="18" charset="0"/>
                <a:ea typeface="Times New Roman"/>
                <a:cs typeface="Times New Roman" panose="02020603050405020304" pitchFamily="18" charset="0"/>
              </a:rPr>
              <a:t>- «Мне нравятся дидактические игры, потому что ……» </a:t>
            </a:r>
          </a:p>
          <a:p>
            <a:pPr marL="0" indent="0">
              <a:lnSpc>
                <a:spcPct val="120000"/>
              </a:lnSpc>
              <a:spcAft>
                <a:spcPts val="0"/>
              </a:spcAft>
              <a:buNone/>
            </a:pP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a:r>
            <a:b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b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«Мне нравятся сюжетно-ролевые игры, так как я….» </a:t>
            </a:r>
            <a:endParaRPr lang="ru-RU" sz="8000" b="1" dirty="0" smtClean="0">
              <a:solidFill>
                <a:schemeClr val="accent1">
                  <a:lumMod val="50000"/>
                </a:schemeClr>
              </a:solidFill>
              <a:latin typeface="Times New Roman" panose="02020603050405020304" pitchFamily="18" charset="0"/>
              <a:ea typeface="Times New Roman"/>
              <a:cs typeface="Times New Roman" panose="02020603050405020304" pitchFamily="18" charset="0"/>
            </a:endParaRPr>
          </a:p>
          <a:p>
            <a:pPr marL="0" indent="0">
              <a:lnSpc>
                <a:spcPct val="120000"/>
              </a:lnSpc>
              <a:spcAft>
                <a:spcPts val="0"/>
              </a:spcAft>
              <a:buNone/>
            </a:pP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a:r>
            <a:b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b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-«Больше всего мне нравятся …. Игры, потому что….» </a:t>
            </a:r>
            <a:endParaRPr lang="ru-RU" sz="8000" b="1" dirty="0" smtClean="0">
              <a:solidFill>
                <a:schemeClr val="accent1">
                  <a:lumMod val="50000"/>
                </a:schemeClr>
              </a:solidFill>
              <a:latin typeface="Times New Roman" panose="02020603050405020304" pitchFamily="18" charset="0"/>
              <a:ea typeface="Times New Roman"/>
              <a:cs typeface="Times New Roman" panose="02020603050405020304" pitchFamily="18" charset="0"/>
            </a:endParaRPr>
          </a:p>
          <a:p>
            <a:pPr marL="0" indent="0">
              <a:lnSpc>
                <a:spcPct val="120000"/>
              </a:lnSpc>
              <a:spcAft>
                <a:spcPts val="0"/>
              </a:spcAft>
              <a:buNone/>
            </a:pP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a:r>
            <a:b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b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-«Я думаю, что игра полезна тем, что…» </a:t>
            </a:r>
            <a:endParaRPr lang="ru-RU" sz="8000" b="1" dirty="0" smtClean="0">
              <a:solidFill>
                <a:schemeClr val="accent1">
                  <a:lumMod val="50000"/>
                </a:schemeClr>
              </a:solidFill>
              <a:latin typeface="Times New Roman" panose="02020603050405020304" pitchFamily="18" charset="0"/>
              <a:ea typeface="Times New Roman"/>
              <a:cs typeface="Times New Roman" panose="02020603050405020304" pitchFamily="18" charset="0"/>
            </a:endParaRPr>
          </a:p>
          <a:p>
            <a:pPr marL="0" indent="0">
              <a:lnSpc>
                <a:spcPct val="150000"/>
              </a:lnSpc>
              <a:spcAft>
                <a:spcPts val="0"/>
              </a:spcAft>
              <a:buNone/>
            </a:pP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a:r>
            <a:b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b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-«Моя самая любимая игра…., потому что…» </a:t>
            </a:r>
            <a:endParaRPr lang="ru-RU" sz="8000" b="1" dirty="0" smtClean="0">
              <a:solidFill>
                <a:schemeClr val="accent1">
                  <a:lumMod val="50000"/>
                </a:schemeClr>
              </a:solidFill>
              <a:latin typeface="Times New Roman" panose="02020603050405020304" pitchFamily="18" charset="0"/>
              <a:ea typeface="Times New Roman"/>
              <a:cs typeface="Times New Roman" panose="02020603050405020304" pitchFamily="18" charset="0"/>
            </a:endParaRPr>
          </a:p>
          <a:p>
            <a:pPr marL="0" indent="0">
              <a:lnSpc>
                <a:spcPct val="150000"/>
              </a:lnSpc>
              <a:spcAft>
                <a:spcPts val="0"/>
              </a:spcAft>
              <a:buNone/>
            </a:pP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a:r>
            <a:b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b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-«Я считаю, что в игре дети учатся…» </a:t>
            </a:r>
            <a:endParaRPr lang="ru-RU" sz="8000" b="1" dirty="0" smtClean="0">
              <a:solidFill>
                <a:schemeClr val="accent1">
                  <a:lumMod val="50000"/>
                </a:schemeClr>
              </a:solidFill>
              <a:latin typeface="Times New Roman" panose="02020603050405020304" pitchFamily="18" charset="0"/>
              <a:ea typeface="Times New Roman"/>
              <a:cs typeface="Times New Roman" panose="02020603050405020304" pitchFamily="18" charset="0"/>
            </a:endParaRPr>
          </a:p>
          <a:p>
            <a:pPr marL="0" indent="0">
              <a:lnSpc>
                <a:spcPct val="150000"/>
              </a:lnSpc>
              <a:spcAft>
                <a:spcPts val="0"/>
              </a:spcAft>
              <a:buNone/>
            </a:pPr>
            <a: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a:r>
            <a:br>
              <a:rPr lang="ru-RU" sz="8000" b="1" dirty="0">
                <a:solidFill>
                  <a:schemeClr val="accent1">
                    <a:lumMod val="50000"/>
                  </a:schemeClr>
                </a:solidFill>
                <a:latin typeface="Times New Roman" panose="02020603050405020304" pitchFamily="18" charset="0"/>
                <a:ea typeface="Times New Roman"/>
                <a:cs typeface="Times New Roman" panose="02020603050405020304" pitchFamily="18" charset="0"/>
              </a:rPr>
            </a:br>
            <a:endParaRPr lang="ru-RU" sz="8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4164030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67544" y="980728"/>
            <a:ext cx="8219256" cy="4752528"/>
          </a:xfrm>
        </p:spPr>
        <p:txBody>
          <a:bodyPr>
            <a:noAutofit/>
          </a:bodyPr>
          <a:lstStyle/>
          <a:p>
            <a:pPr marL="0" lvl="0" indent="0" algn="ctr" fontAlgn="base">
              <a:spcBef>
                <a:spcPct val="0"/>
              </a:spcBef>
              <a:spcAft>
                <a:spcPct val="0"/>
              </a:spcAft>
              <a:buClrTx/>
              <a:buSzTx/>
              <a:buNone/>
            </a:pPr>
            <a:r>
              <a:rPr lang="ru-RU" altLang="ru-RU" sz="4000" b="1" dirty="0" smtClean="0">
                <a:solidFill>
                  <a:schemeClr val="accent1">
                    <a:lumMod val="75000"/>
                  </a:schemeClr>
                </a:solidFill>
                <a:latin typeface="Times New Roman" pitchFamily="18" charset="0"/>
                <a:cs typeface="Times New Roman" pitchFamily="18" charset="0"/>
              </a:rPr>
              <a:t>	Вернитесь </a:t>
            </a:r>
            <a:r>
              <a:rPr lang="ru-RU" altLang="ru-RU" sz="4000" b="1" dirty="0">
                <a:solidFill>
                  <a:schemeClr val="accent1">
                    <a:lumMod val="75000"/>
                  </a:schemeClr>
                </a:solidFill>
                <a:latin typeface="Times New Roman" pitchFamily="18" charset="0"/>
                <a:cs typeface="Times New Roman" pitchFamily="18" charset="0"/>
              </a:rPr>
              <a:t>в свое детство, </a:t>
            </a:r>
            <a:endParaRPr lang="ru-RU" altLang="ru-RU" sz="4000" b="1" dirty="0" smtClean="0">
              <a:solidFill>
                <a:schemeClr val="accent1">
                  <a:lumMod val="75000"/>
                </a:schemeClr>
              </a:solidFill>
              <a:latin typeface="Times New Roman" pitchFamily="18" charset="0"/>
              <a:cs typeface="Times New Roman" pitchFamily="18" charset="0"/>
            </a:endParaRPr>
          </a:p>
          <a:p>
            <a:pPr marL="0" lvl="0" indent="0" algn="ctr" fontAlgn="base">
              <a:spcBef>
                <a:spcPct val="0"/>
              </a:spcBef>
              <a:spcAft>
                <a:spcPct val="0"/>
              </a:spcAft>
              <a:buClrTx/>
              <a:buSzTx/>
              <a:buNone/>
            </a:pPr>
            <a:r>
              <a:rPr lang="ru-RU" altLang="ru-RU" sz="4000" b="1" dirty="0" smtClean="0">
                <a:solidFill>
                  <a:schemeClr val="accent1">
                    <a:lumMod val="75000"/>
                  </a:schemeClr>
                </a:solidFill>
                <a:latin typeface="Times New Roman" pitchFamily="18" charset="0"/>
                <a:cs typeface="Times New Roman" pitchFamily="18" charset="0"/>
              </a:rPr>
              <a:t>    Побудьте  </a:t>
            </a:r>
            <a:r>
              <a:rPr lang="ru-RU" altLang="ru-RU" sz="4000" b="1" dirty="0">
                <a:solidFill>
                  <a:schemeClr val="accent1">
                    <a:lumMod val="75000"/>
                  </a:schemeClr>
                </a:solidFill>
                <a:latin typeface="Times New Roman" pitchFamily="18" charset="0"/>
                <a:cs typeface="Times New Roman" pitchFamily="18" charset="0"/>
              </a:rPr>
              <a:t>с нами  в нем, </a:t>
            </a:r>
          </a:p>
          <a:p>
            <a:pPr marL="0" lvl="0" indent="0" algn="ctr" fontAlgn="base">
              <a:spcBef>
                <a:spcPct val="0"/>
              </a:spcBef>
              <a:spcAft>
                <a:spcPct val="0"/>
              </a:spcAft>
              <a:buClrTx/>
              <a:buSzTx/>
              <a:buNone/>
            </a:pPr>
            <a:r>
              <a:rPr lang="ru-RU" altLang="ru-RU" sz="4000" b="1" dirty="0" smtClean="0">
                <a:solidFill>
                  <a:schemeClr val="accent1">
                    <a:lumMod val="75000"/>
                  </a:schemeClr>
                </a:solidFill>
                <a:latin typeface="Times New Roman" pitchFamily="18" charset="0"/>
                <a:cs typeface="Times New Roman" pitchFamily="18" charset="0"/>
              </a:rPr>
              <a:t> И </a:t>
            </a:r>
            <a:r>
              <a:rPr lang="ru-RU" altLang="ru-RU" sz="4000" b="1" dirty="0">
                <a:solidFill>
                  <a:schemeClr val="accent1">
                    <a:lumMod val="75000"/>
                  </a:schemeClr>
                </a:solidFill>
                <a:latin typeface="Times New Roman" pitchFamily="18" charset="0"/>
                <a:cs typeface="Times New Roman" pitchFamily="18" charset="0"/>
              </a:rPr>
              <a:t>лучшими друзьями </a:t>
            </a:r>
          </a:p>
          <a:p>
            <a:pPr marL="0" lvl="0" indent="0" algn="ctr" fontAlgn="base">
              <a:spcBef>
                <a:spcPct val="0"/>
              </a:spcBef>
              <a:spcAft>
                <a:spcPct val="0"/>
              </a:spcAft>
              <a:buClrTx/>
              <a:buSzTx/>
              <a:buNone/>
            </a:pPr>
            <a:r>
              <a:rPr lang="ru-RU" altLang="ru-RU" sz="4000" b="1" dirty="0">
                <a:solidFill>
                  <a:schemeClr val="accent1">
                    <a:lumMod val="75000"/>
                  </a:schemeClr>
                </a:solidFill>
                <a:latin typeface="Times New Roman" pitchFamily="18" charset="0"/>
                <a:cs typeface="Times New Roman" pitchFamily="18" charset="0"/>
              </a:rPr>
              <a:t>    </a:t>
            </a:r>
            <a:r>
              <a:rPr lang="ru-RU" altLang="ru-RU" sz="4000" b="1" dirty="0" smtClean="0">
                <a:solidFill>
                  <a:schemeClr val="accent1">
                    <a:lumMod val="75000"/>
                  </a:schemeClr>
                </a:solidFill>
                <a:latin typeface="Times New Roman" pitchFamily="18" charset="0"/>
                <a:cs typeface="Times New Roman" pitchFamily="18" charset="0"/>
              </a:rPr>
              <a:t>Мы взрослых </a:t>
            </a:r>
            <a:r>
              <a:rPr lang="ru-RU" altLang="ru-RU" sz="4000" b="1" dirty="0">
                <a:solidFill>
                  <a:schemeClr val="accent1">
                    <a:lumMod val="75000"/>
                  </a:schemeClr>
                </a:solidFill>
                <a:latin typeface="Times New Roman" pitchFamily="18" charset="0"/>
                <a:cs typeface="Times New Roman" pitchFamily="18" charset="0"/>
              </a:rPr>
              <a:t>назовем</a:t>
            </a:r>
            <a:r>
              <a:rPr lang="ru-RU" altLang="ru-RU" sz="4000" b="1" dirty="0" smtClean="0">
                <a:solidFill>
                  <a:schemeClr val="accent1">
                    <a:lumMod val="75000"/>
                  </a:schemeClr>
                </a:solidFill>
                <a:latin typeface="Times New Roman" pitchFamily="18" charset="0"/>
                <a:cs typeface="Times New Roman" pitchFamily="18" charset="0"/>
              </a:rPr>
              <a:t>!</a:t>
            </a:r>
            <a:endParaRPr lang="ru-RU" altLang="ru-RU" sz="4000" b="1" dirty="0">
              <a:solidFill>
                <a:schemeClr val="accent1">
                  <a:lumMod val="75000"/>
                </a:schemeClr>
              </a:solidFill>
              <a:latin typeface="Times New Roman" pitchFamily="18" charset="0"/>
              <a:cs typeface="Times New Roman" pitchFamily="18" charset="0"/>
            </a:endParaRPr>
          </a:p>
          <a:p>
            <a:pPr marL="0" lvl="0" indent="0" algn="ctr" fontAlgn="base">
              <a:spcBef>
                <a:spcPct val="0"/>
              </a:spcBef>
              <a:spcAft>
                <a:spcPct val="0"/>
              </a:spcAft>
              <a:buClrTx/>
              <a:buSzTx/>
              <a:buNone/>
            </a:pPr>
            <a:endParaRPr lang="ru-RU" altLang="ru-RU" sz="4000" b="1" dirty="0" smtClean="0">
              <a:solidFill>
                <a:schemeClr val="accent1">
                  <a:lumMod val="75000"/>
                </a:schemeClr>
              </a:solidFill>
              <a:latin typeface="Times New Roman" pitchFamily="18" charset="0"/>
              <a:cs typeface="Times New Roman" pitchFamily="18" charset="0"/>
            </a:endParaRPr>
          </a:p>
          <a:p>
            <a:pPr marL="0" lvl="0" indent="0" algn="ctr" fontAlgn="base">
              <a:spcBef>
                <a:spcPct val="0"/>
              </a:spcBef>
              <a:spcAft>
                <a:spcPct val="0"/>
              </a:spcAft>
              <a:buClrTx/>
              <a:buSzTx/>
              <a:buNone/>
            </a:pPr>
            <a:endParaRPr lang="ru-RU" altLang="ru-RU" sz="4000" b="1" dirty="0">
              <a:solidFill>
                <a:schemeClr val="accent1">
                  <a:lumMod val="75000"/>
                </a:schemeClr>
              </a:solidFill>
              <a:latin typeface="Times New Roman" pitchFamily="18" charset="0"/>
              <a:cs typeface="Times New Roman" pitchFamily="18" charset="0"/>
            </a:endParaRPr>
          </a:p>
          <a:p>
            <a:pPr marL="0" lvl="0" indent="0" algn="ctr" fontAlgn="base">
              <a:spcBef>
                <a:spcPct val="0"/>
              </a:spcBef>
              <a:spcAft>
                <a:spcPct val="0"/>
              </a:spcAft>
              <a:buClrTx/>
              <a:buSzTx/>
              <a:buNone/>
            </a:pPr>
            <a:r>
              <a:rPr lang="ru-RU" altLang="ru-RU" sz="4000" b="1" dirty="0" smtClean="0">
                <a:solidFill>
                  <a:schemeClr val="accent1">
                    <a:lumMod val="60000"/>
                    <a:lumOff val="40000"/>
                  </a:schemeClr>
                </a:solidFill>
                <a:latin typeface="Times New Roman" pitchFamily="18" charset="0"/>
                <a:cs typeface="Times New Roman" pitchFamily="18" charset="0"/>
              </a:rPr>
              <a:t>СПАСИБО ЗА ВНИМАНИЕ!</a:t>
            </a:r>
          </a:p>
          <a:p>
            <a:pPr marL="0" lvl="0" indent="0" algn="ctr" fontAlgn="base">
              <a:spcBef>
                <a:spcPct val="0"/>
              </a:spcBef>
              <a:spcAft>
                <a:spcPct val="0"/>
              </a:spcAft>
              <a:buClrTx/>
              <a:buSzTx/>
              <a:buNone/>
            </a:pPr>
            <a:endParaRPr lang="ru-RU" altLang="ru-RU" sz="4000" b="1" dirty="0">
              <a:solidFill>
                <a:schemeClr val="accent1">
                  <a:lumMod val="75000"/>
                </a:schemeClr>
              </a:solidFill>
              <a:latin typeface="Times New Roman" pitchFamily="18" charset="0"/>
              <a:cs typeface="Times New Roman" pitchFamily="18" charset="0"/>
            </a:endParaRPr>
          </a:p>
          <a:p>
            <a:pPr marL="0" lvl="0" indent="0" algn="ctr" fontAlgn="base">
              <a:spcBef>
                <a:spcPct val="0"/>
              </a:spcBef>
              <a:spcAft>
                <a:spcPct val="0"/>
              </a:spcAft>
              <a:buClrTx/>
              <a:buSzTx/>
              <a:buNone/>
            </a:pPr>
            <a:endParaRPr lang="ru-RU" altLang="ru-RU" sz="4000" b="1" dirty="0">
              <a:solidFill>
                <a:schemeClr val="accent1">
                  <a:lumMod val="75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34825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barn(inVertical)">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80728"/>
            <a:ext cx="8229600" cy="5343872"/>
          </a:xfrm>
        </p:spPr>
        <p:txBody>
          <a:bodyPr>
            <a:normAutofit lnSpcReduction="10000"/>
          </a:bodyPr>
          <a:lstStyle/>
          <a:p>
            <a:pPr marL="0" lvl="0" indent="0" algn="r" fontAlgn="base">
              <a:spcBef>
                <a:spcPct val="0"/>
              </a:spcBef>
              <a:spcAft>
                <a:spcPct val="0"/>
              </a:spcAft>
              <a:buClrTx/>
              <a:buSzTx/>
              <a:buNone/>
            </a:pPr>
            <a:r>
              <a:rPr lang="ru-RU" altLang="ru-RU" sz="3200" b="1" dirty="0">
                <a:solidFill>
                  <a:srgbClr val="0070C0"/>
                </a:solidFill>
                <a:latin typeface="Times New Roman" panose="02020603050405020304" pitchFamily="18" charset="0"/>
                <a:cs typeface="Times New Roman" panose="02020603050405020304" pitchFamily="18" charset="0"/>
              </a:rPr>
              <a:t>       </a:t>
            </a:r>
            <a:r>
              <a:rPr lang="ru-RU" altLang="ru-RU" sz="3200" b="1" dirty="0" smtClean="0">
                <a:solidFill>
                  <a:srgbClr val="0070C0"/>
                </a:solidFill>
                <a:latin typeface="Times New Roman" panose="02020603050405020304" pitchFamily="18" charset="0"/>
                <a:cs typeface="Times New Roman" panose="02020603050405020304" pitchFamily="18" charset="0"/>
              </a:rPr>
              <a:t>		</a:t>
            </a:r>
            <a:r>
              <a:rPr lang="ru-RU" sz="2800" b="1" dirty="0" smtClean="0">
                <a:solidFill>
                  <a:srgbClr val="0070C0"/>
                </a:solidFill>
                <a:latin typeface="Times New Roman" panose="02020603050405020304" pitchFamily="18" charset="0"/>
                <a:cs typeface="Times New Roman" panose="02020603050405020304" pitchFamily="18" charset="0"/>
              </a:rPr>
              <a:t>«</a:t>
            </a:r>
            <a:r>
              <a:rPr lang="ru-RU" sz="2800" b="1" dirty="0">
                <a:solidFill>
                  <a:srgbClr val="0070C0"/>
                </a:solidFill>
                <a:latin typeface="Times New Roman" panose="02020603050405020304" pitchFamily="18" charset="0"/>
                <a:cs typeface="Times New Roman" panose="02020603050405020304" pitchFamily="18" charset="0"/>
              </a:rPr>
              <a:t>Игра для ребёнка и труд, и  </a:t>
            </a:r>
            <a:r>
              <a:rPr lang="ru-RU" sz="2800" b="1" dirty="0" smtClean="0">
                <a:solidFill>
                  <a:srgbClr val="0070C0"/>
                </a:solidFill>
                <a:latin typeface="Times New Roman" panose="02020603050405020304" pitchFamily="18" charset="0"/>
                <a:cs typeface="Times New Roman" panose="02020603050405020304" pitchFamily="18" charset="0"/>
              </a:rPr>
              <a:t>мышление</a:t>
            </a:r>
            <a:r>
              <a:rPr lang="ru-RU" sz="2800" b="1" dirty="0">
                <a:solidFill>
                  <a:srgbClr val="0070C0"/>
                </a:solidFill>
                <a:latin typeface="Times New Roman" panose="02020603050405020304" pitchFamily="18" charset="0"/>
                <a:cs typeface="Times New Roman" panose="02020603050405020304" pitchFamily="18" charset="0"/>
              </a:rPr>
              <a:t>, и искусство</a:t>
            </a:r>
            <a:r>
              <a:rPr lang="ru-RU" sz="2800" b="1" dirty="0" smtClean="0">
                <a:solidFill>
                  <a:srgbClr val="0070C0"/>
                </a:solidFill>
                <a:latin typeface="Times New Roman" panose="02020603050405020304" pitchFamily="18" charset="0"/>
                <a:cs typeface="Times New Roman" panose="02020603050405020304" pitchFamily="18" charset="0"/>
              </a:rPr>
              <a:t>,</a:t>
            </a:r>
          </a:p>
          <a:p>
            <a:pPr marL="0" lvl="0" indent="0" algn="r" fontAlgn="base">
              <a:spcBef>
                <a:spcPct val="0"/>
              </a:spcBef>
              <a:spcAft>
                <a:spcPct val="0"/>
              </a:spcAft>
              <a:buClrTx/>
              <a:buSzTx/>
              <a:buNone/>
            </a:pPr>
            <a:r>
              <a:rPr lang="ru-RU" sz="2800" b="1" dirty="0" smtClean="0">
                <a:solidFill>
                  <a:srgbClr val="0070C0"/>
                </a:solidFill>
                <a:latin typeface="Times New Roman" panose="02020603050405020304" pitchFamily="18" charset="0"/>
                <a:cs typeface="Times New Roman" panose="02020603050405020304" pitchFamily="18" charset="0"/>
              </a:rPr>
              <a:t> </a:t>
            </a:r>
            <a:r>
              <a:rPr lang="ru-RU" sz="2800" b="1" dirty="0">
                <a:solidFill>
                  <a:srgbClr val="0070C0"/>
                </a:solidFill>
                <a:latin typeface="Times New Roman" panose="02020603050405020304" pitchFamily="18" charset="0"/>
                <a:cs typeface="Times New Roman" panose="02020603050405020304" pitchFamily="18" charset="0"/>
              </a:rPr>
              <a:t>и реальность, и фантазия, </a:t>
            </a:r>
          </a:p>
          <a:p>
            <a:pPr marL="0" lvl="0" indent="0" algn="r" fontAlgn="base">
              <a:spcBef>
                <a:spcPct val="0"/>
              </a:spcBef>
              <a:spcAft>
                <a:spcPct val="0"/>
              </a:spcAft>
              <a:buClrTx/>
              <a:buSzTx/>
              <a:buNone/>
            </a:pPr>
            <a:r>
              <a:rPr lang="ru-RU" sz="2800" b="1" dirty="0" smtClean="0">
                <a:solidFill>
                  <a:srgbClr val="0070C0"/>
                </a:solidFill>
                <a:latin typeface="Times New Roman" panose="02020603050405020304" pitchFamily="18" charset="0"/>
                <a:cs typeface="Times New Roman" panose="02020603050405020304" pitchFamily="18" charset="0"/>
              </a:rPr>
              <a:t>и </a:t>
            </a:r>
            <a:r>
              <a:rPr lang="ru-RU" sz="2800" b="1" dirty="0">
                <a:solidFill>
                  <a:srgbClr val="0070C0"/>
                </a:solidFill>
                <a:latin typeface="Times New Roman" panose="02020603050405020304" pitchFamily="18" charset="0"/>
                <a:cs typeface="Times New Roman" panose="02020603050405020304" pitchFamily="18" charset="0"/>
              </a:rPr>
              <a:t>отдых» </a:t>
            </a:r>
            <a:endParaRPr lang="ru-RU" sz="2800" b="1" dirty="0" smtClean="0">
              <a:solidFill>
                <a:srgbClr val="0070C0"/>
              </a:solidFill>
              <a:latin typeface="Times New Roman" panose="02020603050405020304" pitchFamily="18" charset="0"/>
              <a:cs typeface="Times New Roman" panose="02020603050405020304" pitchFamily="18" charset="0"/>
            </a:endParaRPr>
          </a:p>
          <a:p>
            <a:pPr marL="0" lvl="0" indent="0" algn="r" fontAlgn="base">
              <a:spcBef>
                <a:spcPct val="0"/>
              </a:spcBef>
              <a:spcAft>
                <a:spcPct val="0"/>
              </a:spcAft>
              <a:buClrTx/>
              <a:buSzTx/>
              <a:buNone/>
            </a:pPr>
            <a:r>
              <a:rPr lang="ru-RU" sz="2800" b="1" dirty="0" smtClean="0">
                <a:solidFill>
                  <a:srgbClr val="0070C0"/>
                </a:solidFill>
                <a:latin typeface="Times New Roman" panose="02020603050405020304" pitchFamily="18" charset="0"/>
                <a:cs typeface="Times New Roman" panose="02020603050405020304" pitchFamily="18" charset="0"/>
              </a:rPr>
              <a:t>(</a:t>
            </a:r>
            <a:r>
              <a:rPr lang="ru-RU" sz="2800" b="1" dirty="0">
                <a:solidFill>
                  <a:srgbClr val="0070C0"/>
                </a:solidFill>
                <a:latin typeface="Times New Roman" panose="02020603050405020304" pitchFamily="18" charset="0"/>
                <a:cs typeface="Times New Roman" panose="02020603050405020304" pitchFamily="18" charset="0"/>
              </a:rPr>
              <a:t>Аркин Е.А</a:t>
            </a:r>
            <a:r>
              <a:rPr lang="ru-RU" sz="2800" b="1" dirty="0" smtClean="0">
                <a:solidFill>
                  <a:srgbClr val="0070C0"/>
                </a:solidFill>
                <a:latin typeface="Times New Roman" panose="02020603050405020304" pitchFamily="18" charset="0"/>
                <a:cs typeface="Times New Roman" panose="02020603050405020304" pitchFamily="18" charset="0"/>
              </a:rPr>
              <a:t>.)</a:t>
            </a:r>
          </a:p>
          <a:p>
            <a:pPr marL="0" lvl="0" indent="0" algn="r" fontAlgn="base">
              <a:spcBef>
                <a:spcPct val="0"/>
              </a:spcBef>
              <a:spcAft>
                <a:spcPct val="0"/>
              </a:spcAft>
              <a:buClrTx/>
              <a:buSzTx/>
              <a:buNone/>
            </a:pPr>
            <a:endParaRPr lang="ru-RU" b="1" dirty="0" smtClean="0">
              <a:solidFill>
                <a:schemeClr val="accent1">
                  <a:lumMod val="50000"/>
                </a:schemeClr>
              </a:solidFill>
              <a:latin typeface="Times New Roman" panose="02020603050405020304" pitchFamily="18" charset="0"/>
              <a:cs typeface="Times New Roman" panose="02020603050405020304" pitchFamily="18" charset="0"/>
            </a:endParaRPr>
          </a:p>
          <a:p>
            <a:pPr marL="0" lvl="0" indent="0" algn="r" fontAlgn="base">
              <a:spcBef>
                <a:spcPct val="0"/>
              </a:spcBef>
              <a:spcAft>
                <a:spcPct val="0"/>
              </a:spcAft>
              <a:buClrTx/>
              <a:buSzTx/>
              <a:buNone/>
            </a:pPr>
            <a:r>
              <a:rPr lang="ru-RU" b="1" dirty="0" smtClean="0">
                <a:solidFill>
                  <a:schemeClr val="accent1">
                    <a:lumMod val="50000"/>
                  </a:schemeClr>
                </a:solidFill>
                <a:latin typeface="Times New Roman" panose="02020603050405020304" pitchFamily="18" charset="0"/>
                <a:cs typeface="Times New Roman" panose="02020603050405020304" pitchFamily="18" charset="0"/>
              </a:rPr>
              <a:t> </a:t>
            </a:r>
            <a:endParaRPr lang="ru-RU" altLang="ru-RU" b="1" dirty="0" smtClean="0">
              <a:solidFill>
                <a:schemeClr val="accent1">
                  <a:lumMod val="50000"/>
                </a:schemeClr>
              </a:solidFill>
              <a:latin typeface="Times New Roman" panose="02020603050405020304" pitchFamily="18" charset="0"/>
              <a:cs typeface="Times New Roman" panose="02020603050405020304" pitchFamily="18" charset="0"/>
            </a:endParaRPr>
          </a:p>
          <a:p>
            <a:r>
              <a:rPr lang="ru-RU" altLang="ru-RU" sz="2000" b="1" dirty="0" smtClean="0">
                <a:solidFill>
                  <a:prstClr val="black"/>
                </a:solidFill>
                <a:latin typeface="Times New Roman" pitchFamily="18" charset="0"/>
                <a:cs typeface="Times New Roman" pitchFamily="18" charset="0"/>
              </a:rPr>
              <a:t> </a:t>
            </a:r>
            <a:r>
              <a:rPr lang="ru-RU" altLang="ru-RU" sz="2400" b="1" dirty="0" smtClean="0">
                <a:solidFill>
                  <a:schemeClr val="accent1">
                    <a:lumMod val="50000"/>
                  </a:schemeClr>
                </a:solidFill>
                <a:latin typeface="Times New Roman" pitchFamily="18" charset="0"/>
                <a:cs typeface="Times New Roman" pitchFamily="18" charset="0"/>
              </a:rPr>
              <a:t>Игра  - что может быть интереснее и значимее для ребенка? Это и радость, и познание, и творчество. Это то, ради чего  ребенок идет в детский сад. </a:t>
            </a:r>
          </a:p>
          <a:p>
            <a:r>
              <a:rPr lang="ru-RU" altLang="ru-RU" sz="2400" b="1" dirty="0" smtClean="0">
                <a:solidFill>
                  <a:schemeClr val="accent1">
                    <a:lumMod val="50000"/>
                  </a:schemeClr>
                </a:solidFill>
                <a:latin typeface="Times New Roman" pitchFamily="18" charset="0"/>
                <a:cs typeface="Times New Roman" pitchFamily="18" charset="0"/>
              </a:rPr>
              <a:t>А.С. Макаренко </a:t>
            </a:r>
            <a:r>
              <a:rPr lang="ru-RU" altLang="ru-RU" sz="2400" b="1" dirty="0">
                <a:solidFill>
                  <a:schemeClr val="accent1">
                    <a:lumMod val="50000"/>
                  </a:schemeClr>
                </a:solidFill>
                <a:latin typeface="Times New Roman" pitchFamily="18" charset="0"/>
                <a:cs typeface="Times New Roman" pitchFamily="18" charset="0"/>
              </a:rPr>
              <a:t>писал: « Игра в жизни ребенка имеет такое же значение, как у взрослого – деятельность, работа, служба. Каков ребенок в игре, таков во многом  он будет в работе, когда </a:t>
            </a:r>
            <a:r>
              <a:rPr lang="ru-RU" altLang="ru-RU" sz="2400" b="1" dirty="0" smtClean="0">
                <a:solidFill>
                  <a:schemeClr val="accent1">
                    <a:lumMod val="50000"/>
                  </a:schemeClr>
                </a:solidFill>
                <a:latin typeface="Times New Roman" pitchFamily="18" charset="0"/>
                <a:cs typeface="Times New Roman" pitchFamily="18" charset="0"/>
              </a:rPr>
              <a:t>вырастет». </a:t>
            </a:r>
            <a:endParaRPr lang="ru-RU" sz="2400" dirty="0">
              <a:solidFill>
                <a:schemeClr val="accent1">
                  <a:lumMod val="50000"/>
                </a:schemeClr>
              </a:solidFill>
            </a:endParaRPr>
          </a:p>
        </p:txBody>
      </p:sp>
      <p:pic>
        <p:nvPicPr>
          <p:cNvPr id="5" name="Рисунок 4" descr="C:\Users\321\Pictures\DCIM\101MSDCF\DCIM\101MSDCF\DSC02896.JPG"/>
          <p:cNvPicPr/>
          <p:nvPr/>
        </p:nvPicPr>
        <p:blipFill>
          <a:blip r:embed="rId2" cstate="print"/>
          <a:srcRect/>
          <a:stretch>
            <a:fillRect/>
          </a:stretch>
        </p:blipFill>
        <p:spPr bwMode="auto">
          <a:xfrm>
            <a:off x="714348" y="928670"/>
            <a:ext cx="3357586" cy="2643206"/>
          </a:xfrm>
          <a:prstGeom prst="rect">
            <a:avLst/>
          </a:prstGeom>
          <a:noFill/>
          <a:ln w="9525">
            <a:noFill/>
            <a:miter lim="800000"/>
            <a:headEnd/>
            <a:tailEnd/>
          </a:ln>
        </p:spPr>
      </p:pic>
    </p:spTree>
    <p:extLst>
      <p:ext uri="{BB962C8B-B14F-4D97-AF65-F5344CB8AC3E}">
        <p14:creationId xmlns="" xmlns:p14="http://schemas.microsoft.com/office/powerpoint/2010/main" val="1975446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920621"/>
            <a:ext cx="4176464" cy="4401205"/>
          </a:xfrm>
          <a:prstGeom prst="rect">
            <a:avLst/>
          </a:prstGeom>
        </p:spPr>
        <p:txBody>
          <a:bodyPr wrap="square">
            <a:spAutoFit/>
          </a:bodyPr>
          <a:lstStyle/>
          <a:p>
            <a:pPr lvl="0" fontAlgn="base">
              <a:spcBef>
                <a:spcPct val="0"/>
              </a:spcBef>
              <a:spcAft>
                <a:spcPct val="0"/>
              </a:spcAft>
            </a:pPr>
            <a:r>
              <a:rPr lang="ru-RU" altLang="ru-RU" sz="2000" b="1" dirty="0" smtClean="0">
                <a:solidFill>
                  <a:schemeClr val="accent1">
                    <a:lumMod val="50000"/>
                  </a:schemeClr>
                </a:solidFill>
                <a:latin typeface="Times New Roman" pitchFamily="18" charset="0"/>
                <a:cs typeface="Times New Roman" pitchFamily="18" charset="0"/>
              </a:rPr>
              <a:t>Игра </a:t>
            </a:r>
            <a:r>
              <a:rPr lang="ru-RU" altLang="ru-RU" sz="2000" b="1" dirty="0">
                <a:solidFill>
                  <a:schemeClr val="accent1">
                    <a:lumMod val="50000"/>
                  </a:schemeClr>
                </a:solidFill>
                <a:latin typeface="Times New Roman" pitchFamily="18" charset="0"/>
                <a:cs typeface="Times New Roman" pitchFamily="18" charset="0"/>
              </a:rPr>
              <a:t>- это    жизнь ребенка, его существование, источник развития его моральных качеств.</a:t>
            </a:r>
          </a:p>
          <a:p>
            <a:pPr lvl="0" fontAlgn="base">
              <a:spcBef>
                <a:spcPct val="0"/>
              </a:spcBef>
              <a:spcAft>
                <a:spcPct val="0"/>
              </a:spcAft>
            </a:pPr>
            <a:r>
              <a:rPr lang="ru-RU" altLang="ru-RU" sz="2000" b="1" dirty="0" smtClean="0">
                <a:solidFill>
                  <a:schemeClr val="accent1">
                    <a:lumMod val="50000"/>
                  </a:schemeClr>
                </a:solidFill>
                <a:latin typeface="Times New Roman" pitchFamily="18" charset="0"/>
                <a:cs typeface="Times New Roman" pitchFamily="18" charset="0"/>
              </a:rPr>
              <a:t>- </a:t>
            </a:r>
            <a:r>
              <a:rPr lang="ru-RU" altLang="ru-RU" sz="2000" b="1" dirty="0">
                <a:solidFill>
                  <a:schemeClr val="accent1">
                    <a:lumMod val="50000"/>
                  </a:schemeClr>
                </a:solidFill>
                <a:latin typeface="Times New Roman" pitchFamily="18" charset="0"/>
                <a:cs typeface="Times New Roman" pitchFamily="18" charset="0"/>
              </a:rPr>
              <a:t>В игре формируется произвольное поведение, активизируются познавательные процессы.</a:t>
            </a:r>
          </a:p>
          <a:p>
            <a:pPr lvl="0" fontAlgn="base">
              <a:spcBef>
                <a:spcPct val="0"/>
              </a:spcBef>
              <a:spcAft>
                <a:spcPct val="0"/>
              </a:spcAft>
            </a:pPr>
            <a:r>
              <a:rPr lang="ru-RU" altLang="ru-RU" sz="2000" b="1" dirty="0" smtClean="0">
                <a:solidFill>
                  <a:schemeClr val="accent1">
                    <a:lumMod val="50000"/>
                  </a:schemeClr>
                </a:solidFill>
                <a:latin typeface="Times New Roman" pitchFamily="18" charset="0"/>
                <a:cs typeface="Times New Roman" pitchFamily="18" charset="0"/>
              </a:rPr>
              <a:t>- </a:t>
            </a:r>
            <a:r>
              <a:rPr lang="ru-RU" altLang="ru-RU" sz="2000" b="1" dirty="0">
                <a:solidFill>
                  <a:schemeClr val="accent1">
                    <a:lumMod val="50000"/>
                  </a:schemeClr>
                </a:solidFill>
                <a:latin typeface="Times New Roman" pitchFamily="18" charset="0"/>
                <a:cs typeface="Times New Roman" pitchFamily="18" charset="0"/>
              </a:rPr>
              <a:t>В игре развивается способность к воображению, образному мышлению. Это происходит потому, что ребенок воссоздает действия взрослого  и приобретает опыт взаимодействия со сверстниками.</a:t>
            </a:r>
          </a:p>
        </p:txBody>
      </p:sp>
      <p:pic>
        <p:nvPicPr>
          <p:cNvPr id="4" name="Рисунок 3" descr="C:\Users\321\Pictures\DCIM\101MSDCF\DCIM\101MSDCF\DSC02876.JPG"/>
          <p:cNvPicPr/>
          <p:nvPr/>
        </p:nvPicPr>
        <p:blipFill>
          <a:blip r:embed="rId2" cstate="print"/>
          <a:srcRect/>
          <a:stretch>
            <a:fillRect/>
          </a:stretch>
        </p:blipFill>
        <p:spPr bwMode="auto">
          <a:xfrm>
            <a:off x="4786314" y="1142984"/>
            <a:ext cx="4071966" cy="392909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788024" y="1052736"/>
            <a:ext cx="4114800" cy="5199856"/>
          </a:xfrm>
        </p:spPr>
        <p:txBody>
          <a:bodyPr>
            <a:normAutofit/>
          </a:bodyPr>
          <a:lstStyle/>
          <a:p>
            <a:pPr marL="0" lvl="0" indent="0" fontAlgn="base">
              <a:spcBef>
                <a:spcPct val="0"/>
              </a:spcBef>
              <a:spcAft>
                <a:spcPct val="0"/>
              </a:spcAft>
              <a:buClrTx/>
              <a:buSzTx/>
              <a:buNone/>
            </a:pPr>
            <a:r>
              <a:rPr lang="ru-RU" altLang="ru-RU" sz="2000" b="1" dirty="0" smtClean="0">
                <a:solidFill>
                  <a:schemeClr val="accent1">
                    <a:lumMod val="50000"/>
                  </a:schemeClr>
                </a:solidFill>
                <a:latin typeface="Times New Roman" pitchFamily="18" charset="0"/>
                <a:cs typeface="Times New Roman" pitchFamily="18" charset="0"/>
              </a:rPr>
              <a:t>- В </a:t>
            </a:r>
            <a:r>
              <a:rPr lang="ru-RU" altLang="ru-RU" sz="2000" b="1" dirty="0">
                <a:solidFill>
                  <a:schemeClr val="accent1">
                    <a:lumMod val="50000"/>
                  </a:schemeClr>
                </a:solidFill>
                <a:latin typeface="Times New Roman" pitchFamily="18" charset="0"/>
                <a:cs typeface="Times New Roman" pitchFamily="18" charset="0"/>
              </a:rPr>
              <a:t>игре </a:t>
            </a:r>
            <a:r>
              <a:rPr lang="ru-RU" altLang="ru-RU" sz="2000" b="1" dirty="0" smtClean="0">
                <a:solidFill>
                  <a:schemeClr val="accent1">
                    <a:lumMod val="50000"/>
                  </a:schemeClr>
                </a:solidFill>
                <a:latin typeface="Times New Roman" pitchFamily="18" charset="0"/>
                <a:cs typeface="Times New Roman" pitchFamily="18" charset="0"/>
              </a:rPr>
              <a:t>ребенок </a:t>
            </a:r>
            <a:r>
              <a:rPr lang="ru-RU" altLang="ru-RU" sz="2000" b="1" dirty="0">
                <a:solidFill>
                  <a:schemeClr val="accent1">
                    <a:lumMod val="50000"/>
                  </a:schemeClr>
                </a:solidFill>
                <a:latin typeface="Times New Roman" pitchFamily="18" charset="0"/>
                <a:cs typeface="Times New Roman" pitchFamily="18" charset="0"/>
              </a:rPr>
              <a:t>учится подчинять свои желания определенным требованиям – это важнейшая </a:t>
            </a:r>
            <a:r>
              <a:rPr lang="ru-RU" altLang="ru-RU" sz="2000" b="1" dirty="0" smtClean="0">
                <a:solidFill>
                  <a:schemeClr val="accent1">
                    <a:lumMod val="50000"/>
                  </a:schemeClr>
                </a:solidFill>
                <a:latin typeface="Times New Roman" pitchFamily="18" charset="0"/>
                <a:cs typeface="Times New Roman" pitchFamily="18" charset="0"/>
              </a:rPr>
              <a:t>предпосылка </a:t>
            </a:r>
            <a:r>
              <a:rPr lang="ru-RU" altLang="ru-RU" sz="2000" b="1" dirty="0">
                <a:solidFill>
                  <a:schemeClr val="accent1">
                    <a:lumMod val="50000"/>
                  </a:schemeClr>
                </a:solidFill>
                <a:latin typeface="Times New Roman" pitchFamily="18" charset="0"/>
                <a:cs typeface="Times New Roman" pitchFamily="18" charset="0"/>
              </a:rPr>
              <a:t>воспитания воли.</a:t>
            </a:r>
          </a:p>
          <a:p>
            <a:pPr marL="0" lvl="0" indent="0" fontAlgn="base">
              <a:spcBef>
                <a:spcPct val="0"/>
              </a:spcBef>
              <a:spcAft>
                <a:spcPct val="0"/>
              </a:spcAft>
              <a:buClrTx/>
              <a:buSzTx/>
              <a:buNone/>
            </a:pPr>
            <a:r>
              <a:rPr lang="ru-RU" altLang="ru-RU" sz="2000" b="1" dirty="0" smtClean="0">
                <a:solidFill>
                  <a:schemeClr val="accent1">
                    <a:lumMod val="50000"/>
                  </a:schemeClr>
                </a:solidFill>
                <a:latin typeface="Times New Roman" pitchFamily="18" charset="0"/>
                <a:cs typeface="Times New Roman" pitchFamily="18" charset="0"/>
              </a:rPr>
              <a:t>- В </a:t>
            </a:r>
            <a:r>
              <a:rPr lang="ru-RU" altLang="ru-RU" sz="2000" b="1" dirty="0">
                <a:solidFill>
                  <a:schemeClr val="accent1">
                    <a:lumMod val="50000"/>
                  </a:schemeClr>
                </a:solidFill>
                <a:latin typeface="Times New Roman" pitchFamily="18" charset="0"/>
                <a:cs typeface="Times New Roman" pitchFamily="18" charset="0"/>
              </a:rPr>
              <a:t>игре ребенок развивается духовно. </a:t>
            </a:r>
            <a:endParaRPr lang="ru-RU" altLang="ru-RU" sz="2000" b="1" dirty="0" smtClean="0">
              <a:solidFill>
                <a:schemeClr val="accent1">
                  <a:lumMod val="50000"/>
                </a:schemeClr>
              </a:solidFill>
              <a:latin typeface="Times New Roman" pitchFamily="18" charset="0"/>
              <a:cs typeface="Times New Roman" pitchFamily="18" charset="0"/>
            </a:endParaRPr>
          </a:p>
          <a:p>
            <a:pPr marL="0" lvl="0" indent="0" fontAlgn="base">
              <a:spcBef>
                <a:spcPct val="0"/>
              </a:spcBef>
              <a:spcAft>
                <a:spcPct val="0"/>
              </a:spcAft>
              <a:buClrTx/>
              <a:buSzTx/>
              <a:buNone/>
            </a:pPr>
            <a:r>
              <a:rPr lang="ru-RU" altLang="ru-RU" sz="2000" b="1" dirty="0" smtClean="0">
                <a:solidFill>
                  <a:schemeClr val="accent1">
                    <a:lumMod val="50000"/>
                  </a:schemeClr>
                </a:solidFill>
                <a:latin typeface="Times New Roman" pitchFamily="18" charset="0"/>
                <a:cs typeface="Times New Roman" pitchFamily="18" charset="0"/>
              </a:rPr>
              <a:t>В.А. Сухомлинский </a:t>
            </a:r>
            <a:r>
              <a:rPr lang="ru-RU" altLang="ru-RU" sz="2000" b="1" dirty="0">
                <a:solidFill>
                  <a:schemeClr val="accent1">
                    <a:lumMod val="50000"/>
                  </a:schemeClr>
                </a:solidFill>
                <a:latin typeface="Times New Roman" pitchFamily="18" charset="0"/>
                <a:cs typeface="Times New Roman" pitchFamily="18" charset="0"/>
              </a:rPr>
              <a:t>считал, что духовная жизнь ребенка полноценна лишь тогда, когда он живет в мире игры, сказки, музыки, фантазии, творчества. Без этого он засушенный цветок. Игра начинает входить в жизнь ребенка уже в раннем возрасте. </a:t>
            </a:r>
            <a:endParaRPr lang="ru-RU" sz="2000" dirty="0">
              <a:solidFill>
                <a:schemeClr val="accent1">
                  <a:lumMod val="50000"/>
                </a:schemeClr>
              </a:solidFill>
            </a:endParaRPr>
          </a:p>
        </p:txBody>
      </p:sp>
      <p:pic>
        <p:nvPicPr>
          <p:cNvPr id="4" name="Рисунок 3" descr="C:\Users\321\Pictures\DCIM\101MSDCF\DCIM\101MSDCF\DSC02882.JPG"/>
          <p:cNvPicPr/>
          <p:nvPr/>
        </p:nvPicPr>
        <p:blipFill>
          <a:blip r:embed="rId2" cstate="print"/>
          <a:srcRect/>
          <a:stretch>
            <a:fillRect/>
          </a:stretch>
        </p:blipFill>
        <p:spPr bwMode="auto">
          <a:xfrm>
            <a:off x="500034" y="1357298"/>
            <a:ext cx="4113220" cy="4071966"/>
          </a:xfrm>
          <a:prstGeom prst="rect">
            <a:avLst/>
          </a:prstGeom>
          <a:noFill/>
          <a:ln w="9525">
            <a:noFill/>
            <a:miter lim="800000"/>
            <a:headEnd/>
            <a:tailEnd/>
          </a:ln>
        </p:spPr>
      </p:pic>
    </p:spTree>
    <p:extLst>
      <p:ext uri="{BB962C8B-B14F-4D97-AF65-F5344CB8AC3E}">
        <p14:creationId xmlns="" xmlns:p14="http://schemas.microsoft.com/office/powerpoint/2010/main" val="2581313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980728"/>
            <a:ext cx="8301608" cy="2592288"/>
          </a:xfrm>
        </p:spPr>
        <p:txBody>
          <a:bodyPr>
            <a:noAutofit/>
          </a:bodyPr>
          <a:lstStyle/>
          <a:p>
            <a:pPr algn="ctr">
              <a:lnSpc>
                <a:spcPct val="115000"/>
              </a:lnSpc>
              <a:spcAft>
                <a:spcPts val="0"/>
              </a:spcAft>
            </a:pPr>
            <a:r>
              <a:rPr lang="ru-RU" sz="3200" b="1" dirty="0" smtClean="0">
                <a:latin typeface="Times New Roman"/>
                <a:ea typeface="Times New Roman"/>
                <a:cs typeface="Times New Roman"/>
              </a:rPr>
              <a:t/>
            </a:r>
            <a:br>
              <a:rPr lang="ru-RU" sz="3200" b="1" dirty="0" smtClean="0">
                <a:latin typeface="Times New Roman"/>
                <a:ea typeface="Times New Roman"/>
                <a:cs typeface="Times New Roman"/>
              </a:rPr>
            </a:br>
            <a:r>
              <a:rPr lang="ru-RU" sz="3200" b="1" dirty="0">
                <a:latin typeface="Times New Roman"/>
                <a:ea typeface="Times New Roman"/>
                <a:cs typeface="Times New Roman"/>
              </a:rPr>
              <a:t/>
            </a:r>
            <a:br>
              <a:rPr lang="ru-RU" sz="3200" b="1" dirty="0">
                <a:latin typeface="Times New Roman"/>
                <a:ea typeface="Times New Roman"/>
                <a:cs typeface="Times New Roman"/>
              </a:rPr>
            </a:br>
            <a:r>
              <a:rPr lang="ru-RU" sz="3200" b="1" dirty="0" smtClean="0">
                <a:latin typeface="Times New Roman"/>
                <a:ea typeface="Times New Roman"/>
                <a:cs typeface="Times New Roman"/>
              </a:rPr>
              <a:t>БРЕЙН-РИНГ </a:t>
            </a:r>
            <a:br>
              <a:rPr lang="ru-RU" sz="3200" b="1" dirty="0" smtClean="0">
                <a:latin typeface="Times New Roman"/>
                <a:ea typeface="Times New Roman"/>
                <a:cs typeface="Times New Roman"/>
              </a:rPr>
            </a:br>
            <a:r>
              <a:rPr lang="ru-RU" sz="3200" b="1" dirty="0" smtClean="0">
                <a:latin typeface="Times New Roman"/>
                <a:ea typeface="Times New Roman"/>
                <a:cs typeface="Times New Roman"/>
              </a:rPr>
              <a:t>«Игра</a:t>
            </a:r>
            <a:r>
              <a:rPr lang="ru-RU" sz="3200" b="1" dirty="0">
                <a:latin typeface="Times New Roman"/>
                <a:ea typeface="Times New Roman"/>
                <a:cs typeface="Times New Roman"/>
              </a:rPr>
              <a:t> </a:t>
            </a:r>
            <a:r>
              <a:rPr lang="ru-RU" sz="3200" b="1" dirty="0" smtClean="0">
                <a:latin typeface="Times New Roman"/>
                <a:ea typeface="Times New Roman"/>
                <a:cs typeface="Times New Roman"/>
              </a:rPr>
              <a:t>дело серьезное»</a:t>
            </a:r>
            <a:r>
              <a:rPr lang="ru-RU" sz="3200" b="1" u="sng" dirty="0" smtClean="0">
                <a:latin typeface="Times New Roman"/>
                <a:ea typeface="Times New Roman"/>
                <a:cs typeface="Times New Roman"/>
              </a:rPr>
              <a:t/>
            </a:r>
            <a:br>
              <a:rPr lang="ru-RU" sz="3200" b="1" u="sng" dirty="0" smtClean="0">
                <a:latin typeface="Times New Roman"/>
                <a:ea typeface="Times New Roman"/>
                <a:cs typeface="Times New Roman"/>
              </a:rPr>
            </a:br>
            <a:r>
              <a:rPr lang="ru-RU" sz="3200" b="1" u="sng" dirty="0" smtClean="0">
                <a:latin typeface="Times New Roman"/>
                <a:ea typeface="Times New Roman"/>
                <a:cs typeface="Times New Roman"/>
              </a:rPr>
              <a:t>Вопрос </a:t>
            </a:r>
            <a:r>
              <a:rPr lang="ru-RU" sz="3200" b="1" u="sng" dirty="0">
                <a:latin typeface="Times New Roman"/>
                <a:ea typeface="Times New Roman"/>
                <a:cs typeface="Times New Roman"/>
              </a:rPr>
              <a:t>1:</a:t>
            </a:r>
            <a:r>
              <a:rPr lang="ru-RU" sz="3200" u="sng" dirty="0">
                <a:latin typeface="Times New Roman"/>
                <a:ea typeface="Times New Roman"/>
                <a:cs typeface="Times New Roman"/>
              </a:rPr>
              <a:t> Что требуется для развития игровой деятельности?</a:t>
            </a:r>
            <a:r>
              <a:rPr lang="ru-RU" sz="3200" dirty="0">
                <a:ea typeface="Calibri"/>
                <a:cs typeface="Times New Roman"/>
              </a:rPr>
              <a:t/>
            </a:r>
            <a:br>
              <a:rPr lang="ru-RU" sz="3200" dirty="0">
                <a:ea typeface="Calibri"/>
                <a:cs typeface="Times New Roman"/>
              </a:rPr>
            </a:br>
            <a:endParaRPr lang="ru-RU" sz="3200" b="1" dirty="0">
              <a:solidFill>
                <a:srgbClr val="FF0000"/>
              </a:solidFill>
            </a:endParaRPr>
          </a:p>
        </p:txBody>
      </p:sp>
      <p:sp>
        <p:nvSpPr>
          <p:cNvPr id="4" name="TextBox 3"/>
          <p:cNvSpPr txBox="1"/>
          <p:nvPr/>
        </p:nvSpPr>
        <p:spPr>
          <a:xfrm>
            <a:off x="562464" y="3068959"/>
            <a:ext cx="7848872" cy="3463320"/>
          </a:xfrm>
          <a:prstGeom prst="rect">
            <a:avLst/>
          </a:prstGeom>
          <a:noFill/>
        </p:spPr>
        <p:txBody>
          <a:bodyPr wrap="square" rtlCol="0">
            <a:spAutoFit/>
          </a:bodyPr>
          <a:lstStyle/>
          <a:p>
            <a:pPr algn="just">
              <a:lnSpc>
                <a:spcPct val="115000"/>
              </a:lnSpc>
              <a:spcAft>
                <a:spcPts val="0"/>
              </a:spcAft>
            </a:pPr>
            <a:r>
              <a:rPr lang="ru-RU" sz="2400" b="1" u="sng" dirty="0">
                <a:solidFill>
                  <a:schemeClr val="accent1">
                    <a:lumMod val="50000"/>
                  </a:schemeClr>
                </a:solidFill>
                <a:latin typeface="Times New Roman"/>
                <a:ea typeface="Times New Roman"/>
                <a:cs typeface="Times New Roman"/>
              </a:rPr>
              <a:t>Ответ: </a:t>
            </a:r>
            <a:r>
              <a:rPr lang="ru-RU" sz="2400" b="1" dirty="0">
                <a:solidFill>
                  <a:schemeClr val="accent1">
                    <a:lumMod val="50000"/>
                  </a:schemeClr>
                </a:solidFill>
                <a:latin typeface="Times New Roman"/>
                <a:ea typeface="Times New Roman"/>
                <a:cs typeface="Times New Roman"/>
              </a:rPr>
              <a:t>Чтобы дети, </a:t>
            </a:r>
            <a:r>
              <a:rPr lang="ru-RU" sz="2400" b="1" u="sng" dirty="0">
                <a:solidFill>
                  <a:schemeClr val="accent1">
                    <a:lumMod val="50000"/>
                  </a:schemeClr>
                </a:solidFill>
                <a:latin typeface="Times New Roman"/>
                <a:ea typeface="Times New Roman"/>
                <a:cs typeface="Times New Roman"/>
              </a:rPr>
              <a:t>во-первых,</a:t>
            </a:r>
            <a:r>
              <a:rPr lang="ru-RU" sz="2400" b="1" dirty="0">
                <a:solidFill>
                  <a:schemeClr val="accent1">
                    <a:lumMod val="50000"/>
                  </a:schemeClr>
                </a:solidFill>
                <a:latin typeface="Times New Roman"/>
                <a:ea typeface="Times New Roman"/>
                <a:cs typeface="Times New Roman"/>
              </a:rPr>
              <a:t> имели разнообразные знания об окружающей их современной жизни, о взаимоотношениях людей; </a:t>
            </a:r>
            <a:endParaRPr lang="ru-RU" sz="2400" b="1" dirty="0" smtClean="0">
              <a:solidFill>
                <a:schemeClr val="accent1">
                  <a:lumMod val="50000"/>
                </a:schemeClr>
              </a:solidFill>
              <a:latin typeface="Times New Roman"/>
              <a:ea typeface="Times New Roman"/>
              <a:cs typeface="Times New Roman"/>
            </a:endParaRPr>
          </a:p>
          <a:p>
            <a:pPr algn="just">
              <a:lnSpc>
                <a:spcPct val="115000"/>
              </a:lnSpc>
              <a:spcAft>
                <a:spcPts val="0"/>
              </a:spcAft>
            </a:pPr>
            <a:r>
              <a:rPr lang="ru-RU" sz="2400" b="1" u="sng" dirty="0" smtClean="0">
                <a:solidFill>
                  <a:schemeClr val="accent1">
                    <a:lumMod val="50000"/>
                  </a:schemeClr>
                </a:solidFill>
                <a:latin typeface="Times New Roman"/>
                <a:ea typeface="Times New Roman"/>
                <a:cs typeface="Times New Roman"/>
              </a:rPr>
              <a:t>во-вторых</a:t>
            </a:r>
            <a:r>
              <a:rPr lang="ru-RU" sz="2400" b="1" u="sng" dirty="0">
                <a:solidFill>
                  <a:schemeClr val="accent1">
                    <a:lumMod val="50000"/>
                  </a:schemeClr>
                </a:solidFill>
                <a:latin typeface="Times New Roman"/>
                <a:ea typeface="Times New Roman"/>
                <a:cs typeface="Times New Roman"/>
              </a:rPr>
              <a:t>,</a:t>
            </a:r>
            <a:r>
              <a:rPr lang="ru-RU" sz="2400" b="1" dirty="0">
                <a:solidFill>
                  <a:schemeClr val="accent1">
                    <a:lumMod val="50000"/>
                  </a:schemeClr>
                </a:solidFill>
                <a:latin typeface="Times New Roman"/>
                <a:ea typeface="Times New Roman"/>
                <a:cs typeface="Times New Roman"/>
              </a:rPr>
              <a:t> обладали необходимыми для игры конструктивными умениями; </a:t>
            </a:r>
            <a:endParaRPr lang="ru-RU" sz="2400" b="1" dirty="0" smtClean="0">
              <a:solidFill>
                <a:schemeClr val="accent1">
                  <a:lumMod val="50000"/>
                </a:schemeClr>
              </a:solidFill>
              <a:latin typeface="Times New Roman"/>
              <a:ea typeface="Times New Roman"/>
              <a:cs typeface="Times New Roman"/>
            </a:endParaRPr>
          </a:p>
          <a:p>
            <a:pPr algn="just">
              <a:lnSpc>
                <a:spcPct val="115000"/>
              </a:lnSpc>
              <a:spcAft>
                <a:spcPts val="0"/>
              </a:spcAft>
            </a:pPr>
            <a:r>
              <a:rPr lang="ru-RU" sz="2400" b="1" u="sng" dirty="0" smtClean="0">
                <a:solidFill>
                  <a:schemeClr val="accent1">
                    <a:lumMod val="50000"/>
                  </a:schemeClr>
                </a:solidFill>
                <a:latin typeface="Times New Roman"/>
                <a:ea typeface="Times New Roman"/>
                <a:cs typeface="Times New Roman"/>
              </a:rPr>
              <a:t>в-третьих</a:t>
            </a:r>
            <a:r>
              <a:rPr lang="ru-RU" sz="2400" b="1" u="sng" dirty="0">
                <a:solidFill>
                  <a:schemeClr val="accent1">
                    <a:lumMod val="50000"/>
                  </a:schemeClr>
                </a:solidFill>
                <a:latin typeface="Times New Roman"/>
                <a:ea typeface="Times New Roman"/>
                <a:cs typeface="Times New Roman"/>
              </a:rPr>
              <a:t>,</a:t>
            </a:r>
            <a:r>
              <a:rPr lang="ru-RU" sz="2400" b="1" dirty="0">
                <a:solidFill>
                  <a:schemeClr val="accent1">
                    <a:lumMod val="50000"/>
                  </a:schemeClr>
                </a:solidFill>
                <a:latin typeface="Times New Roman"/>
                <a:ea typeface="Times New Roman"/>
                <a:cs typeface="Times New Roman"/>
              </a:rPr>
              <a:t> чтобы у них были сформированы устойчивые игровые интересы, положительное эмоциональное отношение к окружающему.</a:t>
            </a:r>
            <a:endParaRPr lang="ru-RU" sz="2400" b="1" dirty="0">
              <a:solidFill>
                <a:schemeClr val="accent1">
                  <a:lumMod val="50000"/>
                </a:schemeClr>
              </a:solidFill>
              <a:effectLst/>
              <a:latin typeface="Calibri"/>
              <a:ea typeface="Calibri"/>
              <a:cs typeface="Times New Roman"/>
            </a:endParaRPr>
          </a:p>
        </p:txBody>
      </p:sp>
    </p:spTree>
    <p:extLst>
      <p:ext uri="{BB962C8B-B14F-4D97-AF65-F5344CB8AC3E}">
        <p14:creationId xmlns="" xmlns:p14="http://schemas.microsoft.com/office/powerpoint/2010/main" val="415091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8229600" cy="1872208"/>
          </a:xfrm>
        </p:spPr>
        <p:txBody>
          <a:bodyPr>
            <a:noAutofit/>
          </a:bodyPr>
          <a:lstStyle/>
          <a:p>
            <a:pPr algn="ctr">
              <a:lnSpc>
                <a:spcPct val="115000"/>
              </a:lnSpc>
              <a:spcAft>
                <a:spcPts val="0"/>
              </a:spcAft>
            </a:pPr>
            <a:r>
              <a:rPr lang="ru-RU" sz="3200" b="1" u="sng" dirty="0">
                <a:latin typeface="Times New Roman"/>
                <a:ea typeface="Times New Roman"/>
                <a:cs typeface="Times New Roman"/>
              </a:rPr>
              <a:t>Вопрос 2</a:t>
            </a:r>
            <a:r>
              <a:rPr lang="ru-RU" sz="3200" u="sng" dirty="0">
                <a:latin typeface="Times New Roman"/>
                <a:ea typeface="Times New Roman"/>
                <a:cs typeface="Times New Roman"/>
              </a:rPr>
              <a:t>: Какой должна быть </a:t>
            </a:r>
            <a:r>
              <a:rPr lang="ru-RU" sz="3200" u="sng" dirty="0" smtClean="0">
                <a:latin typeface="Times New Roman"/>
                <a:ea typeface="Times New Roman"/>
                <a:cs typeface="Times New Roman"/>
              </a:rPr>
              <a:t>предметно-игровая среда</a:t>
            </a:r>
            <a:r>
              <a:rPr lang="ru-RU" sz="3200" u="sng" dirty="0">
                <a:latin typeface="Times New Roman"/>
                <a:ea typeface="Times New Roman"/>
                <a:cs typeface="Times New Roman"/>
              </a:rPr>
              <a:t>?</a:t>
            </a:r>
            <a:r>
              <a:rPr lang="ru-RU" sz="3200" dirty="0">
                <a:ea typeface="Calibri"/>
                <a:cs typeface="Times New Roman"/>
              </a:rPr>
              <a:t/>
            </a:r>
            <a:br>
              <a:rPr lang="ru-RU" sz="3200" dirty="0">
                <a:ea typeface="Calibri"/>
                <a:cs typeface="Times New Roman"/>
              </a:rPr>
            </a:br>
            <a:endParaRPr lang="ru-RU" sz="3200" dirty="0"/>
          </a:p>
        </p:txBody>
      </p:sp>
      <p:sp>
        <p:nvSpPr>
          <p:cNvPr id="3" name="Объект 2"/>
          <p:cNvSpPr>
            <a:spLocks noGrp="1"/>
          </p:cNvSpPr>
          <p:nvPr>
            <p:ph sz="half" idx="1"/>
          </p:nvPr>
        </p:nvSpPr>
        <p:spPr>
          <a:xfrm>
            <a:off x="323528" y="2132856"/>
            <a:ext cx="8640960" cy="4392487"/>
          </a:xfrm>
        </p:spPr>
        <p:txBody>
          <a:bodyPr>
            <a:normAutofit fontScale="25000" lnSpcReduction="20000"/>
          </a:bodyPr>
          <a:lstStyle/>
          <a:p>
            <a:pPr lvl="0">
              <a:buClr>
                <a:srgbClr val="0BD0D9"/>
              </a:buClr>
            </a:pPr>
            <a:endParaRPr lang="ru-RU" dirty="0">
              <a:solidFill>
                <a:prstClr val="black"/>
              </a:solidFill>
            </a:endParaRPr>
          </a:p>
          <a:p>
            <a:pPr marL="0" indent="0" algn="just">
              <a:lnSpc>
                <a:spcPct val="115000"/>
              </a:lnSpc>
              <a:spcAft>
                <a:spcPts val="0"/>
              </a:spcAft>
              <a:buNone/>
            </a:pPr>
            <a:r>
              <a:rPr lang="ru-RU" sz="8000" b="1" u="sng" dirty="0">
                <a:solidFill>
                  <a:schemeClr val="accent1">
                    <a:lumMod val="50000"/>
                  </a:schemeClr>
                </a:solidFill>
                <a:latin typeface="Times New Roman"/>
                <a:ea typeface="Times New Roman"/>
                <a:cs typeface="Times New Roman"/>
              </a:rPr>
              <a:t>Ответ</a:t>
            </a:r>
            <a:r>
              <a:rPr lang="ru-RU" sz="8000" b="1" u="sng" dirty="0" smtClean="0">
                <a:solidFill>
                  <a:schemeClr val="accent1">
                    <a:lumMod val="50000"/>
                  </a:schemeClr>
                </a:solidFill>
                <a:latin typeface="Times New Roman"/>
                <a:ea typeface="Times New Roman"/>
                <a:cs typeface="Times New Roman"/>
              </a:rPr>
              <a:t>:</a:t>
            </a:r>
            <a:endParaRPr lang="ru-RU" sz="8000" b="1" dirty="0">
              <a:solidFill>
                <a:schemeClr val="accent1">
                  <a:lumMod val="50000"/>
                </a:schemeClr>
              </a:solidFill>
              <a:latin typeface="Calibri"/>
              <a:ea typeface="Calibri"/>
              <a:cs typeface="Times New Roman"/>
            </a:endParaRPr>
          </a:p>
          <a:p>
            <a:pPr marL="0" indent="0" algn="just">
              <a:lnSpc>
                <a:spcPct val="115000"/>
              </a:lnSpc>
              <a:spcAft>
                <a:spcPts val="0"/>
              </a:spcAft>
              <a:buNone/>
            </a:pPr>
            <a:r>
              <a:rPr lang="ru-RU" sz="8000" b="1" dirty="0">
                <a:solidFill>
                  <a:schemeClr val="accent1">
                    <a:lumMod val="50000"/>
                  </a:schemeClr>
                </a:solidFill>
                <a:latin typeface="Times New Roman"/>
                <a:ea typeface="Times New Roman"/>
                <a:cs typeface="Times New Roman"/>
              </a:rPr>
              <a:t>- последовательное изменение предметно-игровой среды в соответствии с психологическим возрастом детей;</a:t>
            </a:r>
            <a:endParaRPr lang="ru-RU" sz="8000" b="1" dirty="0">
              <a:solidFill>
                <a:schemeClr val="accent1">
                  <a:lumMod val="50000"/>
                </a:schemeClr>
              </a:solidFill>
              <a:latin typeface="Calibri"/>
              <a:ea typeface="Calibri"/>
              <a:cs typeface="Times New Roman"/>
            </a:endParaRPr>
          </a:p>
          <a:p>
            <a:pPr marL="0" indent="0" algn="just">
              <a:lnSpc>
                <a:spcPct val="115000"/>
              </a:lnSpc>
              <a:spcAft>
                <a:spcPts val="0"/>
              </a:spcAft>
              <a:buNone/>
            </a:pPr>
            <a:r>
              <a:rPr lang="ru-RU" sz="8000" b="1" dirty="0">
                <a:solidFill>
                  <a:schemeClr val="accent1">
                    <a:lumMod val="50000"/>
                  </a:schemeClr>
                </a:solidFill>
                <a:latin typeface="Times New Roman"/>
                <a:ea typeface="Times New Roman"/>
                <a:cs typeface="Times New Roman"/>
              </a:rPr>
              <a:t>- учет половых особенностей и предпочтений детей;</a:t>
            </a:r>
            <a:endParaRPr lang="ru-RU" sz="8000" b="1" dirty="0">
              <a:solidFill>
                <a:schemeClr val="accent1">
                  <a:lumMod val="50000"/>
                </a:schemeClr>
              </a:solidFill>
              <a:latin typeface="Calibri"/>
              <a:ea typeface="Calibri"/>
              <a:cs typeface="Times New Roman"/>
            </a:endParaRPr>
          </a:p>
          <a:p>
            <a:pPr marL="0" indent="0" algn="just">
              <a:lnSpc>
                <a:spcPct val="115000"/>
              </a:lnSpc>
              <a:spcAft>
                <a:spcPts val="0"/>
              </a:spcAft>
              <a:buNone/>
            </a:pPr>
            <a:r>
              <a:rPr lang="ru-RU" sz="8000" b="1" dirty="0" smtClean="0">
                <a:solidFill>
                  <a:schemeClr val="accent1">
                    <a:lumMod val="50000"/>
                  </a:schemeClr>
                </a:solidFill>
                <a:latin typeface="Times New Roman"/>
                <a:ea typeface="Times New Roman"/>
                <a:cs typeface="Times New Roman"/>
              </a:rPr>
              <a:t>- направленность на развитие целостных ориентаций ребенка в соответствии с общечеловеческими </a:t>
            </a:r>
            <a:r>
              <a:rPr lang="ru-RU" sz="8000" b="1" dirty="0">
                <a:solidFill>
                  <a:schemeClr val="accent1">
                    <a:lumMod val="50000"/>
                  </a:schemeClr>
                </a:solidFill>
                <a:latin typeface="Times New Roman"/>
                <a:ea typeface="Times New Roman"/>
                <a:cs typeface="Times New Roman"/>
              </a:rPr>
              <a:t>ценностями, развитие положительных отношений между детьми;</a:t>
            </a:r>
            <a:endParaRPr lang="ru-RU" sz="8000" b="1" dirty="0">
              <a:solidFill>
                <a:schemeClr val="accent1">
                  <a:lumMod val="50000"/>
                </a:schemeClr>
              </a:solidFill>
              <a:latin typeface="Calibri"/>
              <a:ea typeface="Calibri"/>
              <a:cs typeface="Times New Roman"/>
            </a:endParaRPr>
          </a:p>
          <a:p>
            <a:pPr marL="0" indent="0" algn="just">
              <a:lnSpc>
                <a:spcPct val="115000"/>
              </a:lnSpc>
              <a:spcAft>
                <a:spcPts val="0"/>
              </a:spcAft>
              <a:buNone/>
            </a:pPr>
            <a:r>
              <a:rPr lang="ru-RU" sz="8000" b="1" dirty="0">
                <a:solidFill>
                  <a:schemeClr val="accent1">
                    <a:lumMod val="50000"/>
                  </a:schemeClr>
                </a:solidFill>
                <a:latin typeface="Times New Roman"/>
                <a:ea typeface="Times New Roman"/>
                <a:cs typeface="Times New Roman"/>
              </a:rPr>
              <a:t>- стимулирование творческих замыслов детей, их индивидуальных творческих проявлений.</a:t>
            </a:r>
            <a:endParaRPr lang="ru-RU" sz="8000" b="1" dirty="0">
              <a:solidFill>
                <a:schemeClr val="accent1">
                  <a:lumMod val="50000"/>
                </a:schemeClr>
              </a:solidFill>
              <a:latin typeface="Calibri"/>
              <a:ea typeface="Calibri"/>
              <a:cs typeface="Times New Roman"/>
            </a:endParaRPr>
          </a:p>
          <a:p>
            <a:pPr marL="0" indent="0" algn="just">
              <a:lnSpc>
                <a:spcPct val="115000"/>
              </a:lnSpc>
              <a:spcAft>
                <a:spcPts val="0"/>
              </a:spcAft>
              <a:buNone/>
            </a:pPr>
            <a:r>
              <a:rPr lang="ru-RU" sz="8000" b="1" dirty="0">
                <a:solidFill>
                  <a:schemeClr val="accent1">
                    <a:lumMod val="50000"/>
                  </a:schemeClr>
                </a:solidFill>
                <a:latin typeface="Times New Roman"/>
                <a:ea typeface="Times New Roman"/>
                <a:cs typeface="Times New Roman"/>
              </a:rPr>
              <a:t>Задача игры – помочь ребенку разобраться в сложном мире отношений между людьми, проявить воображение и фантазию, пережить эмоции, связанные с развитием сюжета. Предметно-игровая среда должна этому способствовать, а не мешать.</a:t>
            </a:r>
            <a:endParaRPr lang="ru-RU" sz="8000" b="1" dirty="0">
              <a:solidFill>
                <a:schemeClr val="accent1">
                  <a:lumMod val="50000"/>
                </a:schemeClr>
              </a:solidFill>
              <a:latin typeface="Calibri"/>
              <a:ea typeface="Calibri"/>
              <a:cs typeface="Times New Roman"/>
            </a:endParaRPr>
          </a:p>
          <a:p>
            <a:endParaRPr lang="ru-RU" sz="8000" dirty="0"/>
          </a:p>
        </p:txBody>
      </p:sp>
    </p:spTree>
    <p:extLst>
      <p:ext uri="{BB962C8B-B14F-4D97-AF65-F5344CB8AC3E}">
        <p14:creationId xmlns="" xmlns:p14="http://schemas.microsoft.com/office/powerpoint/2010/main" val="2407758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920085"/>
            <a:ext cx="8291264" cy="4434840"/>
          </a:xfrm>
        </p:spPr>
        <p:txBody>
          <a:bodyPr>
            <a:normAutofit/>
          </a:bodyPr>
          <a:lstStyle/>
          <a:p>
            <a:pPr marL="0" indent="0" algn="just">
              <a:lnSpc>
                <a:spcPct val="115000"/>
              </a:lnSpc>
              <a:spcAft>
                <a:spcPts val="0"/>
              </a:spcAft>
              <a:buNone/>
            </a:pPr>
            <a:r>
              <a:rPr lang="ru-RU" sz="2800" b="1" u="sng" dirty="0">
                <a:solidFill>
                  <a:schemeClr val="accent1">
                    <a:lumMod val="50000"/>
                  </a:schemeClr>
                </a:solidFill>
                <a:latin typeface="Times New Roman"/>
                <a:ea typeface="Times New Roman"/>
                <a:cs typeface="Times New Roman"/>
              </a:rPr>
              <a:t>Ответ:</a:t>
            </a:r>
            <a:r>
              <a:rPr lang="ru-RU" sz="2800" b="1" dirty="0">
                <a:solidFill>
                  <a:schemeClr val="accent1">
                    <a:lumMod val="50000"/>
                  </a:schemeClr>
                </a:solidFill>
                <a:latin typeface="Times New Roman"/>
                <a:ea typeface="Times New Roman"/>
                <a:cs typeface="Times New Roman"/>
              </a:rPr>
              <a:t> Взрослый должен руководить игрой, создавать условия для ее возникновения и развития. Игре нужен сюжет, тема, особенно это важно для старших дошкольников. Воспитатель, совмещая приятное с полезным, может и должен «подкинуть» своим воспитанникам что-нибудь новенькое, неизвестное. Поддержать и развить сюжет, придуманный самими детьми.</a:t>
            </a:r>
            <a:endParaRPr lang="ru-RU" sz="2000" b="1" dirty="0">
              <a:solidFill>
                <a:schemeClr val="accent1">
                  <a:lumMod val="50000"/>
                </a:schemeClr>
              </a:solidFill>
              <a:latin typeface="Calibri"/>
              <a:ea typeface="Calibri"/>
              <a:cs typeface="Times New Roman"/>
            </a:endParaRPr>
          </a:p>
          <a:p>
            <a:endParaRPr lang="ru-RU" dirty="0"/>
          </a:p>
        </p:txBody>
      </p:sp>
      <p:sp>
        <p:nvSpPr>
          <p:cNvPr id="5" name="Заголовок 4"/>
          <p:cNvSpPr>
            <a:spLocks noGrp="1"/>
          </p:cNvSpPr>
          <p:nvPr>
            <p:ph type="title"/>
          </p:nvPr>
        </p:nvSpPr>
        <p:spPr>
          <a:xfrm>
            <a:off x="395536" y="476672"/>
            <a:ext cx="8229600" cy="1296144"/>
          </a:xfrm>
        </p:spPr>
        <p:txBody>
          <a:bodyPr>
            <a:normAutofit fontScale="90000"/>
          </a:bodyPr>
          <a:lstStyle/>
          <a:p>
            <a:pPr algn="ctr">
              <a:lnSpc>
                <a:spcPct val="115000"/>
              </a:lnSpc>
              <a:spcAft>
                <a:spcPts val="0"/>
              </a:spcAft>
            </a:pPr>
            <a:r>
              <a:rPr lang="ru-RU" sz="4400" dirty="0">
                <a:solidFill>
                  <a:schemeClr val="accent1">
                    <a:lumMod val="50000"/>
                  </a:schemeClr>
                </a:solidFill>
                <a:ea typeface="Calibri"/>
                <a:cs typeface="Times New Roman"/>
              </a:rPr>
              <a:t/>
            </a:r>
            <a:br>
              <a:rPr lang="ru-RU" sz="4400" dirty="0">
                <a:solidFill>
                  <a:schemeClr val="accent1">
                    <a:lumMod val="50000"/>
                  </a:schemeClr>
                </a:solidFill>
                <a:ea typeface="Calibri"/>
                <a:cs typeface="Times New Roman"/>
              </a:rPr>
            </a:br>
            <a:r>
              <a:rPr lang="ru-RU" sz="3200" b="1" u="sng" dirty="0" smtClean="0">
                <a:solidFill>
                  <a:srgbClr val="04617B"/>
                </a:solidFill>
                <a:latin typeface="Times New Roman"/>
                <a:ea typeface="Times New Roman"/>
                <a:cs typeface="Times New Roman"/>
              </a:rPr>
              <a:t>Вопрос 3</a:t>
            </a:r>
            <a:r>
              <a:rPr lang="ru-RU" sz="3200" u="sng" dirty="0" smtClean="0">
                <a:solidFill>
                  <a:srgbClr val="04617B"/>
                </a:solidFill>
                <a:latin typeface="Times New Roman"/>
                <a:ea typeface="Times New Roman"/>
                <a:cs typeface="Times New Roman"/>
              </a:rPr>
              <a:t>: Какова роль взрослого </a:t>
            </a:r>
            <a:br>
              <a:rPr lang="ru-RU" sz="3200" u="sng" dirty="0" smtClean="0">
                <a:solidFill>
                  <a:srgbClr val="04617B"/>
                </a:solidFill>
                <a:latin typeface="Times New Roman"/>
                <a:ea typeface="Times New Roman"/>
                <a:cs typeface="Times New Roman"/>
              </a:rPr>
            </a:br>
            <a:r>
              <a:rPr lang="ru-RU" sz="3200" u="sng" dirty="0" smtClean="0">
                <a:solidFill>
                  <a:srgbClr val="04617B"/>
                </a:solidFill>
                <a:latin typeface="Times New Roman"/>
                <a:ea typeface="Times New Roman"/>
                <a:cs typeface="Times New Roman"/>
              </a:rPr>
              <a:t>в организации детской игры?</a:t>
            </a:r>
            <a:endParaRPr lang="ru-RU" dirty="0">
              <a:solidFill>
                <a:schemeClr val="accent1">
                  <a:lumMod val="50000"/>
                </a:schemeClr>
              </a:solidFill>
            </a:endParaRPr>
          </a:p>
        </p:txBody>
      </p:sp>
    </p:spTree>
    <p:extLst>
      <p:ext uri="{BB962C8B-B14F-4D97-AF65-F5344CB8AC3E}">
        <p14:creationId xmlns="" xmlns:p14="http://schemas.microsoft.com/office/powerpoint/2010/main" val="228352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836712"/>
            <a:ext cx="8075240" cy="1152128"/>
          </a:xfrm>
        </p:spPr>
        <p:txBody>
          <a:bodyPr>
            <a:normAutofit fontScale="90000"/>
          </a:bodyPr>
          <a:lstStyle/>
          <a:p>
            <a:pPr algn="ctr">
              <a:lnSpc>
                <a:spcPct val="115000"/>
              </a:lnSpc>
              <a:spcAft>
                <a:spcPts val="0"/>
              </a:spcAft>
            </a:pPr>
            <a:r>
              <a:rPr lang="ru-RU" sz="4400" dirty="0">
                <a:ea typeface="Calibri"/>
                <a:cs typeface="Times New Roman"/>
              </a:rPr>
              <a:t/>
            </a:r>
            <a:br>
              <a:rPr lang="ru-RU" sz="4400" dirty="0">
                <a:ea typeface="Calibri"/>
                <a:cs typeface="Times New Roman"/>
              </a:rPr>
            </a:br>
            <a:r>
              <a:rPr lang="ru-RU" sz="3600" b="1" u="sng" dirty="0" smtClean="0">
                <a:latin typeface="Times New Roman" panose="02020603050405020304" pitchFamily="18" charset="0"/>
                <a:ea typeface="Calibri"/>
                <a:cs typeface="Times New Roman" panose="02020603050405020304" pitchFamily="18" charset="0"/>
              </a:rPr>
              <a:t>Вопрос 4: Какие психологические процессы развиваются у ребенка?</a:t>
            </a:r>
            <a:endParaRPr lang="ru-RU" sz="3600" b="1" u="sng"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1115616" y="2420887"/>
            <a:ext cx="7272808" cy="3312369"/>
          </a:xfrm>
        </p:spPr>
        <p:txBody>
          <a:bodyPr/>
          <a:lstStyle/>
          <a:p>
            <a:pPr marL="0" indent="0" algn="just">
              <a:lnSpc>
                <a:spcPct val="115000"/>
              </a:lnSpc>
              <a:spcAft>
                <a:spcPts val="0"/>
              </a:spcAft>
              <a:buNone/>
            </a:pPr>
            <a:r>
              <a:rPr lang="ru-RU" sz="2800" b="1" u="sng" dirty="0">
                <a:solidFill>
                  <a:schemeClr val="accent1">
                    <a:lumMod val="50000"/>
                  </a:schemeClr>
                </a:solidFill>
                <a:latin typeface="Times New Roman"/>
                <a:ea typeface="Times New Roman"/>
                <a:cs typeface="Times New Roman"/>
              </a:rPr>
              <a:t>Ответ:</a:t>
            </a:r>
            <a:r>
              <a:rPr lang="ru-RU" sz="2800" b="1" dirty="0">
                <a:solidFill>
                  <a:schemeClr val="accent1">
                    <a:lumMod val="50000"/>
                  </a:schemeClr>
                </a:solidFill>
                <a:latin typeface="Times New Roman"/>
                <a:ea typeface="Times New Roman"/>
                <a:cs typeface="Times New Roman"/>
              </a:rPr>
              <a:t> Фантазия, способность к концентрации внимания и сдерживанию непосредственных желаний, к контролю своих действий, развивается целенаправленное произвольное поведение.</a:t>
            </a:r>
            <a:endParaRPr lang="ru-RU" sz="2800" b="1" dirty="0">
              <a:solidFill>
                <a:schemeClr val="accent1">
                  <a:lumMod val="50000"/>
                </a:schemeClr>
              </a:solidFill>
              <a:latin typeface="Calibri"/>
              <a:ea typeface="Calibri"/>
              <a:cs typeface="Times New Roman"/>
            </a:endParaRPr>
          </a:p>
          <a:p>
            <a:pPr marL="0" indent="0">
              <a:buNone/>
            </a:pPr>
            <a:endParaRPr lang="ru-RU" dirty="0"/>
          </a:p>
        </p:txBody>
      </p:sp>
    </p:spTree>
    <p:extLst>
      <p:ext uri="{BB962C8B-B14F-4D97-AF65-F5344CB8AC3E}">
        <p14:creationId xmlns="" xmlns:p14="http://schemas.microsoft.com/office/powerpoint/2010/main" val="509188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008112"/>
          </a:xfrm>
        </p:spPr>
        <p:txBody>
          <a:bodyPr>
            <a:normAutofit/>
          </a:bodyPr>
          <a:lstStyle/>
          <a:p>
            <a:pPr algn="ctr"/>
            <a:r>
              <a:rPr lang="ru-RU" sz="3200" b="1" u="sng" dirty="0" smtClean="0">
                <a:latin typeface="Times New Roman" panose="02020603050405020304" pitchFamily="18" charset="0"/>
                <a:cs typeface="Times New Roman" panose="02020603050405020304" pitchFamily="18" charset="0"/>
              </a:rPr>
              <a:t>Вопрос 5: Какой должна быть игрушка?</a:t>
            </a:r>
            <a:endParaRPr lang="ru-RU" sz="3200" b="1" u="sng"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539552" y="2204865"/>
            <a:ext cx="7920880" cy="3960439"/>
          </a:xfrm>
        </p:spPr>
        <p:txBody>
          <a:bodyPr>
            <a:normAutofit fontScale="92500" lnSpcReduction="10000"/>
          </a:bodyPr>
          <a:lstStyle/>
          <a:p>
            <a:pPr marL="0" indent="0" algn="just">
              <a:lnSpc>
                <a:spcPct val="115000"/>
              </a:lnSpc>
              <a:spcAft>
                <a:spcPts val="0"/>
              </a:spcAft>
              <a:buNone/>
            </a:pPr>
            <a:r>
              <a:rPr lang="ru-RU" sz="3200" b="1" u="sng" dirty="0">
                <a:solidFill>
                  <a:schemeClr val="accent1">
                    <a:lumMod val="50000"/>
                  </a:schemeClr>
                </a:solidFill>
                <a:latin typeface="Times New Roman" panose="02020603050405020304" pitchFamily="18" charset="0"/>
                <a:ea typeface="Times New Roman"/>
                <a:cs typeface="Times New Roman" panose="02020603050405020304" pitchFamily="18" charset="0"/>
              </a:rPr>
              <a:t>Ответ</a:t>
            </a:r>
            <a:r>
              <a:rPr lang="ru-RU" sz="3200" b="1" dirty="0">
                <a:solidFill>
                  <a:schemeClr val="accent1">
                    <a:lumMod val="50000"/>
                  </a:schemeClr>
                </a:solidFill>
                <a:latin typeface="Times New Roman" panose="02020603050405020304" pitchFamily="18" charset="0"/>
                <a:ea typeface="Times New Roman"/>
                <a:cs typeface="Times New Roman" panose="02020603050405020304" pitchFamily="18" charset="0"/>
              </a:rPr>
              <a:t>: Она должна вызывать у ребенка (независимо от возраста) положительные эмоции; у нее должно быть приветливое выражение лица, лишенное внешней агрессивности. Она должна быть выполнена в приятной для глаз ребенка цветовой гамме, из качественных и безопасных материалов.</a:t>
            </a:r>
            <a:endParaRPr lang="ru-RU" sz="3200" b="1" dirty="0">
              <a:solidFill>
                <a:schemeClr val="accent1">
                  <a:lumMod val="50000"/>
                </a:schemeClr>
              </a:solidFill>
              <a:latin typeface="Times New Roman" panose="02020603050405020304" pitchFamily="18" charset="0"/>
              <a:ea typeface="Calibri"/>
              <a:cs typeface="Times New Roman" panose="02020603050405020304" pitchFamily="18" charset="0"/>
            </a:endParaRPr>
          </a:p>
          <a:p>
            <a:pPr marL="0" indent="0">
              <a:buNone/>
            </a:pPr>
            <a:endParaRPr lang="ru-RU" dirty="0"/>
          </a:p>
        </p:txBody>
      </p:sp>
    </p:spTree>
    <p:extLst>
      <p:ext uri="{BB962C8B-B14F-4D97-AF65-F5344CB8AC3E}">
        <p14:creationId xmlns="" xmlns:p14="http://schemas.microsoft.com/office/powerpoint/2010/main" val="3639620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2900</TotalTime>
  <Words>830</Words>
  <Application>Microsoft Office PowerPoint</Application>
  <PresentationFormat>Экран (4:3)</PresentationFormat>
  <Paragraphs>65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Поток</vt:lpstr>
      <vt:lpstr> Деловая игра:  «Её величество - игра» </vt:lpstr>
      <vt:lpstr>Слайд 2</vt:lpstr>
      <vt:lpstr>Слайд 3</vt:lpstr>
      <vt:lpstr>Слайд 4</vt:lpstr>
      <vt:lpstr>  БРЕЙН-РИНГ  «Игра дело серьезное» Вопрос 1: Что требуется для развития игровой деятельности? </vt:lpstr>
      <vt:lpstr>Вопрос 2: Какой должна быть предметно-игровая среда? </vt:lpstr>
      <vt:lpstr> Вопрос 3: Какова роль взрослого  в организации детской игры?</vt:lpstr>
      <vt:lpstr> Вопрос 4: Какие психологические процессы развиваются у ребенка?</vt:lpstr>
      <vt:lpstr>Вопрос 5: Какой должна быть игрушка?</vt:lpstr>
      <vt:lpstr>Вопрос 6: Назовите по группам: </vt:lpstr>
      <vt:lpstr>Вопросы педагогических ситуаций: </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321</cp:lastModifiedBy>
  <cp:revision>135</cp:revision>
  <dcterms:created xsi:type="dcterms:W3CDTF">2013-04-08T07:57:37Z</dcterms:created>
  <dcterms:modified xsi:type="dcterms:W3CDTF">2016-02-09T18:04:09Z</dcterms:modified>
</cp:coreProperties>
</file>