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4" r:id="rId1"/>
  </p:sldMasterIdLst>
  <p:sldIdLst>
    <p:sldId id="256" r:id="rId2"/>
    <p:sldId id="267" r:id="rId3"/>
    <p:sldId id="270" r:id="rId4"/>
    <p:sldId id="257" r:id="rId5"/>
    <p:sldId id="271" r:id="rId6"/>
    <p:sldId id="272" r:id="rId7"/>
    <p:sldId id="273" r:id="rId8"/>
    <p:sldId id="274" r:id="rId9"/>
    <p:sldId id="275" r:id="rId10"/>
    <p:sldId id="268" r:id="rId11"/>
    <p:sldId id="269" r:id="rId12"/>
    <p:sldId id="276" r:id="rId13"/>
    <p:sldId id="258" r:id="rId14"/>
    <p:sldId id="259" r:id="rId15"/>
    <p:sldId id="260" r:id="rId16"/>
    <p:sldId id="266" r:id="rId17"/>
    <p:sldId id="277" r:id="rId18"/>
    <p:sldId id="27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1458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579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76703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608965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3995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903684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68759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493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630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246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711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8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25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7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962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55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16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437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Деятельностный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подход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9441" y="5761101"/>
            <a:ext cx="7766936" cy="1096899"/>
          </a:xfrm>
        </p:spPr>
        <p:txBody>
          <a:bodyPr/>
          <a:lstStyle/>
          <a:p>
            <a:r>
              <a:rPr lang="ru-RU" dirty="0" smtClean="0"/>
              <a:t>Доклад. Заозерных О.П.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122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62" y="40050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b="1" dirty="0"/>
              <a:t>Что такое деятельность?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1284" y="1323840"/>
            <a:ext cx="947474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dirty="0"/>
              <a:t>«</a:t>
            </a:r>
            <a:r>
              <a:rPr lang="ru-RU" sz="4400" b="1" dirty="0"/>
              <a:t>Деятельность</a:t>
            </a:r>
            <a:r>
              <a:rPr lang="ru-RU" sz="4400" dirty="0"/>
              <a:t> – такая </a:t>
            </a:r>
            <a:r>
              <a:rPr lang="ru-RU" sz="4400" b="1" dirty="0"/>
              <a:t>активность</a:t>
            </a:r>
            <a:r>
              <a:rPr lang="ru-RU" sz="4400" dirty="0"/>
              <a:t>, которая </a:t>
            </a:r>
            <a:r>
              <a:rPr lang="ru-RU" sz="4400" b="1" dirty="0"/>
              <a:t>связана с</a:t>
            </a:r>
            <a:r>
              <a:rPr lang="ru-RU" sz="4400" dirty="0"/>
              <a:t> существенным </a:t>
            </a:r>
            <a:r>
              <a:rPr lang="ru-RU" sz="4400" b="1" dirty="0"/>
              <a:t>преобразованием</a:t>
            </a:r>
            <a:r>
              <a:rPr lang="ru-RU" sz="4400" dirty="0"/>
              <a:t> предметной и социальной </a:t>
            </a:r>
            <a:r>
              <a:rPr lang="ru-RU" sz="4400" b="1" dirty="0"/>
              <a:t>действительности</a:t>
            </a:r>
            <a:r>
              <a:rPr lang="ru-RU" sz="4400" dirty="0"/>
              <a:t>, окружающей человека».</a:t>
            </a:r>
          </a:p>
          <a:p>
            <a:pPr algn="ctr">
              <a:defRPr/>
            </a:pP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12596" y="582521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Font typeface="Wingdings" panose="05000000000000000000" pitchFamily="2" charset="2"/>
              <a:buNone/>
              <a:defRPr/>
            </a:pPr>
            <a:r>
              <a:rPr lang="ru-RU" sz="2800" dirty="0" err="1"/>
              <a:t>В.В.Давыдов</a:t>
            </a:r>
            <a:r>
              <a:rPr lang="ru-RU" sz="2800" dirty="0"/>
              <a:t>. </a:t>
            </a:r>
          </a:p>
          <a:p>
            <a:pPr algn="r">
              <a:buFont typeface="Wingdings" panose="05000000000000000000" pitchFamily="2" charset="2"/>
              <a:buNone/>
              <a:defRPr/>
            </a:pPr>
            <a:r>
              <a:rPr lang="ru-RU" sz="2800" dirty="0"/>
              <a:t>«Теория развивающего обучения»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715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396"/>
            <a:ext cx="8596668" cy="1320800"/>
          </a:xfrm>
        </p:spPr>
        <p:txBody>
          <a:bodyPr>
            <a:normAutofit/>
          </a:bodyPr>
          <a:lstStyle/>
          <a:p>
            <a:r>
              <a:rPr lang="ru-RU" sz="4000" b="1" dirty="0"/>
              <a:t>Что такое учебная деятельность?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077061"/>
            <a:ext cx="95950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ru-RU" sz="2800" dirty="0"/>
              <a:t>Учебная деятельность – деятельность</a:t>
            </a:r>
            <a:r>
              <a:rPr lang="ru-RU" altLang="ru-RU" sz="2800" dirty="0" smtClean="0"/>
              <a:t>, основная </a:t>
            </a:r>
            <a:r>
              <a:rPr lang="ru-RU" altLang="ru-RU" sz="2800" dirty="0"/>
              <a:t>цель и результат которой заключается не в изменении предметов внешнего мира, а в изменении учеником самого себя как субъекта учения.                 </a:t>
            </a:r>
            <a:r>
              <a:rPr lang="ru-RU" altLang="ru-RU" sz="2400" dirty="0"/>
              <a:t>(</a:t>
            </a:r>
            <a:r>
              <a:rPr lang="ru-RU" altLang="ru-RU" sz="2400" dirty="0" err="1"/>
              <a:t>Д.Б.Эльконин</a:t>
            </a:r>
            <a:r>
              <a:rPr lang="ru-RU" altLang="ru-RU" sz="2400" dirty="0"/>
              <a:t>)</a:t>
            </a:r>
          </a:p>
          <a:p>
            <a:endParaRPr lang="ru-RU" altLang="ru-RU" sz="2800" dirty="0" smtClean="0"/>
          </a:p>
          <a:p>
            <a:endParaRPr lang="ru-RU" altLang="ru-RU" sz="2800" dirty="0" smtClean="0"/>
          </a:p>
          <a:p>
            <a:pPr algn="r"/>
            <a:r>
              <a:rPr lang="ru-RU" altLang="ru-RU" sz="2800" dirty="0" smtClean="0"/>
              <a:t>Деятельность </a:t>
            </a:r>
            <a:r>
              <a:rPr lang="ru-RU" altLang="ru-RU" sz="2800" dirty="0"/>
              <a:t>– преобразование. Учебная деятельность  - преобразование учебного материала.</a:t>
            </a:r>
          </a:p>
          <a:p>
            <a:pPr algn="r">
              <a:buFont typeface="Wingdings" panose="05000000000000000000" pitchFamily="2" charset="2"/>
              <a:buNone/>
            </a:pPr>
            <a:r>
              <a:rPr lang="ru-RU" altLang="ru-RU" sz="2800" dirty="0"/>
              <a:t>   Если это деятельность, то что вы преобразовывали? Преобразование –это ломка, открытие чего-то совершенно нового.</a:t>
            </a:r>
          </a:p>
          <a:p>
            <a:pPr algn="r">
              <a:buFont typeface="Wingdings" panose="05000000000000000000" pitchFamily="2" charset="2"/>
              <a:buNone/>
            </a:pPr>
            <a:r>
              <a:rPr lang="ru-RU" altLang="ru-RU" sz="2800" dirty="0"/>
              <a:t>                                     </a:t>
            </a:r>
            <a:r>
              <a:rPr lang="ru-RU" altLang="ru-RU" sz="2400" dirty="0"/>
              <a:t>(</a:t>
            </a:r>
            <a:r>
              <a:rPr lang="ru-RU" altLang="ru-RU" sz="2400" dirty="0" err="1"/>
              <a:t>В.В.Давыдов</a:t>
            </a:r>
            <a:r>
              <a:rPr lang="ru-RU" altLang="ru-RU" sz="2400" dirty="0"/>
              <a:t>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9914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017" y="1017178"/>
            <a:ext cx="94163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		</a:t>
            </a:r>
            <a:r>
              <a:rPr lang="ru-RU" sz="3600" dirty="0" smtClean="0"/>
              <a:t>Чтобы </a:t>
            </a:r>
            <a:r>
              <a:rPr lang="ru-RU" sz="3600" dirty="0"/>
              <a:t>у учащихся возник познавательный интерес, надо столкнуть их с «преодолимой трудностью», то есть, создать проблемную ситуацию. </a:t>
            </a:r>
            <a:endParaRPr lang="ru-RU" sz="3600" dirty="0" smtClean="0"/>
          </a:p>
          <a:p>
            <a:r>
              <a:rPr lang="ru-RU" sz="3600" dirty="0" smtClean="0"/>
              <a:t>		</a:t>
            </a:r>
          </a:p>
          <a:p>
            <a:r>
              <a:rPr lang="ru-RU" sz="3600" dirty="0"/>
              <a:t>	</a:t>
            </a:r>
            <a:r>
              <a:rPr lang="ru-RU" sz="3600" dirty="0" smtClean="0"/>
              <a:t>	Чтобы </a:t>
            </a:r>
            <a:r>
              <a:rPr lang="ru-RU" sz="3600" dirty="0"/>
              <a:t>решить ее, выполняются учебные действия, на этом этапе надо создать ситуацию успеха.</a:t>
            </a:r>
          </a:p>
        </p:txBody>
      </p:sp>
    </p:spTree>
    <p:extLst>
      <p:ext uri="{BB962C8B-B14F-4D97-AF65-F5344CB8AC3E}">
        <p14:creationId xmlns:p14="http://schemas.microsoft.com/office/powerpoint/2010/main" val="143537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040" y="181583"/>
            <a:ext cx="9283790" cy="1320800"/>
          </a:xfrm>
        </p:spPr>
        <p:txBody>
          <a:bodyPr/>
          <a:lstStyle/>
          <a:p>
            <a:r>
              <a:rPr lang="ru-RU" altLang="ru-RU" b="1" dirty="0" err="1" smtClean="0"/>
              <a:t>Деятельностный</a:t>
            </a:r>
            <a:r>
              <a:rPr lang="ru-RU" altLang="ru-RU" dirty="0" smtClean="0"/>
              <a:t> </a:t>
            </a:r>
            <a:r>
              <a:rPr lang="ru-RU" altLang="ru-RU" dirty="0"/>
              <a:t>подход, </a:t>
            </a:r>
            <a:r>
              <a:rPr lang="ru-RU" altLang="ru-RU" dirty="0" smtClean="0"/>
              <a:t>предполагает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2040" y="1502383"/>
            <a:ext cx="961453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3000" dirty="0"/>
              <a:t>воспитание и развитие качеств личности, отвечающих требованиям информационного общества;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ru-RU" altLang="ru-RU" sz="3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3000" dirty="0" smtClean="0"/>
              <a:t>переход к стратегии социального проектирования и конструирования в системе образования на основе разработки содержания и технологий образования;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ru-RU" altLang="ru-RU" sz="3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3000" dirty="0" smtClean="0"/>
              <a:t>ориентацию </a:t>
            </a:r>
            <a:r>
              <a:rPr lang="ru-RU" altLang="ru-RU" sz="3000" dirty="0"/>
              <a:t>на результаты образования (развитие личности обучающегося на основе УУД);</a:t>
            </a:r>
            <a:endParaRPr lang="ru-RU" altLang="ru-RU" sz="3000" dirty="0"/>
          </a:p>
        </p:txBody>
      </p:sp>
    </p:spTree>
    <p:extLst>
      <p:ext uri="{BB962C8B-B14F-4D97-AF65-F5344CB8AC3E}">
        <p14:creationId xmlns:p14="http://schemas.microsoft.com/office/powerpoint/2010/main" val="311968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039" y="1171648"/>
            <a:ext cx="967289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2800" dirty="0"/>
              <a:t>признание решающей  роли содержания образования, способов организации образовательной деятельности и взаимодействия участников образовательного процесса;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ru-RU" altLang="ru-RU" sz="2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2800" dirty="0" smtClean="0"/>
              <a:t>учет </a:t>
            </a:r>
            <a:r>
              <a:rPr lang="ru-RU" altLang="ru-RU" sz="2800" dirty="0"/>
              <a:t>возрастных, психологических и физиологических особенностей учащихся, роли и значения видов деятельности и форм общения для определения целей образования и путей их достижения;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ru-RU" altLang="ru-RU" sz="2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2800" dirty="0" smtClean="0"/>
              <a:t>обеспечение </a:t>
            </a:r>
            <a:r>
              <a:rPr lang="ru-RU" altLang="ru-RU" sz="2800" dirty="0"/>
              <a:t>преемственности дошкольного, начального общего, основного и среднего (полного) общего образования;</a:t>
            </a:r>
            <a:endParaRPr lang="ru-RU" altLang="ru-RU" sz="2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2040" y="25943"/>
            <a:ext cx="9283790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altLang="ru-RU" b="1" dirty="0" err="1" smtClean="0"/>
              <a:t>Деятельностный</a:t>
            </a:r>
            <a:r>
              <a:rPr lang="ru-RU" altLang="ru-RU" dirty="0" smtClean="0"/>
              <a:t> подход, предполагает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55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5310" y="25943"/>
            <a:ext cx="9283790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altLang="ru-RU" b="1" dirty="0" err="1" smtClean="0"/>
              <a:t>Деятельностный</a:t>
            </a:r>
            <a:r>
              <a:rPr lang="ru-RU" altLang="ru-RU" dirty="0" smtClean="0"/>
              <a:t> </a:t>
            </a:r>
            <a:r>
              <a:rPr lang="ru-RU" altLang="ru-RU" dirty="0"/>
              <a:t>подход, предполагает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5507" y="1346743"/>
            <a:ext cx="98674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altLang="ru-RU" sz="2800" dirty="0"/>
              <a:t>разнообразие организационных форм и учет индивидуальных особенностей каждого обучающегося (включая одаренных детей и детей с ограниченными возможностями здоровья), обеспечивающих рост творческого потенциала, познавательных мотивов;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ru-RU" altLang="ru-RU" sz="2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altLang="ru-RU" sz="2800" dirty="0" smtClean="0"/>
              <a:t>гарантированность  </a:t>
            </a:r>
            <a:r>
              <a:rPr lang="ru-RU" altLang="ru-RU" sz="2800" dirty="0"/>
              <a:t>достижения планируемых результатов освоения основной образовательной программы начального общего образования, что создает основу для самостоятельного успешного усвоения обучающимися знаний, умений, компетенций, видов, способов деятельности.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291181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5098" y="1488730"/>
            <a:ext cx="988330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		В </a:t>
            </a:r>
            <a:r>
              <a:rPr lang="ru-RU" altLang="ru-RU" sz="4400" dirty="0">
                <a:latin typeface="Arial" panose="020B0604020202020204" pitchFamily="34" charset="0"/>
                <a:cs typeface="Arial" panose="020B0604020202020204" pitchFamily="34" charset="0"/>
              </a:rPr>
              <a:t>рамках деятельностного подхода ученик овладевает </a:t>
            </a:r>
            <a:r>
              <a:rPr lang="ru-RU" altLang="ru-RU" sz="4400" u="sng" dirty="0">
                <a:latin typeface="Arial" panose="020B0604020202020204" pitchFamily="34" charset="0"/>
                <a:cs typeface="Arial" panose="020B0604020202020204" pitchFamily="34" charset="0"/>
              </a:rPr>
              <a:t>универсальными действиями</a:t>
            </a:r>
            <a:r>
              <a:rPr lang="ru-RU" altLang="ru-RU" sz="4400" dirty="0">
                <a:latin typeface="Arial" panose="020B0604020202020204" pitchFamily="34" charset="0"/>
                <a:cs typeface="Arial" panose="020B0604020202020204" pitchFamily="34" charset="0"/>
              </a:rPr>
              <a:t>, чтобы </a:t>
            </a:r>
            <a:r>
              <a:rPr lang="ru-RU" altLang="ru-RU" sz="4400" u="sng" dirty="0">
                <a:latin typeface="Arial" panose="020B0604020202020204" pitchFamily="34" charset="0"/>
                <a:cs typeface="Arial" panose="020B0604020202020204" pitchFamily="34" charset="0"/>
              </a:rPr>
              <a:t>уметь решать</a:t>
            </a:r>
            <a:r>
              <a:rPr lang="ru-RU" alt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любые задачи.</a:t>
            </a:r>
          </a:p>
        </p:txBody>
      </p:sp>
    </p:spTree>
    <p:extLst>
      <p:ext uri="{BB962C8B-B14F-4D97-AF65-F5344CB8AC3E}">
        <p14:creationId xmlns:p14="http://schemas.microsoft.com/office/powerpoint/2010/main" val="411253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026" y="1000036"/>
            <a:ext cx="912454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/>
              <a:t>Принцип деятельности </a:t>
            </a:r>
            <a:endParaRPr lang="ru-RU" sz="2800" dirty="0" smtClean="0"/>
          </a:p>
          <a:p>
            <a:pPr algn="r"/>
            <a:endParaRPr lang="ru-RU" sz="2800" dirty="0" smtClean="0"/>
          </a:p>
          <a:p>
            <a:pPr algn="r"/>
            <a:r>
              <a:rPr lang="ru-RU" sz="2800" dirty="0" smtClean="0"/>
              <a:t>Принцип непрерывности</a:t>
            </a:r>
          </a:p>
          <a:p>
            <a:pPr algn="r"/>
            <a:endParaRPr lang="ru-RU" sz="2800" dirty="0" smtClean="0"/>
          </a:p>
          <a:p>
            <a:pPr algn="r"/>
            <a:r>
              <a:rPr lang="ru-RU" sz="2800" dirty="0" smtClean="0"/>
              <a:t>Принцип целостности</a:t>
            </a:r>
          </a:p>
          <a:p>
            <a:pPr algn="r"/>
            <a:endParaRPr lang="ru-RU" sz="2800" dirty="0" smtClean="0"/>
          </a:p>
          <a:p>
            <a:pPr algn="r"/>
            <a:r>
              <a:rPr lang="ru-RU" sz="2800" dirty="0" smtClean="0"/>
              <a:t>Принцип минимакса</a:t>
            </a:r>
          </a:p>
          <a:p>
            <a:pPr algn="r"/>
            <a:endParaRPr lang="ru-RU" sz="2800" dirty="0" smtClean="0"/>
          </a:p>
          <a:p>
            <a:pPr algn="r"/>
            <a:r>
              <a:rPr lang="ru-RU" sz="2800" dirty="0" smtClean="0"/>
              <a:t>Принцип </a:t>
            </a:r>
            <a:r>
              <a:rPr lang="ru-RU" sz="2800" dirty="0"/>
              <a:t>психологической комфортности </a:t>
            </a:r>
            <a:endParaRPr lang="ru-RU" sz="2800" dirty="0" smtClean="0"/>
          </a:p>
          <a:p>
            <a:pPr algn="r"/>
            <a:endParaRPr lang="ru-RU" sz="2800" dirty="0" smtClean="0"/>
          </a:p>
          <a:p>
            <a:pPr algn="r"/>
            <a:r>
              <a:rPr lang="ru-RU" sz="2800" dirty="0" smtClean="0"/>
              <a:t>Принцип вариативности</a:t>
            </a:r>
          </a:p>
          <a:p>
            <a:pPr algn="r"/>
            <a:endParaRPr lang="ru-RU" sz="2800" dirty="0" smtClean="0"/>
          </a:p>
          <a:p>
            <a:pPr algn="r"/>
            <a:r>
              <a:rPr lang="ru-RU" sz="2800" dirty="0" smtClean="0"/>
              <a:t>Принцип </a:t>
            </a:r>
            <a:r>
              <a:rPr lang="ru-RU" sz="2800" dirty="0"/>
              <a:t>творчества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283790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Дидактические принципы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2961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3660" y="2130756"/>
            <a:ext cx="896890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Взаимодействуя с миром, человек учится строить самого себя, оценивать себя и </a:t>
            </a:r>
            <a:r>
              <a:rPr lang="ru-RU" sz="4000" dirty="0" err="1"/>
              <a:t>самоанализировать</a:t>
            </a:r>
            <a:r>
              <a:rPr lang="ru-RU" sz="4000" dirty="0"/>
              <a:t> свои 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45726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562" y="2284087"/>
            <a:ext cx="974711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Чтобы быть хорошим преподавателем,</a:t>
            </a:r>
            <a:br>
              <a:rPr lang="ru-RU" sz="4000" dirty="0"/>
            </a:br>
            <a:r>
              <a:rPr lang="ru-RU" sz="4000" dirty="0"/>
              <a:t>нужно любить то, что преподаешь,</a:t>
            </a:r>
            <a:br>
              <a:rPr lang="ru-RU" sz="4000" dirty="0"/>
            </a:br>
            <a:r>
              <a:rPr lang="ru-RU" sz="4000" dirty="0"/>
              <a:t>и любить тех, кому преподаешь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87504" y="5929168"/>
            <a:ext cx="2656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В. Ключевский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8298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444" y="1326153"/>
            <a:ext cx="932558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/>
              <a:t>	</a:t>
            </a:r>
            <a:r>
              <a:rPr lang="ru-RU" sz="3600" b="1" dirty="0" smtClean="0">
                <a:solidFill>
                  <a:srgbClr val="FF0000"/>
                </a:solidFill>
              </a:rPr>
              <a:t>Главной </a:t>
            </a:r>
            <a:r>
              <a:rPr lang="ru-RU" sz="3600" b="1" dirty="0">
                <a:solidFill>
                  <a:srgbClr val="FF0000"/>
                </a:solidFill>
              </a:rPr>
              <a:t>целью образования </a:t>
            </a:r>
            <a:r>
              <a:rPr lang="ru-RU" sz="3600" dirty="0"/>
              <a:t>становится не передача знаний и социального опыта, а </a:t>
            </a:r>
            <a:r>
              <a:rPr lang="ru-RU" sz="3600" b="1" dirty="0">
                <a:solidFill>
                  <a:srgbClr val="FF0000"/>
                </a:solidFill>
              </a:rPr>
              <a:t>развитие личности ученика</a:t>
            </a:r>
            <a:r>
              <a:rPr lang="ru-RU" sz="3600" dirty="0"/>
              <a:t>, его способности самостоятельно ставить учебные цели, проектировать пути их реализации, контролировать и оценивать свои достижения, иначе говоря – формирование умения учиться.</a:t>
            </a:r>
          </a:p>
        </p:txBody>
      </p:sp>
    </p:spTree>
    <p:extLst>
      <p:ext uri="{BB962C8B-B14F-4D97-AF65-F5344CB8AC3E}">
        <p14:creationId xmlns:p14="http://schemas.microsoft.com/office/powerpoint/2010/main" val="413028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5098"/>
            <a:ext cx="8486121" cy="6498075"/>
          </a:xfrm>
        </p:spPr>
        <p:txBody>
          <a:bodyPr>
            <a:normAutofit/>
          </a:bodyPr>
          <a:lstStyle/>
          <a:p>
            <a:pPr marL="274320" indent="-274320" algn="just">
              <a:buClr>
                <a:schemeClr val="accent3"/>
              </a:buClr>
              <a:buNone/>
              <a:defRPr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«…не давать образцов, ставить ребенка в ситуацию, где его привычные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способы действия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с очевидностью непригодны и мотивировать поиск существенных особенностей новой ситуации, в которой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надо действовать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– вот основания нетрадиционной педагогики, основанной на психологической теории учебной деятельности…»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0394" y="6211508"/>
            <a:ext cx="4941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indent="-274320" algn="r">
              <a:buClr>
                <a:schemeClr val="accent3"/>
              </a:buClr>
              <a:buNone/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Г. А.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Цукерман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доктор псих. наук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8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098" y="1140289"/>
            <a:ext cx="951365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>
              <a:buClr>
                <a:schemeClr val="accent3"/>
              </a:buClr>
              <a:defRPr/>
            </a:pPr>
            <a:r>
              <a:rPr lang="ru-RU" sz="5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Деятельностный</a:t>
            </a:r>
            <a:r>
              <a:rPr lang="ru-RU" sz="5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подход </a:t>
            </a:r>
            <a:r>
              <a:rPr lang="ru-RU" sz="4800" dirty="0">
                <a:latin typeface="Arial" pitchFamily="34" charset="0"/>
                <a:cs typeface="Arial" pitchFamily="34" charset="0"/>
              </a:rPr>
              <a:t>– это подход к организации процесса обучения, в котором на первый план выходит проблема самоопределения ученика в учебном процессе.</a:t>
            </a:r>
          </a:p>
        </p:txBody>
      </p:sp>
    </p:spTree>
    <p:extLst>
      <p:ext uri="{BB962C8B-B14F-4D97-AF65-F5344CB8AC3E}">
        <p14:creationId xmlns:p14="http://schemas.microsoft.com/office/powerpoint/2010/main" val="394379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374" y="900050"/>
            <a:ext cx="929964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>
              <a:buClr>
                <a:schemeClr val="accent3"/>
              </a:buClr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Целью </a:t>
            </a:r>
            <a:r>
              <a:rPr lang="ru-RU" sz="3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деятельностного подхода является воспитание личности ребенка как субъекта жизнедеятельности. </a:t>
            </a:r>
          </a:p>
          <a:p>
            <a:pPr marL="274320" indent="-274320" algn="just">
              <a:buClr>
                <a:schemeClr val="accent3"/>
              </a:buClr>
              <a:defRPr/>
            </a:pPr>
            <a:r>
              <a:rPr lang="ru-RU" sz="3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algn="just">
              <a:buClr>
                <a:schemeClr val="accent3"/>
              </a:buClr>
              <a:defRPr/>
            </a:pPr>
            <a:r>
              <a:rPr lang="ru-RU" sz="3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Быть </a:t>
            </a:r>
            <a:r>
              <a:rPr lang="ru-RU" sz="3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субъектом – быть хозяином своей деятельности: </a:t>
            </a:r>
          </a:p>
          <a:p>
            <a:pPr marL="640080" lvl="1" indent="-246888" algn="just">
              <a:buFont typeface="Wingdings 2"/>
              <a:buChar char=""/>
              <a:defRPr/>
            </a:pPr>
            <a:r>
              <a:rPr lang="ru-RU" sz="3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ставить цели, </a:t>
            </a:r>
          </a:p>
          <a:p>
            <a:pPr marL="640080" lvl="1" indent="-246888" algn="just">
              <a:buFont typeface="Wingdings 2"/>
              <a:buChar char=""/>
              <a:defRPr/>
            </a:pPr>
            <a:r>
              <a:rPr lang="ru-RU" sz="3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решать задачи, </a:t>
            </a:r>
          </a:p>
          <a:p>
            <a:pPr marL="640080" lvl="1" indent="-246888" algn="just">
              <a:buFont typeface="Wingdings 2"/>
              <a:buChar char=""/>
              <a:defRPr/>
            </a:pPr>
            <a:r>
              <a:rPr lang="ru-RU" sz="3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отвечать за результаты.</a:t>
            </a:r>
          </a:p>
        </p:txBody>
      </p:sp>
    </p:spTree>
    <p:extLst>
      <p:ext uri="{BB962C8B-B14F-4D97-AF65-F5344CB8AC3E}">
        <p14:creationId xmlns:p14="http://schemas.microsoft.com/office/powerpoint/2010/main" val="400407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9106" y="2424898"/>
            <a:ext cx="94941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/>
              <a:t>Задача современной школы — </a:t>
            </a:r>
            <a:endParaRPr lang="ru-RU" sz="4800" b="1" dirty="0" smtClean="0"/>
          </a:p>
          <a:p>
            <a:pPr algn="ctr"/>
            <a:r>
              <a:rPr lang="ru-RU" sz="4800" b="1" dirty="0" smtClean="0"/>
              <a:t>не </a:t>
            </a:r>
            <a:r>
              <a:rPr lang="ru-RU" sz="4800" b="1" dirty="0"/>
              <a:t>дать объем знаний, </a:t>
            </a:r>
            <a:endParaRPr lang="ru-RU" sz="4800" b="1" dirty="0" smtClean="0"/>
          </a:p>
          <a:p>
            <a:pPr algn="ctr"/>
            <a:r>
              <a:rPr lang="ru-RU" sz="4800" b="1" dirty="0" smtClean="0"/>
              <a:t>а </a:t>
            </a:r>
            <a:r>
              <a:rPr lang="ru-RU" sz="4800" b="1" dirty="0"/>
              <a:t>научить </a:t>
            </a:r>
            <a:r>
              <a:rPr lang="ru-RU" sz="4800" b="1" dirty="0" smtClean="0"/>
              <a:t>учиться.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74024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6276" y="3985593"/>
            <a:ext cx="82360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buClr>
                <a:schemeClr val="accent3"/>
              </a:buClr>
              <a:defRPr/>
            </a:pP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marL="274320" indent="-274320">
              <a:buClr>
                <a:schemeClr val="accent3"/>
              </a:buClr>
              <a:defRPr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Как помочь его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самоопределению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6276" y="2482528"/>
            <a:ext cx="7713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buClr>
                <a:schemeClr val="accent3"/>
              </a:buClr>
              <a:defRPr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Каким образом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включить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ученика в образовательный процесс?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370" y="1566900"/>
            <a:ext cx="4231913" cy="423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4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9" r="30736"/>
          <a:stretch/>
        </p:blipFill>
        <p:spPr>
          <a:xfrm>
            <a:off x="8544031" y="1715710"/>
            <a:ext cx="1089497" cy="304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5911" y="2519862"/>
            <a:ext cx="94358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buClr>
                <a:schemeClr val="accent3"/>
              </a:buClr>
              <a:defRPr/>
            </a:pPr>
            <a:r>
              <a:rPr lang="ru-RU" sz="6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Только с 	</a:t>
            </a:r>
            <a:r>
              <a:rPr lang="ru-RU" sz="6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помощью</a:t>
            </a:r>
            <a:r>
              <a:rPr lang="ru-RU" sz="6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6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действия</a:t>
            </a:r>
            <a:endParaRPr lang="ru-RU" sz="6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17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435</Words>
  <Application>Microsoft Office PowerPoint</Application>
  <PresentationFormat>Широкоэкранный</PresentationFormat>
  <Paragraphs>67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Trebuchet MS</vt:lpstr>
      <vt:lpstr>Wingdings</vt:lpstr>
      <vt:lpstr>Wingdings 2</vt:lpstr>
      <vt:lpstr>Wingdings 3</vt:lpstr>
      <vt:lpstr>Грань</vt:lpstr>
      <vt:lpstr>Деятельностный подход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такое деятельность?</vt:lpstr>
      <vt:lpstr>Что такое учебная деятельность?</vt:lpstr>
      <vt:lpstr>Презентация PowerPoint</vt:lpstr>
      <vt:lpstr>Деятельностный подход, предполагает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Деятельностный подход</dc:title>
  <dc:creator>santayz</dc:creator>
  <cp:lastModifiedBy>santayz</cp:lastModifiedBy>
  <cp:revision>6</cp:revision>
  <dcterms:created xsi:type="dcterms:W3CDTF">2016-12-25T13:30:44Z</dcterms:created>
  <dcterms:modified xsi:type="dcterms:W3CDTF">2016-12-25T14:22:15Z</dcterms:modified>
</cp:coreProperties>
</file>