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34349-34B7-4711-894F-2522F36844E9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FA672-5304-4E71-9B78-A939515C83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E5C0D-CD35-41D2-98FA-AE30BCCA933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E5C0D-CD35-41D2-98FA-AE30BCCA933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332656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ТВЕРСКОЕ СУВОРОВСКОЕ ВОЕННОЕ УЧИЛИЩЕ                   МИНИСТЕРСТВА ОБОРОНЫ РОССИЙСКОЙ ФЕДЕРАЦИИ</a:t>
            </a:r>
            <a:endParaRPr lang="ru-RU" alt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1205099"/>
            <a:ext cx="2273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УЧЕБНЫЙ ОТДЕЛ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755576" y="978987"/>
            <a:ext cx="7632700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pic>
        <p:nvPicPr>
          <p:cNvPr id="8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3826" y="1574431"/>
            <a:ext cx="13716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877450" y="5661248"/>
            <a:ext cx="1925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Педагог-психолог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О. </a:t>
            </a:r>
            <a:r>
              <a:rPr lang="ru-RU" alt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Французова</a:t>
            </a: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39455" y="6300713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Тверь 2014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075489" y="3613666"/>
            <a:ext cx="49930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БЫТЬ ВНИМАТЕЛЬНЫМ? </a:t>
            </a:r>
          </a:p>
        </p:txBody>
      </p:sp>
    </p:spTree>
    <p:extLst>
      <p:ext uri="{BB962C8B-B14F-4D97-AF65-F5344CB8AC3E}">
        <p14:creationId xmlns:p14="http://schemas.microsoft.com/office/powerpoint/2010/main" xmlns="" val="2141898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1118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ВНИМАНИЕ</a:t>
            </a:r>
            <a:endParaRPr lang="ru-RU" sz="2800" b="1" dirty="0"/>
          </a:p>
        </p:txBody>
      </p:sp>
      <p:pic>
        <p:nvPicPr>
          <p:cNvPr id="3" name="Содержимое 39" descr="подскользнуться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071546"/>
            <a:ext cx="4902349" cy="509375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980728"/>
            <a:ext cx="33123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fontAlgn="base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</a:pPr>
            <a:r>
              <a:rPr lang="ru-RU" sz="2000" b="1" i="1" dirty="0" smtClean="0"/>
              <a:t>Внимание – это направленность и сосредоточенность сознания, предполагающее повышение уровня сенсорной, интеллектуальной или двигательной активности индивида.</a:t>
            </a:r>
          </a:p>
          <a:p>
            <a:pPr algn="just"/>
            <a:r>
              <a:rPr lang="ru-RU" sz="2000" dirty="0" smtClean="0"/>
              <a:t>	Внимание способствует организованному и целенаправленному отбору поступающей в организм информации в соответствии с его актуальными потребностями.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b="1" u="sng" dirty="0" smtClean="0"/>
              <a:t>Виды внимания по характеру активности</a:t>
            </a:r>
            <a:endParaRPr lang="ru-RU" sz="2400" b="1" u="sng" dirty="0"/>
          </a:p>
        </p:txBody>
      </p:sp>
      <p:pic>
        <p:nvPicPr>
          <p:cNvPr id="4" name="Содержимое 23" descr="тане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1412776"/>
            <a:ext cx="4961053" cy="386962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1000108"/>
            <a:ext cx="342275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b="1" dirty="0" smtClean="0"/>
              <a:t>   </a:t>
            </a:r>
            <a:r>
              <a:rPr lang="ru-RU" sz="2000" b="1" dirty="0" smtClean="0"/>
              <a:t>Непроизвольное внимание</a:t>
            </a:r>
            <a:r>
              <a:rPr lang="ru-RU" sz="2000" dirty="0" smtClean="0"/>
              <a:t> возникает в силу особенностей раздражителей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/>
              <a:t>  Произвольное внимание</a:t>
            </a:r>
            <a:r>
              <a:rPr lang="ru-RU" sz="2000" dirty="0" smtClean="0"/>
              <a:t> – это сознательно направляемое и регулируемое сосредоточение.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/>
              <a:t>  </a:t>
            </a:r>
            <a:r>
              <a:rPr lang="ru-RU" sz="2000" b="1" dirty="0" err="1" smtClean="0"/>
              <a:t>Послепроизвольное</a:t>
            </a:r>
            <a:r>
              <a:rPr lang="ru-RU" sz="2000" b="1" dirty="0" smtClean="0"/>
              <a:t> внимание</a:t>
            </a:r>
            <a:r>
              <a:rPr lang="ru-RU" sz="2000" dirty="0" smtClean="0"/>
              <a:t> возникает, если в целенаправленной деятельности для личности интересным и значимым становятся не только результат, но сам процесс и содержание деятельности.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643446"/>
            <a:ext cx="84296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b="1" dirty="0" smtClean="0"/>
              <a:t>	</a:t>
            </a:r>
            <a:endParaRPr lang="ru-RU" sz="2000" dirty="0" smtClean="0"/>
          </a:p>
          <a:p>
            <a:pPr algn="just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88640"/>
            <a:ext cx="73911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</a:pPr>
            <a:r>
              <a:rPr lang="ru-RU" sz="2400" b="1" dirty="0" smtClean="0">
                <a:ea typeface="Times New Roman" pitchFamily="18" charset="0"/>
              </a:rPr>
              <a:t>                   </a:t>
            </a:r>
            <a:r>
              <a:rPr lang="ru-RU" sz="2400" b="1" u="sng" dirty="0" smtClean="0">
                <a:ea typeface="Times New Roman" pitchFamily="18" charset="0"/>
              </a:rPr>
              <a:t>Свойства внимания</a:t>
            </a:r>
            <a:endParaRPr lang="ru-RU" sz="2400" b="1" dirty="0" smtClean="0"/>
          </a:p>
          <a:p>
            <a:pPr marL="0" lvl="2" algn="just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  <a:tabLst>
                <a:tab pos="609600" algn="l"/>
              </a:tabLst>
            </a:pPr>
            <a:r>
              <a:rPr lang="ru-RU" sz="2400" b="1" i="1" dirty="0" smtClean="0">
                <a:ea typeface="Times New Roman" pitchFamily="18" charset="0"/>
              </a:rPr>
              <a:t> Объем внимания </a:t>
            </a:r>
            <a:endParaRPr lang="ru-RU" sz="2400" dirty="0" smtClean="0">
              <a:ea typeface="Times New Roman" pitchFamily="18" charset="0"/>
            </a:endParaRPr>
          </a:p>
          <a:p>
            <a:pPr marL="0" lvl="2" algn="just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  <a:tabLst>
                <a:tab pos="609600" algn="l"/>
              </a:tabLst>
            </a:pPr>
            <a:r>
              <a:rPr lang="ru-RU" sz="2400" dirty="0" smtClean="0"/>
              <a:t> </a:t>
            </a:r>
            <a:r>
              <a:rPr lang="ru-RU" sz="2400" b="1" i="1" dirty="0" smtClean="0"/>
              <a:t>Устойчивость</a:t>
            </a:r>
          </a:p>
          <a:p>
            <a:pPr marL="0" lvl="2" algn="just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  <a:tabLst>
                <a:tab pos="609600" algn="l"/>
              </a:tabLst>
            </a:pPr>
            <a:r>
              <a:rPr lang="ru-RU" sz="2400" b="1" i="1" dirty="0" smtClean="0"/>
              <a:t> Сосредоточенность</a:t>
            </a:r>
          </a:p>
          <a:p>
            <a:pPr marL="0" lvl="2" algn="just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  <a:tabLst>
                <a:tab pos="609600" algn="l"/>
              </a:tabLst>
            </a:pPr>
            <a:r>
              <a:rPr lang="ru-RU" sz="2400" b="1" i="1" dirty="0" smtClean="0"/>
              <a:t> Переключаемость</a:t>
            </a:r>
          </a:p>
          <a:p>
            <a:pPr marL="0" lvl="2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</a:pPr>
            <a:r>
              <a:rPr lang="ru-RU" sz="2400" b="1" i="1" dirty="0" smtClean="0"/>
              <a:t> (гибкость)</a:t>
            </a:r>
            <a:endParaRPr lang="ru-RU" sz="2400" dirty="0" smtClean="0"/>
          </a:p>
          <a:p>
            <a:pPr marL="0" lvl="2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</a:pPr>
            <a:endParaRPr lang="ru-RU" sz="2400" b="1" i="1" dirty="0" smtClean="0"/>
          </a:p>
          <a:p>
            <a:pPr marL="0" lvl="2" algn="just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  <a:tabLst>
                <a:tab pos="609600" algn="l"/>
              </a:tabLst>
            </a:pPr>
            <a:endParaRPr lang="ru-RU" sz="2400" dirty="0" smtClean="0"/>
          </a:p>
        </p:txBody>
      </p:sp>
      <p:pic>
        <p:nvPicPr>
          <p:cNvPr id="5" name="Содержимое 25" descr="лыжни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564904"/>
            <a:ext cx="6552728" cy="42930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3857628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</a:pPr>
            <a:r>
              <a:rPr lang="ru-RU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54868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just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  <a:tabLst>
                <a:tab pos="609600" algn="l"/>
              </a:tabLst>
            </a:pPr>
            <a:r>
              <a:rPr lang="ru-RU" sz="2400" b="1" i="1" dirty="0" smtClean="0"/>
              <a:t>Распределение</a:t>
            </a:r>
            <a:r>
              <a:rPr lang="ru-RU" sz="2400" dirty="0" smtClean="0"/>
              <a:t> </a:t>
            </a:r>
          </a:p>
          <a:p>
            <a:pPr marL="0" lvl="2" algn="just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  <a:tabLst>
                <a:tab pos="609600" algn="l"/>
              </a:tabLst>
            </a:pPr>
            <a:r>
              <a:rPr lang="ru-RU" sz="2400" dirty="0" smtClean="0"/>
              <a:t> </a:t>
            </a:r>
            <a:r>
              <a:rPr lang="ru-RU" sz="2400" b="1" i="1" dirty="0" smtClean="0"/>
              <a:t>Избирательность </a:t>
            </a:r>
            <a:r>
              <a:rPr lang="ru-RU" sz="2400" dirty="0" smtClean="0"/>
              <a:t> </a:t>
            </a:r>
          </a:p>
          <a:p>
            <a:pPr marL="0" lvl="2" algn="just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  <a:tabLst>
                <a:tab pos="609600" algn="l"/>
              </a:tabLst>
            </a:pPr>
            <a:r>
              <a:rPr lang="ru-RU" sz="2400" dirty="0" smtClean="0"/>
              <a:t> </a:t>
            </a:r>
            <a:r>
              <a:rPr lang="ru-RU" sz="2400" b="1" i="1" dirty="0" smtClean="0"/>
              <a:t>Предметность</a:t>
            </a:r>
          </a:p>
          <a:p>
            <a:pPr marL="0" lvl="2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</a:pPr>
            <a:r>
              <a:rPr lang="ru-RU" sz="2400" b="1" i="1" dirty="0" smtClean="0"/>
              <a:t> (концентрация) </a:t>
            </a:r>
            <a:endParaRPr lang="ru-RU" sz="2400" dirty="0" smtClean="0"/>
          </a:p>
          <a:p>
            <a:pPr marL="0" lvl="2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09600" algn="l"/>
              </a:tabLst>
            </a:pPr>
            <a:r>
              <a:rPr lang="ru-RU" sz="2400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188640"/>
            <a:ext cx="4643470" cy="714380"/>
          </a:xfrm>
        </p:spPr>
        <p:txBody>
          <a:bodyPr>
            <a:noAutofit/>
          </a:bodyPr>
          <a:lstStyle/>
          <a:p>
            <a:r>
              <a:rPr lang="ru-RU" sz="2400" b="1" u="sng" dirty="0" smtClean="0"/>
              <a:t>Факторы, способствующие привлечению внимания</a:t>
            </a:r>
            <a:endParaRPr lang="ru-RU" sz="2400" b="1" u="sng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483768" y="1165396"/>
            <a:ext cx="64087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Изменение характеристики объектов</a:t>
            </a: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Структурная организация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деятельности</a:t>
            </a: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ea typeface="Calibri" pitchFamily="34" charset="0"/>
                <a:cs typeface="Times New Roman" pitchFamily="18" charset="0"/>
              </a:rPr>
              <a:t>Пробуждение интереса к объекту</a:t>
            </a:r>
            <a:endParaRPr lang="ru-RU" sz="24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ru-RU" dirty="0" smtClean="0">
              <a:cs typeface="Times New Roman" pitchFamily="18" charset="0"/>
            </a:endParaRPr>
          </a:p>
        </p:txBody>
      </p:sp>
      <p:pic>
        <p:nvPicPr>
          <p:cNvPr id="5" name="Содержимое 14" descr="взры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3340386"/>
            <a:ext cx="4572001" cy="3517615"/>
          </a:xfrm>
          <a:prstGeom prst="rect">
            <a:avLst/>
          </a:prstGeom>
        </p:spPr>
      </p:pic>
      <p:pic>
        <p:nvPicPr>
          <p:cNvPr id="6" name="Содержимое 29" descr="речь в полет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350964"/>
            <a:ext cx="4283968" cy="3507036"/>
          </a:xfrm>
          <a:prstGeom prst="rect">
            <a:avLst/>
          </a:prstGeom>
        </p:spPr>
      </p:pic>
      <p:pic>
        <p:nvPicPr>
          <p:cNvPr id="10" name="Содержимое 23" descr="мужчина говори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-1"/>
            <a:ext cx="2115247" cy="31409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23528" y="1368643"/>
            <a:ext cx="83529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600" b="1" dirty="0" smtClean="0"/>
              <a:t>	</a:t>
            </a:r>
            <a:endParaRPr lang="ru-RU" sz="1600" dirty="0" smtClean="0"/>
          </a:p>
          <a:p>
            <a:pPr algn="just"/>
            <a:endParaRPr lang="ru-RU" sz="1600" dirty="0" smtClean="0"/>
          </a:p>
          <a:p>
            <a:pPr lvl="0" algn="just"/>
            <a:r>
              <a:rPr lang="ru-RU" sz="1600" b="1" dirty="0" smtClean="0">
                <a:ea typeface="MS Mincho" pitchFamily="49" charset="-128"/>
                <a:cs typeface="Times New Roman" pitchFamily="18" charset="0"/>
              </a:rPr>
              <a:t>	</a:t>
            </a:r>
          </a:p>
          <a:p>
            <a:pPr algn="just"/>
            <a:r>
              <a:rPr lang="ru-RU" sz="1600" b="1" dirty="0" smtClean="0">
                <a:ea typeface="MS Mincho" pitchFamily="49" charset="-128"/>
                <a:cs typeface="Times New Roman" pitchFamily="18" charset="0"/>
              </a:rPr>
              <a:t>	</a:t>
            </a:r>
            <a:endParaRPr lang="ru-RU" sz="1600" dirty="0" smtClean="0"/>
          </a:p>
          <a:p>
            <a:pPr algn="just"/>
            <a:endParaRPr lang="ru-RU" sz="1600" dirty="0" smtClean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11156"/>
          </a:xfrm>
        </p:spPr>
        <p:txBody>
          <a:bodyPr>
            <a:noAutofit/>
          </a:bodyPr>
          <a:lstStyle/>
          <a:p>
            <a:endParaRPr lang="ru-RU" sz="2400" b="1" dirty="0"/>
          </a:p>
        </p:txBody>
      </p:sp>
      <p:pic>
        <p:nvPicPr>
          <p:cNvPr id="8" name="Содержимое 5" descr="лод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21" descr="илл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3643314"/>
            <a:ext cx="2989531" cy="3214685"/>
          </a:xfrm>
          <a:prstGeom prst="rect">
            <a:avLst/>
          </a:prstGeom>
        </p:spPr>
      </p:pic>
      <p:pic>
        <p:nvPicPr>
          <p:cNvPr id="4" name="Содержимое 20" descr="илл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7696" y="0"/>
            <a:ext cx="3136304" cy="3000372"/>
          </a:xfrm>
          <a:prstGeom prst="rect">
            <a:avLst/>
          </a:prstGeom>
        </p:spPr>
      </p:pic>
      <p:pic>
        <p:nvPicPr>
          <p:cNvPr id="6" name="Содержимое 31" descr="иллю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51180" y="3714752"/>
            <a:ext cx="3092820" cy="3143247"/>
          </a:xfrm>
          <a:prstGeom prst="rect">
            <a:avLst/>
          </a:prstGeom>
        </p:spPr>
      </p:pic>
      <p:pic>
        <p:nvPicPr>
          <p:cNvPr id="7" name="Содержимое 33" descr="ваз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000364" cy="2928934"/>
          </a:xfrm>
          <a:prstGeom prst="rect">
            <a:avLst/>
          </a:prstGeom>
        </p:spPr>
      </p:pic>
      <p:pic>
        <p:nvPicPr>
          <p:cNvPr id="8" name="Содержимое 36" descr="илл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43240" y="285728"/>
            <a:ext cx="2732504" cy="3643338"/>
          </a:xfrm>
          <a:prstGeom prst="rect">
            <a:avLst/>
          </a:prstGeom>
        </p:spPr>
      </p:pic>
      <p:pic>
        <p:nvPicPr>
          <p:cNvPr id="9" name="Содержимое 28" descr="илл 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488" y="4143380"/>
            <a:ext cx="3360386" cy="2238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7" descr="порог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-81796"/>
            <a:ext cx="9144001" cy="69397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5733256"/>
            <a:ext cx="5878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/>
              <a:t>СПАСИБО ЗА ВНИМАНИЕ!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Microsoft Office PowerPoint</Application>
  <PresentationFormat>Экран (4:3)</PresentationFormat>
  <Paragraphs>38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ВНИМАНИЕ</vt:lpstr>
      <vt:lpstr>Виды внимания по характеру активности</vt:lpstr>
      <vt:lpstr>Слайд 4</vt:lpstr>
      <vt:lpstr>Факторы, способствующие привлечению внимания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Французовы</dc:creator>
  <cp:lastModifiedBy>Французовы</cp:lastModifiedBy>
  <cp:revision>1</cp:revision>
  <dcterms:created xsi:type="dcterms:W3CDTF">2017-01-07T19:49:55Z</dcterms:created>
  <dcterms:modified xsi:type="dcterms:W3CDTF">2017-01-07T19:53:30Z</dcterms:modified>
</cp:coreProperties>
</file>