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4" r:id="rId10"/>
    <p:sldId id="275" r:id="rId11"/>
    <p:sldId id="266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5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AEA1-95E8-4087-8840-E0C2EC393D04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AEA1-95E8-4087-8840-E0C2EC393D04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AEA1-95E8-4087-8840-E0C2EC393D04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AEA1-95E8-4087-8840-E0C2EC393D04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142852"/>
            <a:ext cx="8715436" cy="6500858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41000">
                <a:schemeClr val="dk1">
                  <a:tint val="15000"/>
                  <a:satMod val="350000"/>
                  <a:alpha val="72000"/>
                </a:schemeClr>
              </a:gs>
              <a:gs pos="21000">
                <a:schemeClr val="dk1">
                  <a:tint val="15000"/>
                  <a:satMod val="350000"/>
                  <a:alpha val="72000"/>
                </a:schemeClr>
              </a:gs>
              <a:gs pos="48000">
                <a:schemeClr val="dk1">
                  <a:tint val="15000"/>
                  <a:satMod val="350000"/>
                  <a:alpha val="72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decorline79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04950" y="4552950"/>
            <a:ext cx="3810000" cy="800100"/>
          </a:xfrm>
          <a:prstGeom prst="rect">
            <a:avLst/>
          </a:prstGeom>
        </p:spPr>
      </p:pic>
      <p:pic>
        <p:nvPicPr>
          <p:cNvPr id="10" name="Рисунок 9" descr="decorline79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04950" y="1504950"/>
            <a:ext cx="3810000" cy="8001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AEA1-95E8-4087-8840-E0C2EC393D04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14282" y="142852"/>
            <a:ext cx="8715436" cy="6572296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0">
                <a:schemeClr val="dk1">
                  <a:tint val="50000"/>
                  <a:satMod val="300000"/>
                </a:schemeClr>
              </a:gs>
              <a:gs pos="0">
                <a:schemeClr val="dk1">
                  <a:tint val="50000"/>
                  <a:satMod val="300000"/>
                </a:schemeClr>
              </a:gs>
              <a:gs pos="47000">
                <a:schemeClr val="dk1">
                  <a:tint val="37000"/>
                  <a:satMod val="300000"/>
                  <a:alpha val="73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decorline79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38950" y="1504950"/>
            <a:ext cx="3810000" cy="800100"/>
          </a:xfrm>
          <a:prstGeom prst="rect">
            <a:avLst/>
          </a:prstGeom>
        </p:spPr>
      </p:pic>
      <p:pic>
        <p:nvPicPr>
          <p:cNvPr id="11" name="Рисунок 10" descr="decorline79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38950" y="4362446"/>
            <a:ext cx="3810000" cy="8001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AEA1-95E8-4087-8840-E0C2EC393D04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AEA1-95E8-4087-8840-E0C2EC393D04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AEA1-95E8-4087-8840-E0C2EC393D04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AEA1-95E8-4087-8840-E0C2EC393D04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AEA1-95E8-4087-8840-E0C2EC393D04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6AEA1-95E8-4087-8840-E0C2EC393D04}" type="datetimeFigureOut">
              <a:rPr lang="ru-RU" smtClean="0"/>
              <a:pPr/>
              <a:t>08.01.2017</a:t>
            </a:fld>
            <a:r>
              <a:rPr lang="ru-RU" dirty="0" smtClean="0"/>
              <a:t> Пасечник Е.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C698E-FCE6-4759-8795-977847F18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42844" y="214290"/>
            <a:ext cx="8858312" cy="6429420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0">
                <a:schemeClr val="dk1">
                  <a:tint val="50000"/>
                  <a:satMod val="300000"/>
                </a:schemeClr>
              </a:gs>
              <a:gs pos="0">
                <a:schemeClr val="dk1">
                  <a:tint val="50000"/>
                  <a:satMod val="300000"/>
                </a:schemeClr>
              </a:gs>
              <a:gs pos="68000">
                <a:schemeClr val="dk1">
                  <a:tint val="37000"/>
                  <a:satMod val="300000"/>
                  <a:alpha val="84000"/>
                </a:schemeClr>
              </a:gs>
              <a:gs pos="16000">
                <a:schemeClr val="dk1">
                  <a:tint val="15000"/>
                  <a:satMod val="350000"/>
                  <a:alpha val="67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57150" cmpd="sng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decorline79 (1)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57900"/>
            <a:ext cx="3810000" cy="800100"/>
          </a:xfrm>
          <a:prstGeom prst="rect">
            <a:avLst/>
          </a:prstGeom>
        </p:spPr>
      </p:pic>
      <p:pic>
        <p:nvPicPr>
          <p:cNvPr id="12" name="Рисунок 11" descr="decorline79 (1)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6057900"/>
            <a:ext cx="3810000" cy="800100"/>
          </a:xfrm>
          <a:prstGeom prst="rect">
            <a:avLst/>
          </a:prstGeom>
        </p:spPr>
      </p:pic>
      <p:pic>
        <p:nvPicPr>
          <p:cNvPr id="13" name="Рисунок 12" descr="decorline79 (1)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6057900"/>
            <a:ext cx="3810000" cy="800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domzadanie.ru/images/090811_2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domzadanie.ru/images/090811_3.jpg" TargetMode="Externa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iki.pskovedu.ru/images/thumb/1/14/Risgr1.JPG/150px-Risgr1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wiki.pskovedu.ru/images/thumb/2/23/Risgr8.JPG/150px-Risgr8.JPG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vector-images.com/clipart/xlc/181/decorline79.jpg" TargetMode="External"/><Relationship Id="rId2" Type="http://schemas.openxmlformats.org/officeDocument/2006/relationships/hyperlink" Target="http://junior3d.ru/texture/&#1047;&#1077;&#1084;&#1083;&#1103;/&#1058;&#1088;&#1072;&#1074;&#1072;/&#1090;&#1088;&#1072;&#1074;&#1072;_35.jhttp:/junior3d.ru/texture/&#1047;&#1077;&#1084;&#1083;&#1103;/&#1058;&#1088;&#1072;&#1074;&#1072;/&#1090;&#1088;&#1072;&#1074;&#1072;_62.jpg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C:\Temp\FineReader10\media\image4.png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file:///C:\Temp\FineReader10\media\image3.png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15304" cy="2143140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00B050"/>
                </a:solidFill>
                <a:latin typeface="Georgia" pitchFamily="18" charset="0"/>
              </a:rPr>
              <a:t>ЛАБИРИНТЫ:</a:t>
            </a:r>
            <a:br>
              <a:rPr lang="ru-RU" sz="7200" b="1" i="1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00B050"/>
                </a:solidFill>
                <a:latin typeface="Georgia" pitchFamily="18" charset="0"/>
              </a:rPr>
              <a:t>поиск решения</a:t>
            </a:r>
            <a:endParaRPr lang="ru-RU" sz="7200" b="1" i="1" dirty="0"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b="1" dirty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>Работу 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>выполнила</a:t>
            </a:r>
            <a:r>
              <a:rPr lang="en-US" b="1" dirty="0" smtClean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>:</a:t>
            </a:r>
            <a:r>
              <a:rPr lang="ru-RU" b="1" dirty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>ученица 7 «Б» </a:t>
            </a:r>
            <a:r>
              <a:rPr lang="ru-RU" b="1" dirty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>класса </a:t>
            </a:r>
            <a:br>
              <a:rPr lang="ru-RU" b="1" dirty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>МБОУ 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>СШ </a:t>
            </a:r>
            <a:r>
              <a:rPr lang="ru-RU" b="1" dirty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>№</a:t>
            </a:r>
            <a:r>
              <a:rPr lang="en-US" b="1" dirty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>10</a:t>
            </a:r>
            <a:br>
              <a:rPr lang="en-US" b="1" dirty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>М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  <a:sym typeface="Trebuchet MS" pitchFamily="34" charset="0"/>
              </a:rPr>
              <a:t>алыгина Дарья 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5370" y="620688"/>
            <a:ext cx="81932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В односвязных  </a:t>
            </a:r>
            <a:r>
              <a:rPr lang="ru-RU" sz="2400" b="1" dirty="0">
                <a:latin typeface="Georgia" pitchFamily="18" charset="0"/>
              </a:rPr>
              <a:t>лабиринтах </a:t>
            </a:r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400" b="1" dirty="0" smtClean="0">
                <a:latin typeface="Georgia" pitchFamily="18" charset="0"/>
              </a:rPr>
              <a:t>и многосвязных без петли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 </a:t>
            </a:r>
            <a:r>
              <a:rPr lang="ru-RU" sz="2400" b="1" dirty="0">
                <a:latin typeface="Georgia" pitchFamily="18" charset="0"/>
              </a:rPr>
              <a:t>всегда можно достичь цели, </a:t>
            </a:r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400" b="1" dirty="0" smtClean="0">
                <a:latin typeface="Georgia" pitchFamily="18" charset="0"/>
              </a:rPr>
              <a:t>если </a:t>
            </a:r>
            <a:r>
              <a:rPr lang="ru-RU" sz="2400" b="1" dirty="0">
                <a:latin typeface="Georgia" pitchFamily="18" charset="0"/>
              </a:rPr>
              <a:t>двигаться все время, касаясь рукой стенки</a:t>
            </a:r>
            <a:r>
              <a:rPr lang="ru-RU" sz="2400" dirty="0"/>
              <a:t>.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304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Задача 1.</a:t>
            </a:r>
            <a:r>
              <a:rPr lang="ru-RU" b="1" dirty="0"/>
              <a:t> 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>«О бегстве королевского шута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» 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50" name="Picture 2" descr="http://domzadanie.ru/images/090811_2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544" y="1556792"/>
            <a:ext cx="3354256" cy="204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http://domzadanie.ru/images/090811_3.jpg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44824"/>
            <a:ext cx="3375025" cy="2055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9556" y="4149080"/>
            <a:ext cx="8568952" cy="175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Georgia" pitchFamily="18" charset="0"/>
              </a:rPr>
              <a:t>Чтобы выбраться из двора, куда я попал, следовало преодолеть подземный лабиринт. Спустившись на несколько ступенек вниз, я попал в его центр А, чтобы отыскать дверцу В. Но мне было хорошо известно, что в абсолютной тьме этого страшного сооружения я мог блуждать часами, чтобы снова вернуться туда, откуда начал свой путь. Как же мне добраться до дверцы?</a:t>
            </a:r>
          </a:p>
        </p:txBody>
      </p:sp>
    </p:spTree>
    <p:extLst>
      <p:ext uri="{BB962C8B-B14F-4D97-AF65-F5344CB8AC3E}">
        <p14:creationId xmlns:p14="http://schemas.microsoft.com/office/powerpoint/2010/main" val="363262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u="sng" dirty="0">
                <a:latin typeface="Georgia" pitchFamily="18" charset="0"/>
              </a:rPr>
              <a:t>Алгоритм Люка-</a:t>
            </a:r>
            <a:r>
              <a:rPr lang="ru-RU" sz="3100" b="1" u="sng" dirty="0" err="1">
                <a:latin typeface="Georgia" pitchFamily="18" charset="0"/>
              </a:rPr>
              <a:t>Тремо</a:t>
            </a:r>
            <a:r>
              <a:rPr lang="ru-RU" sz="3100" b="1" u="sng" dirty="0">
                <a:latin typeface="Georgia" pitchFamily="18" charset="0"/>
              </a:rPr>
              <a:t>:</a:t>
            </a:r>
            <a:r>
              <a:rPr lang="ru-RU" sz="3100" dirty="0">
                <a:latin typeface="Georgia" pitchFamily="18" charset="0"/>
              </a:rPr>
              <a:t/>
            </a:r>
            <a:br>
              <a:rPr lang="ru-RU" sz="3100" dirty="0">
                <a:latin typeface="Georgia" pitchFamily="18" charset="0"/>
              </a:rPr>
            </a:br>
            <a:r>
              <a:rPr lang="ru-RU" sz="3100" dirty="0" smtClean="0"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(универсальный алгоритм прохождения  любых лабиринтов</a:t>
            </a:r>
            <a:r>
              <a:rPr lang="ru-RU" sz="2700" b="1" dirty="0" smtClean="0"/>
              <a:t>)</a:t>
            </a:r>
            <a:endParaRPr lang="ru-RU" sz="27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 выходе туннеля к перекрестку и на входе с перекрестка в туннель всегда делаем отметку с одной и той же стороны (например, справа) по ходу движения.</a:t>
            </a:r>
          </a:p>
          <a:p>
            <a:pPr algn="just"/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От первого перекрестка идем по какому угодно пути, пока не достигнем или нового перекрестка, или не зайдем в тупик. </a:t>
            </a: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. Если мы зашли в тупик, то следует вернуться назад, а пройденный путь отбросить (пункт 1), отметив его дважды (вход-выход). От перекрестка идти в другом направлении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Если мы приходим к новому перекрестку, то двигаемся в любом направлении, отметив путь, по которому пришли, и путь, по которому уходим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. Если мы приходим к известному нам перекрестку не тем путем, которым уходили, то немедленно поворачивать назад (не забыв пункт 1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. Никогда не ходите по пути, отмеченному дважды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Если больше нет путей без отметок, следует выбрать путь, отмеченный одной меткой.</a:t>
            </a:r>
          </a:p>
        </p:txBody>
      </p:sp>
    </p:spTree>
    <p:extLst>
      <p:ext uri="{BB962C8B-B14F-4D97-AF65-F5344CB8AC3E}">
        <p14:creationId xmlns:p14="http://schemas.microsoft.com/office/powerpoint/2010/main" val="359094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upload.wikimedia.org/wikipedia/commons/6/60/Leonhard_Euler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3977297" cy="52806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76056" y="1988840"/>
            <a:ext cx="324036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Леонард 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Эйлер</a:t>
            </a:r>
          </a:p>
          <a:p>
            <a:pPr algn="ctr"/>
            <a:r>
              <a:rPr lang="ru-RU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1707-1783</a:t>
            </a:r>
            <a:r>
              <a:rPr lang="ru-RU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84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9552" y="620689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Georgia" pitchFamily="18" charset="0"/>
              </a:rPr>
              <a:t>Граф</a:t>
            </a:r>
            <a:r>
              <a:rPr lang="ru-RU" sz="2800" dirty="0">
                <a:latin typeface="Georgia" pitchFamily="18" charset="0"/>
              </a:rPr>
              <a:t> -это фигура, состоящая из точек и линий, их связывающих. Точки называют </a:t>
            </a:r>
            <a:r>
              <a:rPr lang="ru-RU" sz="2800" b="1" dirty="0">
                <a:latin typeface="Georgia" pitchFamily="18" charset="0"/>
              </a:rPr>
              <a:t>вершинами</a:t>
            </a:r>
            <a:r>
              <a:rPr lang="ru-RU" sz="2800" dirty="0">
                <a:latin typeface="Georgia" pitchFamily="18" charset="0"/>
              </a:rPr>
              <a:t> графа, а линии, которые соединяют вершины, - </a:t>
            </a:r>
            <a:r>
              <a:rPr lang="ru-RU" sz="2800" b="1" dirty="0">
                <a:latin typeface="Georgia" pitchFamily="18" charset="0"/>
              </a:rPr>
              <a:t>рёбрами</a:t>
            </a:r>
            <a:r>
              <a:rPr lang="ru-RU" sz="2800" dirty="0">
                <a:latin typeface="Georgia" pitchFamily="18" charset="0"/>
              </a:rPr>
              <a:t> графа. Вершины, из которых выходит нечётное число рёбер, называются </a:t>
            </a:r>
            <a:r>
              <a:rPr lang="ru-RU" sz="2800" b="1" dirty="0">
                <a:latin typeface="Georgia" pitchFamily="18" charset="0"/>
              </a:rPr>
              <a:t>нечётными вершинами</a:t>
            </a:r>
            <a:r>
              <a:rPr lang="ru-RU" sz="2800" dirty="0">
                <a:latin typeface="Georgia" pitchFamily="18" charset="0"/>
              </a:rPr>
              <a:t>, а вершины, из которых выходит чётное число рёбер, называются – </a:t>
            </a:r>
            <a:r>
              <a:rPr lang="ru-RU" sz="2800" b="1" dirty="0">
                <a:latin typeface="Georgia" pitchFamily="18" charset="0"/>
              </a:rPr>
              <a:t>чётными</a:t>
            </a:r>
            <a:r>
              <a:rPr lang="ru-RU" sz="2800" dirty="0">
                <a:latin typeface="Georgia" pitchFamily="18" charset="0"/>
              </a:rPr>
              <a:t>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0764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5846"/>
            <a:ext cx="864096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Georgia" pitchFamily="18" charset="0"/>
              </a:rPr>
              <a:t>Эйлер установил следующие свойства графа:</a:t>
            </a:r>
          </a:p>
          <a:p>
            <a:pPr lvl="0" algn="just"/>
            <a:r>
              <a:rPr lang="ru-RU" sz="2000" dirty="0">
                <a:latin typeface="Georgia" pitchFamily="18" charset="0"/>
              </a:rPr>
              <a:t>Если все вершины графа чётные, то можно одним росчерком (т.е. не отрывая карандаша от бумаги и не проводя дважды по одной и той же линии) начертить граф.</a:t>
            </a:r>
          </a:p>
          <a:p>
            <a:pPr lvl="0" algn="just"/>
            <a:r>
              <a:rPr lang="ru-RU" sz="2000" dirty="0">
                <a:latin typeface="Georgia" pitchFamily="18" charset="0"/>
              </a:rPr>
              <a:t>Граф с двумя нечётными вершинами тоже можно начертить одним росчерком. Движение нужно начинать от любой нечётной вершины, а заканчивать на другой нечётной вершине.</a:t>
            </a:r>
          </a:p>
          <a:p>
            <a:pPr lvl="0" algn="just"/>
            <a:r>
              <a:rPr lang="ru-RU" sz="2000" dirty="0">
                <a:latin typeface="Georgia" pitchFamily="18" charset="0"/>
              </a:rPr>
              <a:t>Граф с более чем двумя нечётными вершинами, невозможно начертить одним росчерком.</a:t>
            </a:r>
          </a:p>
          <a:p>
            <a:pPr lvl="0" algn="just"/>
            <a:r>
              <a:rPr lang="ru-RU" sz="2000" dirty="0">
                <a:latin typeface="Georgia" pitchFamily="18" charset="0"/>
              </a:rPr>
              <a:t>Граф, который содержит более двух нечётных узлов, не может быть начерчен одним росчерком. Его можно обойти по нескольким маршрутам так, что в каждом из них никакая ветвь не будет пройдена дважды. Если сеть содержит 2</a:t>
            </a:r>
            <a:r>
              <a:rPr lang="ru-RU" sz="2000" i="1" dirty="0">
                <a:latin typeface="Georgia" pitchFamily="18" charset="0"/>
              </a:rPr>
              <a:t>n</a:t>
            </a:r>
            <a:r>
              <a:rPr lang="ru-RU" sz="2000" dirty="0">
                <a:latin typeface="Georgia" pitchFamily="18" charset="0"/>
              </a:rPr>
              <a:t> нечётных узлов, она может быть целиком покрыта </a:t>
            </a:r>
            <a:r>
              <a:rPr lang="ru-RU" sz="2000" i="1" dirty="0">
                <a:latin typeface="Georgia" pitchFamily="18" charset="0"/>
              </a:rPr>
              <a:t>n</a:t>
            </a:r>
            <a:r>
              <a:rPr lang="ru-RU" sz="2000" dirty="0">
                <a:latin typeface="Georgia" pitchFamily="18" charset="0"/>
              </a:rPr>
              <a:t> маршрутами.</a:t>
            </a:r>
          </a:p>
        </p:txBody>
      </p:sp>
    </p:spTree>
    <p:extLst>
      <p:ext uri="{BB962C8B-B14F-4D97-AF65-F5344CB8AC3E}">
        <p14:creationId xmlns:p14="http://schemas.microsoft.com/office/powerpoint/2010/main" val="693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548680"/>
            <a:ext cx="84609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Задача </a:t>
            </a: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о кенигсбергских мостах</a:t>
            </a:r>
          </a:p>
        </p:txBody>
      </p:sp>
      <p:pic>
        <p:nvPicPr>
          <p:cNvPr id="1026" name="Picture 2" descr="кенигсбер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953" y="1731553"/>
            <a:ext cx="4599691" cy="2386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гра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484784"/>
            <a:ext cx="2951258" cy="22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653136"/>
            <a:ext cx="71911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atin typeface="Georgia" pitchFamily="18" charset="0"/>
              </a:rPr>
              <a:t>В г. Кёнигсберге было семь мостов через реку </a:t>
            </a:r>
            <a:r>
              <a:rPr lang="ru-RU" b="1" dirty="0" err="1">
                <a:latin typeface="Georgia" pitchFamily="18" charset="0"/>
              </a:rPr>
              <a:t>Прегель</a:t>
            </a:r>
            <a:r>
              <a:rPr lang="ru-RU" b="1" dirty="0" smtClean="0">
                <a:latin typeface="Georgia" pitchFamily="18" charset="0"/>
              </a:rPr>
              <a:t>.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>
                <a:latin typeface="Georgia" pitchFamily="18" charset="0"/>
              </a:rPr>
              <a:t>Можно ли, прогуливаясь по берегам реки</a:t>
            </a:r>
            <a:r>
              <a:rPr lang="ru-RU" b="1" dirty="0" smtClean="0">
                <a:latin typeface="Georgia" pitchFamily="18" charset="0"/>
              </a:rPr>
              <a:t>,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>
                <a:latin typeface="Georgia" pitchFamily="18" charset="0"/>
              </a:rPr>
              <a:t>пройти по каждому мосту ровно один раз?</a:t>
            </a:r>
            <a:endParaRPr lang="ru-RU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106" y="4080445"/>
            <a:ext cx="84449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dirty="0">
                <a:latin typeface="Georgia" pitchFamily="18" charset="0"/>
              </a:rPr>
              <a:t>План города для решения этой задачи можно изобразить графом</a:t>
            </a:r>
            <a:r>
              <a:rPr lang="ru-RU" b="1" dirty="0" smtClean="0">
                <a:latin typeface="Georgia" pitchFamily="18" charset="0"/>
              </a:rPr>
              <a:t>.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>
                <a:latin typeface="Georgia" pitchFamily="18" charset="0"/>
              </a:rPr>
              <a:t>На этом графе четыре </a:t>
            </a:r>
            <a:r>
              <a:rPr lang="ru-RU" b="1" dirty="0" smtClean="0">
                <a:latin typeface="Georgia" pitchFamily="18" charset="0"/>
              </a:rPr>
              <a:t>узла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>
                <a:latin typeface="Georgia" pitchFamily="18" charset="0"/>
              </a:rPr>
              <a:t>(они соответствуют берегам С и В и островам А и </a:t>
            </a:r>
            <a:r>
              <a:rPr lang="en-US" b="1" dirty="0">
                <a:latin typeface="Georgia" pitchFamily="18" charset="0"/>
              </a:rPr>
              <a:t>D</a:t>
            </a:r>
            <a:r>
              <a:rPr lang="ru-RU" b="1" dirty="0" smtClean="0">
                <a:latin typeface="Georgia" pitchFamily="18" charset="0"/>
              </a:rPr>
              <a:t>)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>
                <a:latin typeface="Georgia" pitchFamily="18" charset="0"/>
              </a:rPr>
              <a:t>и семь кривых, которые обозначают мосты. </a:t>
            </a:r>
            <a:endParaRPr lang="ru-RU" b="1" dirty="0" smtClean="0">
              <a:latin typeface="Georgia" pitchFamily="18" charset="0"/>
            </a:endParaRPr>
          </a:p>
          <a:p>
            <a:pPr algn="ctr"/>
            <a:r>
              <a:rPr lang="ru-RU" b="1" dirty="0" smtClean="0">
                <a:latin typeface="Georgia" pitchFamily="18" charset="0"/>
              </a:rPr>
              <a:t>Если </a:t>
            </a:r>
            <a:r>
              <a:rPr lang="ru-RU" b="1" dirty="0">
                <a:latin typeface="Georgia" pitchFamily="18" charset="0"/>
              </a:rPr>
              <a:t>бы существовал искомый маршрут</a:t>
            </a:r>
            <a:r>
              <a:rPr lang="ru-RU" b="1" dirty="0" smtClean="0">
                <a:latin typeface="Georgia" pitchFamily="18" charset="0"/>
              </a:rPr>
              <a:t>,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>
                <a:latin typeface="Georgia" pitchFamily="18" charset="0"/>
              </a:rPr>
              <a:t>то эту сеть кривых можно было бы вычертить одним росчерком</a:t>
            </a:r>
            <a:endParaRPr lang="ru-RU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33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Задача 2. </a:t>
            </a:r>
            <a:r>
              <a:rPr lang="ru-RU" sz="2000" b="1" dirty="0" smtClean="0">
                <a:latin typeface="Georgia" pitchFamily="18" charset="0"/>
              </a:rPr>
              <a:t>Голодная </a:t>
            </a:r>
            <a:r>
              <a:rPr lang="ru-RU" sz="2000" b="1" dirty="0">
                <a:latin typeface="Georgia" pitchFamily="18" charset="0"/>
              </a:rPr>
              <a:t>лиса вышла из вырытой под деревом норы и начала бродить по лесу от дерева к дереву в поисках добычи. Чёрной линией изображён путь лисы. Наконец она устала и легла отдохнуть под одним из деревьев (дерево загораживает лису и её не видно)</a:t>
            </a:r>
            <a:br>
              <a:rPr lang="ru-RU" sz="2000" b="1" dirty="0">
                <a:latin typeface="Georgia" pitchFamily="18" charset="0"/>
              </a:rPr>
            </a:br>
            <a:r>
              <a:rPr lang="ru-RU" sz="2000" b="1" dirty="0">
                <a:latin typeface="Georgia" pitchFamily="18" charset="0"/>
              </a:rPr>
              <a:t> Где сейчас лиса? Под каким деревом находится её нора? </a:t>
            </a:r>
            <a:r>
              <a:rPr lang="ru-RU" sz="2000" b="1" dirty="0" smtClean="0">
                <a:latin typeface="Georgia" pitchFamily="18" charset="0"/>
              </a:rPr>
              <a:t>Сколько решений </a:t>
            </a:r>
            <a:r>
              <a:rPr lang="ru-RU" sz="2000" b="1" dirty="0">
                <a:latin typeface="Georgia" pitchFamily="18" charset="0"/>
              </a:rPr>
              <a:t>имеет задача? </a:t>
            </a:r>
            <a:br>
              <a:rPr lang="ru-RU" sz="2000" b="1" dirty="0">
                <a:latin typeface="Georgia" pitchFamily="18" charset="0"/>
              </a:rPr>
            </a:br>
            <a:endParaRPr lang="ru-RU" sz="2000" b="1" dirty="0">
              <a:latin typeface="Georgia" pitchFamily="18" charset="0"/>
            </a:endParaRPr>
          </a:p>
        </p:txBody>
      </p:sp>
      <p:pic>
        <p:nvPicPr>
          <p:cNvPr id="3074" name="Picture 2" descr="http://wiki.pskovedu.ru/images/thumb/1/14/Risgr1.JPG/150px-Risgr1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3003922" cy="316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779912" y="286970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Решение.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b="1" i="1" dirty="0">
                <a:latin typeface="Georgia" pitchFamily="18" charset="0"/>
              </a:rPr>
              <a:t>Рассмотрим данный рисунок как граф, у которого две нечётные вершины, значит, нора лисы находится в одной из них, а сама лиса – во второй, или наоборот, т.е. задача имеет два решения </a:t>
            </a:r>
          </a:p>
        </p:txBody>
      </p:sp>
    </p:spTree>
    <p:extLst>
      <p:ext uri="{BB962C8B-B14F-4D97-AF65-F5344CB8AC3E}">
        <p14:creationId xmlns:p14="http://schemas.microsoft.com/office/powerpoint/2010/main" val="391398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Задача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3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>
                <a:latin typeface="Georgia" pitchFamily="18" charset="0"/>
              </a:rPr>
              <a:t>На рисунке  дан план квартиры.  Разрывы в линиях обозначают двери. Маленькому мальчику захотелось за один обход пройти через все двери свое квартиры по одному разу. Его папа помог ему в этом. С какой комнаты мальчик мог начать свой путь?</a:t>
            </a:r>
          </a:p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Решение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. </a:t>
            </a:r>
            <a:r>
              <a:rPr lang="ru-RU" b="1" i="1" dirty="0">
                <a:latin typeface="Georgia" pitchFamily="18" charset="0"/>
              </a:rPr>
              <a:t>Начертим соответствующий плану граф. Вершины 1 и 4 нечетные значит, начав движение в одной нечетной вершине, в конце мальчик окажется в другой нечетной вершине. Задача имеет два решения</a:t>
            </a:r>
          </a:p>
        </p:txBody>
      </p:sp>
      <p:pic>
        <p:nvPicPr>
          <p:cNvPr id="4098" name="Picture 2" descr="http://wiki.pskovedu.ru/images/thumb/2/23/Risgr8.JPG/150px-Risgr8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69156"/>
            <a:ext cx="2030115" cy="156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8944" y="2564904"/>
            <a:ext cx="3038227" cy="207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5328" y="3604297"/>
            <a:ext cx="3421856" cy="232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77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ru-RU" sz="2000" dirty="0" smtClean="0">
              <a:latin typeface="Georgia" pitchFamily="18" charset="0"/>
            </a:endParaRPr>
          </a:p>
          <a:p>
            <a:endParaRPr lang="ru-RU" sz="2000" dirty="0">
              <a:latin typeface="Georgia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esktop\шар-лабиринт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3721596" cy="344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476672"/>
            <a:ext cx="719299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dirty="0">
                <a:latin typeface="Georgia" pitchFamily="18" charset="0"/>
              </a:rPr>
              <a:t>В наши дни лабиринты </a:t>
            </a:r>
            <a:endParaRPr lang="ru-RU" sz="24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создаются </a:t>
            </a:r>
            <a:r>
              <a:rPr lang="ru-RU" sz="2400" dirty="0">
                <a:latin typeface="Georgia" pitchFamily="18" charset="0"/>
              </a:rPr>
              <a:t>для развлечения, </a:t>
            </a:r>
            <a:endParaRPr lang="ru-RU" sz="24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в </a:t>
            </a:r>
            <a:r>
              <a:rPr lang="ru-RU" sz="2400" dirty="0">
                <a:latin typeface="Georgia" pitchFamily="18" charset="0"/>
              </a:rPr>
              <a:t>виде головоломок. </a:t>
            </a:r>
            <a:endParaRPr lang="ru-RU" sz="24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Также </a:t>
            </a:r>
            <a:r>
              <a:rPr lang="ru-RU" sz="2400" dirty="0">
                <a:latin typeface="Georgia" pitchFamily="18" charset="0"/>
              </a:rPr>
              <a:t>часто встречаются в компьютерных играх</a:t>
            </a:r>
          </a:p>
        </p:txBody>
      </p:sp>
    </p:spTree>
    <p:extLst>
      <p:ext uri="{BB962C8B-B14F-4D97-AF65-F5344CB8AC3E}">
        <p14:creationId xmlns:p14="http://schemas.microsoft.com/office/powerpoint/2010/main" val="351666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Georgia" pitchFamily="18" charset="0"/>
              </a:rPr>
              <a:t>Лабиринт - </a:t>
            </a:r>
            <a:r>
              <a:rPr lang="ru-RU" sz="2800" b="1" dirty="0" smtClean="0">
                <a:latin typeface="Georgia" pitchFamily="18" charset="0"/>
              </a:rPr>
              <a:t>какая-либо</a:t>
            </a:r>
          </a:p>
          <a:p>
            <a:pPr marL="0" indent="0">
              <a:buNone/>
            </a:pP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>
                <a:latin typeface="Georgia" pitchFamily="18" charset="0"/>
              </a:rPr>
              <a:t>структура (обычно в </a:t>
            </a:r>
            <a:endParaRPr lang="ru-RU" sz="2800" b="1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Georgia" pitchFamily="18" charset="0"/>
              </a:rPr>
              <a:t>двумерном </a:t>
            </a:r>
            <a:r>
              <a:rPr lang="ru-RU" sz="2800" b="1" dirty="0">
                <a:latin typeface="Georgia" pitchFamily="18" charset="0"/>
              </a:rPr>
              <a:t>или </a:t>
            </a:r>
            <a:endParaRPr lang="ru-RU" sz="2800" b="1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Georgia" pitchFamily="18" charset="0"/>
              </a:rPr>
              <a:t>трёхмерном</a:t>
            </a:r>
          </a:p>
          <a:p>
            <a:pPr marL="0" indent="0">
              <a:buNone/>
            </a:pP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>
                <a:latin typeface="Georgia" pitchFamily="18" charset="0"/>
              </a:rPr>
              <a:t>пространстве), </a:t>
            </a:r>
            <a:endParaRPr lang="ru-RU" sz="2800" b="1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Georgia" pitchFamily="18" charset="0"/>
              </a:rPr>
              <a:t>состоящая </a:t>
            </a:r>
            <a:r>
              <a:rPr lang="ru-RU" sz="2800" b="1" dirty="0">
                <a:latin typeface="Georgia" pitchFamily="18" charset="0"/>
              </a:rPr>
              <a:t>из запутанных путей к </a:t>
            </a:r>
            <a:r>
              <a:rPr lang="ru-RU" sz="2800" b="1" dirty="0" smtClean="0">
                <a:latin typeface="Georgia" pitchFamily="18" charset="0"/>
              </a:rPr>
              <a:t>выходу </a:t>
            </a:r>
            <a:r>
              <a:rPr lang="ru-RU" sz="2800" b="1" dirty="0">
                <a:latin typeface="Georgia" pitchFamily="18" charset="0"/>
              </a:rPr>
              <a:t>(и/или путей, ведущих в тупик).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admin\Desktop\лаб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628800"/>
            <a:ext cx="3134841" cy="254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112474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Georgia" pitchFamily="18" charset="0"/>
              </a:rPr>
              <a:t>Первые похожие на лабиринт наскальные рисунки появились на Земле еще в каменном веке. Трудно сказать, что имел в виду доисторический художник, высекая извилистые линии </a:t>
            </a:r>
            <a:r>
              <a:rPr lang="ru-RU" sz="2000" b="1" dirty="0" smtClean="0">
                <a:latin typeface="Georgia" pitchFamily="18" charset="0"/>
              </a:rPr>
              <a:t>и спирали</a:t>
            </a:r>
            <a:r>
              <a:rPr lang="ru-RU" sz="2000" b="1" dirty="0">
                <a:latin typeface="Georgia" pitchFamily="18" charset="0"/>
              </a:rPr>
              <a:t>, но идея передавалась сквозь века, превратившись, наконец, в глобальный символ — семь линий,  закрученных вокруг центра</a:t>
            </a:r>
          </a:p>
        </p:txBody>
      </p:sp>
    </p:spTree>
    <p:extLst>
      <p:ext uri="{BB962C8B-B14F-4D97-AF65-F5344CB8AC3E}">
        <p14:creationId xmlns:p14="http://schemas.microsoft.com/office/powerpoint/2010/main" val="287184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u="sng" dirty="0">
                <a:hlinkClick r:id="rId2"/>
              </a:rPr>
              <a:t>http://junior3d.ru/texture/Земля/Трава/трава_35.jhttp://</a:t>
            </a:r>
            <a:r>
              <a:rPr lang="ru-RU" sz="2400" u="sng" dirty="0" smtClean="0">
                <a:hlinkClick r:id="rId2"/>
              </a:rPr>
              <a:t>junior3d.ru/texture/Земля/Трава/трава_62.jpgpg</a:t>
            </a:r>
            <a:r>
              <a:rPr lang="en-US" sz="2400" u="sng" dirty="0" smtClean="0"/>
              <a:t> </a:t>
            </a:r>
            <a:endParaRPr lang="ru-RU" sz="2400" u="sng" dirty="0" smtClean="0"/>
          </a:p>
          <a:p>
            <a:r>
              <a:rPr lang="en-US" sz="2400" u="sng" dirty="0" smtClean="0">
                <a:hlinkClick r:id="rId3"/>
              </a:rPr>
              <a:t>http://images.vector-images.com/clipart/xlc/181/decorline79.jpg</a:t>
            </a:r>
            <a:endParaRPr lang="ru-RU" sz="2400" u="sng" dirty="0" smtClean="0"/>
          </a:p>
          <a:p>
            <a:r>
              <a:rPr lang="ru-RU" sz="2400" dirty="0" smtClean="0"/>
              <a:t>Автор шаблона Пасечник Е. А., учитель истории МБОУ «СОШ№6»г. </a:t>
            </a:r>
            <a:r>
              <a:rPr lang="ru-RU" sz="2400" dirty="0"/>
              <a:t>Б</a:t>
            </a:r>
            <a:r>
              <a:rPr lang="ru-RU" sz="2400" dirty="0" smtClean="0"/>
              <a:t>ратска Иркутской области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Лабиринт на </a:t>
            </a:r>
            <a:r>
              <a:rPr lang="ru-RU" b="1" dirty="0" err="1" smtClean="0">
                <a:solidFill>
                  <a:srgbClr val="C00000"/>
                </a:solidFill>
                <a:latin typeface="Georgia" pitchFamily="18" charset="0"/>
              </a:rPr>
              <a:t>о.Крит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, где по преданию жил Минотавр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лаб кри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4487" y="1457325"/>
            <a:ext cx="591502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06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200" dirty="0" smtClean="0">
                <a:ln>
                  <a:solidFill>
                    <a:srgbClr val="663300"/>
                  </a:solidFill>
                </a:ln>
                <a:latin typeface="Georgia" pitchFamily="18" charset="0"/>
              </a:rPr>
              <a:t>Лабиринт в </a:t>
            </a:r>
            <a:r>
              <a:rPr lang="ru-RU" sz="3200" dirty="0" err="1" smtClean="0">
                <a:ln>
                  <a:solidFill>
                    <a:srgbClr val="663300"/>
                  </a:solidFill>
                </a:ln>
                <a:latin typeface="Georgia" pitchFamily="18" charset="0"/>
              </a:rPr>
              <a:t>Шартрском</a:t>
            </a:r>
            <a:r>
              <a:rPr lang="ru-RU" sz="3200" dirty="0" smtClean="0">
                <a:ln>
                  <a:solidFill>
                    <a:srgbClr val="663300"/>
                  </a:solidFill>
                </a:ln>
                <a:latin typeface="Georgia" pitchFamily="18" charset="0"/>
              </a:rPr>
              <a:t> соборе (Франция)</a:t>
            </a:r>
            <a:r>
              <a:rPr lang="ru-RU" sz="6000" dirty="0">
                <a:ln>
                  <a:solidFill>
                    <a:srgbClr val="663300"/>
                  </a:solidFill>
                </a:ln>
                <a:latin typeface="Arial" pitchFamily="34" charset="0"/>
              </a:rPr>
              <a:t/>
            </a:r>
            <a:br>
              <a:rPr lang="ru-RU" sz="6000" dirty="0">
                <a:ln>
                  <a:solidFill>
                    <a:srgbClr val="663300"/>
                  </a:solidFill>
                </a:ln>
                <a:latin typeface="Arial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esktop\шарт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3424943" cy="4585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30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Соловецкие острова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in\Desktop\солов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1804987"/>
            <a:ext cx="4876800" cy="324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8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Садовые лабиринты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dmin\Desktop\сад лаб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820" y="1556792"/>
            <a:ext cx="5652120" cy="376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сад лаб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96752"/>
            <a:ext cx="5868144" cy="365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сад лаб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820" y="2348880"/>
            <a:ext cx="6848693" cy="427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dmin\Desktop\сад лаб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060848"/>
            <a:ext cx="6732240" cy="403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97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latin typeface="Georgia" pitchFamily="18" charset="0"/>
              </a:rPr>
              <a:t>    Ходы-головоломки</a:t>
            </a:r>
            <a:r>
              <a:rPr lang="ru-RU" sz="2700" b="1" dirty="0">
                <a:solidFill>
                  <a:srgbClr val="002060"/>
                </a:solidFill>
                <a:latin typeface="Georgia" pitchFamily="18" charset="0"/>
              </a:rPr>
              <a:t>, именуемые на английский манер «</a:t>
            </a:r>
            <a:r>
              <a:rPr lang="ru-RU" sz="2700" b="1" dirty="0" err="1">
                <a:solidFill>
                  <a:srgbClr val="002060"/>
                </a:solidFill>
                <a:latin typeface="Georgia" pitchFamily="18" charset="0"/>
              </a:rPr>
              <a:t>мейзами</a:t>
            </a:r>
            <a:r>
              <a:rPr lang="ru-RU" sz="2700" b="1" dirty="0">
                <a:solidFill>
                  <a:srgbClr val="002060"/>
                </a:solidFill>
                <a:latin typeface="Georgia" pitchFamily="18" charset="0"/>
              </a:rPr>
              <a:t>» (</a:t>
            </a:r>
            <a:r>
              <a:rPr lang="ru-RU" sz="2700" b="1" dirty="0" err="1">
                <a:solidFill>
                  <a:srgbClr val="002060"/>
                </a:solidFill>
                <a:latin typeface="Georgia" pitchFamily="18" charset="0"/>
              </a:rPr>
              <a:t>maze</a:t>
            </a:r>
            <a:r>
              <a:rPr lang="ru-RU" dirty="0"/>
              <a:t>)</a:t>
            </a:r>
          </a:p>
        </p:txBody>
      </p:sp>
      <p:pic>
        <p:nvPicPr>
          <p:cNvPr id="6146" name="Picture 2" descr="C:\Users\admin\Desktop\план мейз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3"/>
            <a:ext cx="428629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2400" b="1" dirty="0" smtClean="0">
                <a:latin typeface="Georgia" pitchFamily="18" charset="0"/>
              </a:rPr>
              <a:t>    План  </a:t>
            </a:r>
            <a:r>
              <a:rPr lang="ru-RU" sz="2400" b="1" dirty="0">
                <a:latin typeface="Georgia" pitchFamily="18" charset="0"/>
              </a:rPr>
              <a:t>и вид сверху </a:t>
            </a:r>
            <a:endParaRPr lang="ru-RU" sz="2400" b="1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Georgia" pitchFamily="18" charset="0"/>
              </a:rPr>
              <a:t>    на </a:t>
            </a:r>
            <a:r>
              <a:rPr lang="ru-RU" sz="2400" b="1" dirty="0" err="1">
                <a:latin typeface="Georgia" pitchFamily="18" charset="0"/>
              </a:rPr>
              <a:t>мейз</a:t>
            </a:r>
            <a:r>
              <a:rPr lang="ru-RU" sz="2400" b="1" dirty="0">
                <a:latin typeface="Georgia" pitchFamily="18" charset="0"/>
              </a:rPr>
              <a:t> в </a:t>
            </a:r>
            <a:endParaRPr lang="ru-RU" sz="2400" b="1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Georgia" pitchFamily="18" charset="0"/>
              </a:rPr>
              <a:t>    </a:t>
            </a:r>
            <a:r>
              <a:rPr lang="ru-RU" sz="2400" b="1" dirty="0" err="1" smtClean="0">
                <a:latin typeface="Georgia" pitchFamily="18" charset="0"/>
              </a:rPr>
              <a:t>Хэмптон</a:t>
            </a:r>
            <a:r>
              <a:rPr lang="ru-RU" sz="2400" b="1" dirty="0" smtClean="0">
                <a:latin typeface="Georgia" pitchFamily="18" charset="0"/>
              </a:rPr>
              <a:t> </a:t>
            </a:r>
            <a:r>
              <a:rPr lang="ru-RU" sz="2400" b="1" dirty="0">
                <a:latin typeface="Georgia" pitchFamily="18" charset="0"/>
              </a:rPr>
              <a:t>Корт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6147" name="Picture 3" descr="C:\Users\admin\Desktop\мейз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429000"/>
            <a:ext cx="4448055" cy="274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19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Temp\FineReader10\media\image4.png"/>
          <p:cNvPicPr>
            <a:picLocks noChangeAspect="1" noChangeArrowheads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6811">
            <a:off x="4714755" y="1556438"/>
            <a:ext cx="2580792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000100" y="357166"/>
            <a:ext cx="7000924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rgbClr val="663300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«Дерновый» лабиринт (33—34 м в диаметре),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rgbClr val="663300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просуществовавший до 1797 года в Англии в графстве Эссекс.</a:t>
            </a:r>
            <a:endParaRPr kumimoji="0" lang="ru-RU" sz="2400" b="1" i="0" u="none" strike="noStrike" cap="none" normalizeH="0" baseline="0" dirty="0" smtClean="0">
              <a:ln>
                <a:solidFill>
                  <a:srgbClr val="663300"/>
                </a:solidFill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579" name="Picture 3" descr="C:\Temp\FineReader10\media\image3.png"/>
          <p:cNvPicPr>
            <a:picLocks noChangeAspect="1" noChangeArrowheads="1"/>
          </p:cNvPicPr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780928"/>
            <a:ext cx="2779721" cy="28220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619672" y="5733256"/>
            <a:ext cx="37862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rgbClr val="663300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Итальянский лабиринт XVI столетия.</a:t>
            </a:r>
            <a:endParaRPr kumimoji="0" lang="ru-RU" sz="2400" b="1" i="0" u="none" strike="noStrike" cap="none" normalizeH="0" baseline="0" dirty="0" smtClean="0">
              <a:ln>
                <a:solidFill>
                  <a:srgbClr val="663300"/>
                </a:solidFill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628114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Правило одной руки</a:t>
            </a:r>
            <a:endParaRPr lang="ru-RU" sz="4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1"/>
            <a:ext cx="7931224" cy="44210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>
                <a:latin typeface="Georgia" pitchFamily="18" charset="0"/>
              </a:rPr>
              <a:t>Односвязными</a:t>
            </a:r>
            <a:r>
              <a:rPr lang="ru-RU" sz="2000" dirty="0">
                <a:latin typeface="Georgia" pitchFamily="18" charset="0"/>
              </a:rPr>
              <a:t> называются лабиринты, не содержащие замкнутых маршрутов и не имеющие отдельно стоящих стенок. Лабиринты с отдельно  стоящими стенками и с замкнутыми маршрутами называются </a:t>
            </a:r>
            <a:r>
              <a:rPr lang="ru-RU" sz="2000" b="1" dirty="0">
                <a:latin typeface="Georgia" pitchFamily="18" charset="0"/>
              </a:rPr>
              <a:t>многосвязными</a:t>
            </a:r>
            <a:r>
              <a:rPr lang="ru-RU" sz="2000" dirty="0">
                <a:latin typeface="Georgia" pitchFamily="18" charset="0"/>
              </a:rPr>
              <a:t>. При этом, если замкнутый маршрут не проходит вокруг цели, то лабиринт </a:t>
            </a:r>
            <a:r>
              <a:rPr lang="ru-RU" sz="2000" dirty="0" smtClean="0">
                <a:latin typeface="Georgia" pitchFamily="18" charset="0"/>
              </a:rPr>
              <a:t>без «петли»; </a:t>
            </a:r>
            <a:r>
              <a:rPr lang="ru-RU" sz="2000" dirty="0">
                <a:latin typeface="Georgia" pitchFamily="18" charset="0"/>
              </a:rPr>
              <a:t>если же цель можно обойти по замкнутому маршруту, значит, лабиринт </a:t>
            </a:r>
            <a:r>
              <a:rPr lang="ru-RU" sz="2000" dirty="0" smtClean="0">
                <a:latin typeface="Georgia" pitchFamily="18" charset="0"/>
              </a:rPr>
              <a:t>с замкнутой «петлей» вокруг цели</a:t>
            </a:r>
            <a:r>
              <a:rPr lang="ru-RU" sz="2800" dirty="0" smtClean="0">
                <a:latin typeface="Georgia" pitchFamily="18" charset="0"/>
              </a:rPr>
              <a:t>.</a:t>
            </a:r>
            <a:endParaRPr lang="ru-RU" dirty="0"/>
          </a:p>
        </p:txBody>
      </p:sp>
      <p:pic>
        <p:nvPicPr>
          <p:cNvPr id="1026" name="Picture 2" descr="C:\Users\admin\Desktop\лабирин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4064000" cy="191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2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988</Words>
  <Application>Microsoft Office PowerPoint</Application>
  <PresentationFormat>Экран (4:3)</PresentationFormat>
  <Paragraphs>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ЛАБИРИНТЫ: поиск решения</vt:lpstr>
      <vt:lpstr>Презентация PowerPoint</vt:lpstr>
      <vt:lpstr>Лабиринт на о.Крит, где по преданию жил Минотавр</vt:lpstr>
      <vt:lpstr>Лабиринт в Шартрском соборе (Франция) </vt:lpstr>
      <vt:lpstr>Соловецкие острова</vt:lpstr>
      <vt:lpstr>Садовые лабиринты</vt:lpstr>
      <vt:lpstr>    Ходы-головоломки, именуемые на английский манер «мейзами» (maze)</vt:lpstr>
      <vt:lpstr>Презентация PowerPoint</vt:lpstr>
      <vt:lpstr>Правило одной руки</vt:lpstr>
      <vt:lpstr>Презентация PowerPoint</vt:lpstr>
      <vt:lpstr>Задача 1.  «О бегстве королевского шута» </vt:lpstr>
      <vt:lpstr>Алгоритм Люка-Тремо:  (универсальный алгоритм прохождения  любых лабиринтов)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2. Голодная лиса вышла из вырытой под деревом норы и начала бродить по лесу от дерева к дереву в поисках добычи. Чёрной линией изображён путь лисы. Наконец она устала и легла отдохнуть под одним из деревьев (дерево загораживает лису и её не видно)  Где сейчас лиса? Под каким деревом находится её нора? Сколько решений имеет задача?  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admin</cp:lastModifiedBy>
  <cp:revision>21</cp:revision>
  <dcterms:created xsi:type="dcterms:W3CDTF">2014-11-26T09:31:56Z</dcterms:created>
  <dcterms:modified xsi:type="dcterms:W3CDTF">2017-01-08T09:21:09Z</dcterms:modified>
</cp:coreProperties>
</file>