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4"/>
  </p:notesMasterIdLst>
  <p:sldIdLst>
    <p:sldId id="256" r:id="rId2"/>
    <p:sldId id="257" r:id="rId3"/>
    <p:sldId id="267" r:id="rId4"/>
    <p:sldId id="268" r:id="rId5"/>
    <p:sldId id="258" r:id="rId6"/>
    <p:sldId id="260" r:id="rId7"/>
    <p:sldId id="259" r:id="rId8"/>
    <p:sldId id="264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376A4-A1EF-4A15-80CB-6F238ECC41F2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97763-9D7F-4C96-8958-D420CA26A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79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7763-9D7F-4C96-8958-D420CA26AFE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97763-9D7F-4C96-8958-D420CA26AFE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4357686" cy="328612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My pocket phrasebook</a:t>
            </a:r>
            <a:endParaRPr lang="ru-RU" dirty="0"/>
          </a:p>
        </p:txBody>
      </p:sp>
      <p:pic>
        <p:nvPicPr>
          <p:cNvPr id="1026" name="Picture 2" descr="C:\Users\Anastasia\Desktop\Презентация Microsoft Office PowerPoint\Слай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4050" y="0"/>
            <a:ext cx="47699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" descr="C:\Users\Anastasia\Desktop\ресторан.jpg"/>
          <p:cNvPicPr>
            <a:picLocks noChangeAspect="1" noChangeArrowheads="1"/>
          </p:cNvPicPr>
          <p:nvPr/>
        </p:nvPicPr>
        <p:blipFill>
          <a:blip r:embed="rId2" cstate="print">
            <a:lum bright="29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85852" y="857232"/>
          <a:ext cx="7215238" cy="1300932"/>
        </p:xfrm>
        <a:graphic>
          <a:graphicData uri="http://schemas.openxmlformats.org/drawingml/2006/table">
            <a:tbl>
              <a:tblPr/>
              <a:tblGrid>
                <a:gridCol w="3357586"/>
                <a:gridCol w="3857652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вегетарианец.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I'm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vegetarian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не ем мясо.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don't eat meat.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вас есть вегетарианские блюда?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Have you any vegetarian dishes?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Сюда входят яйца (молочные продукты)?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Does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contain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eggs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dairy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products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85852" y="2214554"/>
          <a:ext cx="5791200" cy="1658122"/>
        </p:xfrm>
        <a:graphic>
          <a:graphicData uri="http://schemas.openxmlformats.org/drawingml/2006/table">
            <a:tbl>
              <a:tblPr/>
              <a:tblGrid>
                <a:gridCol w="3286148"/>
                <a:gridCol w="2505052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меня аллергия на арахис.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am allergic to peanuts.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хочу комплексный обед.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I'd like the set lunch.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Салат входит в обед?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Does it come with salad?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Когда это будет готово?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When will it be ready?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Это вкусно?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does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taste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85852" y="4000504"/>
          <a:ext cx="3180893" cy="1687320"/>
        </p:xfrm>
        <a:graphic>
          <a:graphicData uri="http://schemas.openxmlformats.org/drawingml/2006/table">
            <a:tbl>
              <a:tblPr/>
              <a:tblGrid>
                <a:gridCol w="3180893"/>
              </a:tblGrid>
              <a:tr h="7143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возьму это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US" sz="12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это не заказывал.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попросить другой гарнир?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Еда холодная.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Это не совсем свежее.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500562" y="4000504"/>
          <a:ext cx="3643338" cy="1564988"/>
        </p:xfrm>
        <a:graphic>
          <a:graphicData uri="http://schemas.openxmlformats.org/drawingml/2006/table">
            <a:tbl>
              <a:tblPr/>
              <a:tblGrid>
                <a:gridCol w="3643338"/>
              </a:tblGrid>
              <a:tr h="334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I'll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take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this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didn't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order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this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6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Can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I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ask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another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garnish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  <a:endParaRPr lang="en-US" sz="1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Meal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is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cold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en-US" sz="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US" sz="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This is not quite fresh.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285852" y="5786454"/>
          <a:ext cx="3143272" cy="515114"/>
        </p:xfrm>
        <a:graphic>
          <a:graphicData uri="http://schemas.openxmlformats.org/drawingml/2006/table">
            <a:tbl>
              <a:tblPr/>
              <a:tblGrid>
                <a:gridCol w="3143272"/>
              </a:tblGrid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Мой заказ еще не принесли.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Поторопитесь, пожалуйста.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643438" y="5786454"/>
          <a:ext cx="3000396" cy="515114"/>
        </p:xfrm>
        <a:graphic>
          <a:graphicData uri="http://schemas.openxmlformats.org/drawingml/2006/table">
            <a:tbl>
              <a:tblPr/>
              <a:tblGrid>
                <a:gridCol w="3000396"/>
              </a:tblGrid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order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hasn't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Would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please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hurry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Заголовок 1"/>
          <p:cNvSpPr txBox="1">
            <a:spLocks/>
          </p:cNvSpPr>
          <p:nvPr/>
        </p:nvSpPr>
        <p:spPr>
          <a:xfrm>
            <a:off x="142844" y="-14290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At the restaurant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28596" y="142852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Anastasia\Desktop\ресторан.jpg"/>
          <p:cNvPicPr>
            <a:picLocks noChangeAspect="1" noChangeArrowheads="1"/>
          </p:cNvPicPr>
          <p:nvPr/>
        </p:nvPicPr>
        <p:blipFill>
          <a:blip r:embed="rId2" cstate="print">
            <a:lum bright="29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1643050"/>
          <a:ext cx="6643734" cy="3143274"/>
        </p:xfrm>
        <a:graphic>
          <a:graphicData uri="http://schemas.openxmlformats.org/drawingml/2006/table">
            <a:tbl>
              <a:tblPr/>
              <a:tblGrid>
                <a:gridCol w="3321867"/>
                <a:gridCol w="3321867"/>
              </a:tblGrid>
              <a:tr h="464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мне счёт?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May I have the bill?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7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бы хотел оплатить счёт.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I'd like to pay the bill.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Мне кажется, в счете ошибка.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believe the bill is added up wrong.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7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заплачу по счету.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bill is on me.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Запишите это на мой счет, пожалуйста.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Put it on my bill, please.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плачу за всех.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am paying for everything.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Оставьте сдачу себе.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Keep the change.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42844" y="-14290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At the 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r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estaurant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072494" cy="4572032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 you for attention!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18388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When you visit English-speaking countries, such as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The United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Kingdom, The USA, Canada, Australia and others, you must should know the English language.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Anastasia\Desktop\страны англ\austra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3116"/>
            <a:ext cx="2854677" cy="2286016"/>
          </a:xfrm>
          <a:prstGeom prst="rect">
            <a:avLst/>
          </a:prstGeom>
          <a:noFill/>
        </p:spPr>
      </p:pic>
      <p:pic>
        <p:nvPicPr>
          <p:cNvPr id="2051" name="Picture 3" descr="C:\Users\Anastasia\Desktop\страны англ\cana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857364"/>
            <a:ext cx="4019557" cy="2016118"/>
          </a:xfrm>
          <a:prstGeom prst="rect">
            <a:avLst/>
          </a:prstGeom>
          <a:noFill/>
        </p:spPr>
      </p:pic>
      <p:pic>
        <p:nvPicPr>
          <p:cNvPr id="2052" name="Picture 4" descr="C:\Users\Anastasia\Desktop\страны англ\u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4572008"/>
            <a:ext cx="2833689" cy="1885691"/>
          </a:xfrm>
          <a:prstGeom prst="rect">
            <a:avLst/>
          </a:prstGeom>
          <a:noFill/>
        </p:spPr>
      </p:pic>
      <p:pic>
        <p:nvPicPr>
          <p:cNvPr id="2053" name="Picture 5" descr="C:\Users\Anastasia\Desktop\страны англ\us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4000504"/>
            <a:ext cx="281669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07F09"/>
              </a:buClr>
              <a:buNone/>
            </a:pP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Nowdays</a:t>
            </a: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many people choose the English language, because </a:t>
            </a: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this language 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become international, if you know the English language you can answer every question in each country. But not every man can boasts a good or undergraduate level of the English language. In different countries pocket phrasebook can help you. Russian-English phrasebook is the lifesaver. </a:t>
            </a:r>
            <a:endParaRPr lang="ru-RU" dirty="0"/>
          </a:p>
        </p:txBody>
      </p:sp>
      <p:pic>
        <p:nvPicPr>
          <p:cNvPr id="1030" name="Picture 6" descr="C:\Users\Anastasia\Desktop\страны англ\разг\1004923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00306"/>
            <a:ext cx="1857388" cy="2776794"/>
          </a:xfrm>
          <a:prstGeom prst="rect">
            <a:avLst/>
          </a:prstGeom>
          <a:noFill/>
        </p:spPr>
      </p:pic>
      <p:pic>
        <p:nvPicPr>
          <p:cNvPr id="1031" name="Picture 7" descr="C:\Users\Anastasia\Desktop\страны англ\разг\populyarnij_russko-anglijskij_razgovornik_v_shpakovskij-_i_shpakovskaya.200x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214686"/>
            <a:ext cx="1417330" cy="2286016"/>
          </a:xfrm>
          <a:prstGeom prst="rect">
            <a:avLst/>
          </a:prstGeom>
          <a:noFill/>
        </p:spPr>
      </p:pic>
      <p:pic>
        <p:nvPicPr>
          <p:cNvPr id="1032" name="Picture 8" descr="C:\Users\Anastasia\Desktop\страны англ\разг\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714620"/>
            <a:ext cx="1285884" cy="1919230"/>
          </a:xfrm>
          <a:prstGeom prst="rect">
            <a:avLst/>
          </a:prstGeom>
          <a:noFill/>
        </p:spPr>
      </p:pic>
      <p:pic>
        <p:nvPicPr>
          <p:cNvPr id="1033" name="Picture 9" descr="C:\Users\Anastasia\Desktop\страны англ\разг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3286124"/>
            <a:ext cx="1785950" cy="2506596"/>
          </a:xfrm>
          <a:prstGeom prst="rect">
            <a:avLst/>
          </a:prstGeom>
          <a:noFill/>
        </p:spPr>
      </p:pic>
      <p:pic>
        <p:nvPicPr>
          <p:cNvPr id="1034" name="Picture 10" descr="C:\Users\Anastasia\Desktop\страны англ\разг\covermi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571876"/>
            <a:ext cx="1557931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9098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pPr lvl="0">
              <a:buClr>
                <a:srgbClr val="F07F09"/>
              </a:buClr>
              <a:buNone/>
            </a:pP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I 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want to present you </a:t>
            </a: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my 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Russian-English phrasebook for tourists. The phrasebook is divided into sections. All material represents typical phrases and words and is provided in the </a:t>
            </a: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two 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columns. In the first column is a Russian text, in the second-an English </a:t>
            </a: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text. </a:t>
            </a:r>
          </a:p>
          <a:p>
            <a:pPr lvl="0">
              <a:buClr>
                <a:srgbClr val="F07F09"/>
              </a:buClr>
              <a:buNone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F07F09"/>
              </a:buClr>
              <a:buNone/>
            </a:pPr>
            <a:r>
              <a:rPr lang="en-US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So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my phrasebook consists of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sections.</a:t>
            </a: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1950790" cy="280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2123728" y="5301208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995936" y="522920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24128" y="5301208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87624" y="558924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airport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577390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Orientation in the city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57332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restaurant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4373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At the airport</a:t>
            </a:r>
            <a:br>
              <a:rPr lang="en-US" dirty="0" smtClean="0"/>
            </a:br>
            <a:r>
              <a:rPr lang="en-US" sz="2000" dirty="0" smtClean="0">
                <a:effectLst/>
              </a:rPr>
              <a:t>Phrases</a:t>
            </a:r>
            <a:endParaRPr lang="ru-RU" sz="2000" dirty="0">
              <a:effectLst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28860" y="1142984"/>
          <a:ext cx="6215106" cy="2297573"/>
        </p:xfrm>
        <a:graphic>
          <a:graphicData uri="http://schemas.openxmlformats.org/drawingml/2006/table">
            <a:tbl>
              <a:tblPr/>
              <a:tblGrid>
                <a:gridCol w="3107878"/>
                <a:gridCol w="3107228"/>
              </a:tblGrid>
              <a:tr h="380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Я бы хотел(а) купить билет на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самолет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I`d like to buy a plane ticket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2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Я бы хотел(а) место у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окна</a:t>
                      </a:r>
                      <a:endParaRPr lang="en-US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I`d like a window seat, please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4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Я бы хотел(а) отменить свой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заказ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I`d like to cancel my reservation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Я бы хотел(а) изменить свой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заказ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I`d like to change my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reservation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Когда мне доставят билет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When the ticket will be delivered to me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71736" y="3357562"/>
          <a:ext cx="6215106" cy="2720230"/>
        </p:xfrm>
        <a:graphic>
          <a:graphicData uri="http://schemas.openxmlformats.org/drawingml/2006/table">
            <a:tbl>
              <a:tblPr/>
              <a:tblGrid>
                <a:gridCol w="3107878"/>
                <a:gridCol w="3107228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Есть ли рейс до Лондона? 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Is there a flight to London?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Как долго продолжается полет?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How long does the flight take?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Какой номер рейса?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What is the flight number?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Когда посадка на самолет?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When is boarding time?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Я хочу зарегистрировать свой багаж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I`d like to check-in my baggage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Мой багаж не прибыл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My baggage hasn`t arrived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0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Мой багаж поврежден, некоторых вещей не хватает</a:t>
                      </a: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My baggage is broken, and some things are missing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C:\Users\Anastasia\Desktop\Новая папка\can-stock-photo_csp14884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1934631" cy="1281098"/>
          </a:xfrm>
          <a:prstGeom prst="rect">
            <a:avLst/>
          </a:prstGeom>
          <a:noFill/>
        </p:spPr>
      </p:pic>
      <p:pic>
        <p:nvPicPr>
          <p:cNvPr id="2051" name="Picture 3" descr="C:\Users\Anastasia\Desktop\Новая папка\can-stock-photo_csp135680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14620"/>
            <a:ext cx="2071702" cy="1529445"/>
          </a:xfrm>
          <a:prstGeom prst="rect">
            <a:avLst/>
          </a:prstGeom>
          <a:noFill/>
        </p:spPr>
      </p:pic>
      <p:pic>
        <p:nvPicPr>
          <p:cNvPr id="2052" name="Picture 4" descr="C:\Users\Anastasia\Desktop\Новая папка\19110122-illustration-of-stickman-people-checking-in-their-luggage-at-the-airpor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500570"/>
            <a:ext cx="2071702" cy="1345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928926" y="1500174"/>
          <a:ext cx="6896762" cy="4894539"/>
        </p:xfrm>
        <a:graphic>
          <a:graphicData uri="http://schemas.openxmlformats.org/drawingml/2006/table">
            <a:tbl>
              <a:tblPr/>
              <a:tblGrid>
                <a:gridCol w="3448381"/>
                <a:gridCol w="3448381"/>
              </a:tblGrid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Стойка регистрации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Check-in desk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Посадочный талон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A boarding card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Информационное табло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An information board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Досмотр пассажиров и ручной клади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A security control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Пассажир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A passenger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Багаж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Baggage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Зарегистрироваться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To check-in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Присоединиться к кому/чему либо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To join smth/smb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Показывать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 To show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Сотрудник службы безопасности аэропорта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Security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Airport</a:t>
            </a:r>
            <a:br>
              <a:rPr lang="en-US" dirty="0" smtClean="0"/>
            </a:br>
            <a:r>
              <a:rPr lang="en-US" sz="2000" dirty="0" smtClean="0">
                <a:effectLst/>
              </a:rPr>
              <a:t>Words</a:t>
            </a:r>
            <a:endParaRPr lang="ru-RU" dirty="0"/>
          </a:p>
        </p:txBody>
      </p:sp>
      <p:pic>
        <p:nvPicPr>
          <p:cNvPr id="17409" name="Picture 1" descr="C:\Users\Anastasia\Desktop\Новая папка\stock-illustration-36254760-airport-check-in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2143140" cy="1714512"/>
          </a:xfrm>
          <a:prstGeom prst="rect">
            <a:avLst/>
          </a:prstGeom>
          <a:noFill/>
        </p:spPr>
      </p:pic>
      <p:pic>
        <p:nvPicPr>
          <p:cNvPr id="17410" name="Picture 2" descr="C:\Users\Anastasia\Desktop\Новая папка\k135681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86190"/>
            <a:ext cx="2070106" cy="2130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Anastasia\Desktop\ориентация в городе.jpg"/>
          <p:cNvPicPr>
            <a:picLocks noChangeAspect="1" noChangeArrowheads="1"/>
          </p:cNvPicPr>
          <p:nvPr/>
        </p:nvPicPr>
        <p:blipFill>
          <a:blip r:embed="rId2">
            <a:lum bright="28000" contrast="-64000"/>
          </a:blip>
          <a:srcRect/>
          <a:stretch>
            <a:fillRect/>
          </a:stretch>
        </p:blipFill>
        <p:spPr bwMode="auto">
          <a:xfrm>
            <a:off x="0" y="0"/>
            <a:ext cx="9138221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785794"/>
          <a:ext cx="8643999" cy="5918290"/>
        </p:xfrm>
        <a:graphic>
          <a:graphicData uri="http://schemas.openxmlformats.org/drawingml/2006/table">
            <a:tbl>
              <a:tblPr/>
              <a:tblGrid>
                <a:gridCol w="4728340"/>
                <a:gridCol w="3915659"/>
              </a:tblGrid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Здесь есть поблизости …?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 there a … near here?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туда добраться?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there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добраться по этому адресу?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 do I get to this address?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не могли бы указать мне примерное направление?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Please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point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approximate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direction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Это (очень) далеко?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very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far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смогу дойти пешком?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foot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Сколько времени туда идти пешком?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long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does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take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walking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Сколько времени туда добираться на машине?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long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will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take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by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car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далеко до метро?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far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away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metro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station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ближайший торговый центр?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Where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nearest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shopping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center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ближайшая заправка?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Where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nearest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station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можете сказать, где это?</a:t>
                      </a: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tell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where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можете подсказать, как добраться до …?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give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directions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… 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Извините, я заблудился (заблудилась).</a:t>
                      </a:r>
                      <a:endParaRPr kumimoji="0" lang="ru-RU" sz="1400" b="1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Excuse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I’m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lost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адрес?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What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address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не могли бы это написать?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write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down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4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не могли бы показать это на карте?</a:t>
                      </a:r>
                      <a:endParaRPr lang="ru-RU" sz="14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place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map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8" marR="8958" marT="8958" marB="89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1429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Orientation in the city</a:t>
            </a:r>
            <a:br>
              <a:rPr lang="en-US" dirty="0" smtClean="0"/>
            </a:br>
            <a:r>
              <a:rPr lang="en-US" sz="2000" dirty="0" smtClean="0"/>
              <a:t>questions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Anastasia\Desktop\ориентация в городе.jpg"/>
          <p:cNvPicPr>
            <a:picLocks noChangeAspect="1" noChangeArrowheads="1"/>
          </p:cNvPicPr>
          <p:nvPr/>
        </p:nvPicPr>
        <p:blipFill>
          <a:blip r:embed="rId2">
            <a:lum bright="28000" contrast="-64000"/>
          </a:blip>
          <a:srcRect/>
          <a:stretch>
            <a:fillRect/>
          </a:stretch>
        </p:blipFill>
        <p:spPr bwMode="auto">
          <a:xfrm>
            <a:off x="5779" y="0"/>
            <a:ext cx="9138221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28596" y="142852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Orientation in the city</a:t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Answers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1571612"/>
          <a:ext cx="8143932" cy="3722201"/>
        </p:xfrm>
        <a:graphic>
          <a:graphicData uri="http://schemas.openxmlformats.org/drawingml/2006/table">
            <a:tbl>
              <a:tblPr/>
              <a:tblGrid>
                <a:gridCol w="4336032"/>
                <a:gridCol w="3807900"/>
              </a:tblGrid>
              <a:tr h="538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Да, на углу есть …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Yes, there’s a … on the corner.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15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Первый поворот налево после светофора и прямо.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traffic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lights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take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first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left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and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straight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Это будет по левой стороне.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It’s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left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Идите прямо.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straight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Поверните направо (лево)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Turn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right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kumimoji="0" lang="en-US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left)</a:t>
                      </a:r>
                      <a:endParaRPr kumimoji="0" lang="ru-RU" sz="1400" b="1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Идите до конца улицы и поверните налево.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up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end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street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and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turn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left</a:t>
                      </a:r>
                      <a:r>
                        <a:rPr kumimoji="0" lang="ru-RU" sz="1400" b="1" kern="12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Anastasia\Desktop\ресторан.jpg"/>
          <p:cNvPicPr>
            <a:picLocks noChangeAspect="1" noChangeArrowheads="1"/>
          </p:cNvPicPr>
          <p:nvPr/>
        </p:nvPicPr>
        <p:blipFill>
          <a:blip r:embed="rId3" cstate="print">
            <a:lum bright="29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214422"/>
          <a:ext cx="7786742" cy="1401568"/>
        </p:xfrm>
        <a:graphic>
          <a:graphicData uri="http://schemas.openxmlformats.org/drawingml/2006/table">
            <a:tbl>
              <a:tblPr/>
              <a:tblGrid>
                <a:gridCol w="4034278"/>
                <a:gridCol w="3752464"/>
              </a:tblGrid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хочу заказать столик.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I'd like to reserve a table.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хочу заказать столик на двоих на сегодняшний вечер.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I'd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like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reserve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table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two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people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tonight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Пожалуйста, столик на двоих.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table for two people, please.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меня зарезервировано.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I've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reservation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28596" y="142852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At the restaurant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57224" y="2786058"/>
          <a:ext cx="3714776" cy="1007176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Дайте нам другой столик.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6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бы хотели сидеть у окна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US" sz="12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бы хотели сидеть в углу.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857752" y="2786058"/>
          <a:ext cx="3500462" cy="989650"/>
        </p:xfrm>
        <a:graphic>
          <a:graphicData uri="http://schemas.openxmlformats.org/drawingml/2006/table">
            <a:tbl>
              <a:tblPr/>
              <a:tblGrid>
                <a:gridCol w="3500462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Give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some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other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table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8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We'd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like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window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US" sz="12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We'd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like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corner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857224" y="4000504"/>
          <a:ext cx="7858180" cy="229362"/>
        </p:xfrm>
        <a:graphic>
          <a:graphicData uri="http://schemas.openxmlformats.org/drawingml/2006/table">
            <a:tbl>
              <a:tblPr/>
              <a:tblGrid>
                <a:gridCol w="4071966"/>
                <a:gridCol w="378621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вас есть высокий стул для ребенка?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Have you a high chair for the baby?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857224" y="4357694"/>
          <a:ext cx="7786742" cy="1928826"/>
        </p:xfrm>
        <a:graphic>
          <a:graphicData uri="http://schemas.openxmlformats.org/drawingml/2006/table">
            <a:tbl>
              <a:tblPr/>
              <a:tblGrid>
                <a:gridCol w="3929090"/>
                <a:gridCol w="3857652"/>
              </a:tblGrid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бы хотели посмотреть меню.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We'd like to see the menu-card.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6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готовы заказывать?</a:t>
                      </a:r>
                      <a:b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Да, мы готовы.</a:t>
                      </a:r>
                      <a:b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Нет, мы ещё не готовы заказывать.</a:t>
                      </a:r>
                      <a:b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Мы ещё не выбрали.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ready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order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b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we're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ready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b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we're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ready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order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Какие у вас фирменные блюда?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What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specialty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house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Вы рекомендуете?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What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recommend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498</TotalTime>
  <Words>1096</Words>
  <Application>Microsoft Office PowerPoint</Application>
  <PresentationFormat>Экран (4:3)</PresentationFormat>
  <Paragraphs>191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My pocket phrasebook</vt:lpstr>
      <vt:lpstr>Слайд 2</vt:lpstr>
      <vt:lpstr>Слайд 3</vt:lpstr>
      <vt:lpstr>Слайд 4</vt:lpstr>
      <vt:lpstr>At the airport Phrases</vt:lpstr>
      <vt:lpstr>Airport Words</vt:lpstr>
      <vt:lpstr>Orientation in the city questions</vt:lpstr>
      <vt:lpstr>Слайд 8</vt:lpstr>
      <vt:lpstr>Слайд 9</vt:lpstr>
      <vt:lpstr>Слайд 10</vt:lpstr>
      <vt:lpstr>Слайд 11</vt:lpstr>
      <vt:lpstr> Thank you for attention!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карманный разговорник</dc:title>
  <dc:creator>Anastasia</dc:creator>
  <cp:lastModifiedBy>Anastasia</cp:lastModifiedBy>
  <cp:revision>49</cp:revision>
  <dcterms:created xsi:type="dcterms:W3CDTF">2016-03-24T03:50:12Z</dcterms:created>
  <dcterms:modified xsi:type="dcterms:W3CDTF">2016-03-28T10:40:57Z</dcterms:modified>
</cp:coreProperties>
</file>