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image" Target="../media/image38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12" Type="http://schemas.openxmlformats.org/officeDocument/2006/relationships/image" Target="../media/image37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11" Type="http://schemas.openxmlformats.org/officeDocument/2006/relationships/image" Target="../media/image36.wmf"/><Relationship Id="rId5" Type="http://schemas.openxmlformats.org/officeDocument/2006/relationships/image" Target="../media/image30.wmf"/><Relationship Id="rId10" Type="http://schemas.openxmlformats.org/officeDocument/2006/relationships/image" Target="../media/image35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Relationship Id="rId14" Type="http://schemas.openxmlformats.org/officeDocument/2006/relationships/image" Target="../media/image39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image" Target="../media/image52.wmf"/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12" Type="http://schemas.openxmlformats.org/officeDocument/2006/relationships/image" Target="../media/image51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11" Type="http://schemas.openxmlformats.org/officeDocument/2006/relationships/image" Target="../media/image50.wmf"/><Relationship Id="rId5" Type="http://schemas.openxmlformats.org/officeDocument/2006/relationships/image" Target="../media/image44.wmf"/><Relationship Id="rId10" Type="http://schemas.openxmlformats.org/officeDocument/2006/relationships/image" Target="../media/image49.wmf"/><Relationship Id="rId4" Type="http://schemas.openxmlformats.org/officeDocument/2006/relationships/image" Target="../media/image43.wmf"/><Relationship Id="rId9" Type="http://schemas.openxmlformats.org/officeDocument/2006/relationships/image" Target="../media/image48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image" Target="../media/image65.wmf"/><Relationship Id="rId18" Type="http://schemas.openxmlformats.org/officeDocument/2006/relationships/image" Target="../media/image70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12" Type="http://schemas.openxmlformats.org/officeDocument/2006/relationships/image" Target="../media/image64.wmf"/><Relationship Id="rId17" Type="http://schemas.openxmlformats.org/officeDocument/2006/relationships/image" Target="../media/image69.wmf"/><Relationship Id="rId2" Type="http://schemas.openxmlformats.org/officeDocument/2006/relationships/image" Target="../media/image54.wmf"/><Relationship Id="rId16" Type="http://schemas.openxmlformats.org/officeDocument/2006/relationships/image" Target="../media/image68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11" Type="http://schemas.openxmlformats.org/officeDocument/2006/relationships/image" Target="../media/image63.wmf"/><Relationship Id="rId5" Type="http://schemas.openxmlformats.org/officeDocument/2006/relationships/image" Target="../media/image57.wmf"/><Relationship Id="rId15" Type="http://schemas.openxmlformats.org/officeDocument/2006/relationships/image" Target="../media/image67.wmf"/><Relationship Id="rId10" Type="http://schemas.openxmlformats.org/officeDocument/2006/relationships/image" Target="../media/image62.wmf"/><Relationship Id="rId4" Type="http://schemas.openxmlformats.org/officeDocument/2006/relationships/image" Target="../media/image56.wmf"/><Relationship Id="rId9" Type="http://schemas.openxmlformats.org/officeDocument/2006/relationships/image" Target="../media/image61.wmf"/><Relationship Id="rId14" Type="http://schemas.openxmlformats.org/officeDocument/2006/relationships/image" Target="../media/image6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C49A1-7959-44D0-9FD8-095ECE08BA97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722F2-32DC-4926-9778-C6B7C2B23F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oleObject" Target="../embeddings/oleObject34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8.bin"/><Relationship Id="rId12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7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7.bin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6.bin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5.bin"/><Relationship Id="rId9" Type="http://schemas.openxmlformats.org/officeDocument/2006/relationships/oleObject" Target="../embeddings/oleObject30.bin"/><Relationship Id="rId14" Type="http://schemas.openxmlformats.org/officeDocument/2006/relationships/oleObject" Target="../embeddings/oleObject3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oleObject" Target="../embeddings/oleObject48.bin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2.bin"/><Relationship Id="rId12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1.bin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50.bin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39.bin"/><Relationship Id="rId9" Type="http://schemas.openxmlformats.org/officeDocument/2006/relationships/oleObject" Target="../embeddings/oleObject44.bin"/><Relationship Id="rId14" Type="http://schemas.openxmlformats.org/officeDocument/2006/relationships/oleObject" Target="../embeddings/oleObject4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oleObject" Target="../embeddings/oleObject61.bin"/><Relationship Id="rId18" Type="http://schemas.openxmlformats.org/officeDocument/2006/relationships/oleObject" Target="../embeddings/oleObject66.bin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5.bin"/><Relationship Id="rId12" Type="http://schemas.openxmlformats.org/officeDocument/2006/relationships/oleObject" Target="../embeddings/oleObject60.bin"/><Relationship Id="rId17" Type="http://schemas.openxmlformats.org/officeDocument/2006/relationships/oleObject" Target="../embeddings/oleObject65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4.bin"/><Relationship Id="rId20" Type="http://schemas.openxmlformats.org/officeDocument/2006/relationships/oleObject" Target="../embeddings/oleObject68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4.bin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3.bin"/><Relationship Id="rId15" Type="http://schemas.openxmlformats.org/officeDocument/2006/relationships/oleObject" Target="../embeddings/oleObject63.bin"/><Relationship Id="rId10" Type="http://schemas.openxmlformats.org/officeDocument/2006/relationships/oleObject" Target="../embeddings/oleObject58.bin"/><Relationship Id="rId19" Type="http://schemas.openxmlformats.org/officeDocument/2006/relationships/oleObject" Target="../embeddings/oleObject67.bin"/><Relationship Id="rId4" Type="http://schemas.openxmlformats.org/officeDocument/2006/relationships/oleObject" Target="../embeddings/oleObject52.bin"/><Relationship Id="rId9" Type="http://schemas.openxmlformats.org/officeDocument/2006/relationships/oleObject" Target="../embeddings/oleObject57.bin"/><Relationship Id="rId14" Type="http://schemas.openxmlformats.org/officeDocument/2006/relationships/oleObject" Target="../embeddings/oleObject6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088231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Тема: «Параллелепипед»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2636912"/>
            <a:ext cx="3776464" cy="30018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10 класс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7410" name="Picture 2" descr="http://piratesandninja.files.wordpress.com/2011/02/owl-reading.gif?w=600&amp;h=5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6847"/>
            <a:ext cx="3986808" cy="3681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Равнобедренный треугольник 27"/>
          <p:cNvSpPr/>
          <p:nvPr/>
        </p:nvSpPr>
        <p:spPr>
          <a:xfrm rot="10800000">
            <a:off x="1331640" y="4077072"/>
            <a:ext cx="2232248" cy="576064"/>
          </a:xfrm>
          <a:prstGeom prst="triangle">
            <a:avLst>
              <a:gd name="adj" fmla="val 63654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1331640" y="1412776"/>
            <a:ext cx="2232248" cy="2664296"/>
          </a:xfrm>
          <a:prstGeom prst="triangle">
            <a:avLst>
              <a:gd name="adj" fmla="val 76688"/>
            </a:avLst>
          </a:prstGeom>
          <a:solidFill>
            <a:srgbClr val="FFFF00"/>
          </a:solidFill>
          <a:ln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>
            <a:stCxn id="2" idx="0"/>
            <a:endCxn id="2" idx="2"/>
          </p:cNvCxnSpPr>
          <p:nvPr/>
        </p:nvCxnSpPr>
        <p:spPr>
          <a:xfrm flipH="1">
            <a:off x="1331640" y="1412776"/>
            <a:ext cx="1711867" cy="26642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2" idx="0"/>
            <a:endCxn id="2" idx="4"/>
          </p:cNvCxnSpPr>
          <p:nvPr/>
        </p:nvCxnSpPr>
        <p:spPr>
          <a:xfrm>
            <a:off x="3043507" y="1412776"/>
            <a:ext cx="520381" cy="26642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2"/>
          </p:cNvCxnSpPr>
          <p:nvPr/>
        </p:nvCxnSpPr>
        <p:spPr>
          <a:xfrm>
            <a:off x="1331640" y="4077072"/>
            <a:ext cx="864096" cy="5760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2" idx="4"/>
          </p:cNvCxnSpPr>
          <p:nvPr/>
        </p:nvCxnSpPr>
        <p:spPr>
          <a:xfrm flipH="1">
            <a:off x="2195736" y="4077072"/>
            <a:ext cx="1368152" cy="5760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2" idx="0"/>
          </p:cNvCxnSpPr>
          <p:nvPr/>
        </p:nvCxnSpPr>
        <p:spPr>
          <a:xfrm flipH="1">
            <a:off x="2195736" y="1412776"/>
            <a:ext cx="847771" cy="324036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99792" y="9807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99592" y="39330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123728" y="472514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635896" y="4149080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779912" y="548680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r>
              <a:rPr lang="ru-RU" sz="2800" dirty="0" smtClean="0"/>
              <a:t>. Укажите все грани.</a:t>
            </a:r>
            <a:endParaRPr lang="ru-RU" sz="2800" dirty="0"/>
          </a:p>
        </p:txBody>
      </p:sp>
      <p:cxnSp>
        <p:nvCxnSpPr>
          <p:cNvPr id="22" name="Прямая соединительная линия 21"/>
          <p:cNvCxnSpPr>
            <a:stCxn id="2" idx="2"/>
            <a:endCxn id="2" idx="4"/>
          </p:cNvCxnSpPr>
          <p:nvPr/>
        </p:nvCxnSpPr>
        <p:spPr>
          <a:xfrm>
            <a:off x="1331640" y="4077072"/>
            <a:ext cx="2232248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95936" y="112474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Пл. (</a:t>
            </a:r>
            <a:r>
              <a:rPr lang="ru-RU" sz="2800" i="1" dirty="0" smtClean="0">
                <a:latin typeface="Georgia" pitchFamily="18" charset="0"/>
              </a:rPr>
              <a:t>М</a:t>
            </a:r>
            <a:r>
              <a:rPr lang="en-US" sz="2800" i="1" dirty="0" smtClean="0">
                <a:latin typeface="Georgia" pitchFamily="18" charset="0"/>
              </a:rPr>
              <a:t>NL)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84168" y="1124744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пл. </a:t>
            </a:r>
            <a:r>
              <a:rPr lang="ru-RU" sz="2800" i="1" dirty="0" smtClean="0">
                <a:latin typeface="Georgia" pitchFamily="18" charset="0"/>
              </a:rPr>
              <a:t>(</a:t>
            </a:r>
            <a:r>
              <a:rPr lang="en-US" sz="2800" i="1" dirty="0" smtClean="0">
                <a:latin typeface="Georgia" pitchFamily="18" charset="0"/>
              </a:rPr>
              <a:t>NKL)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30" name="Равнобедренный треугольник 29"/>
          <p:cNvSpPr/>
          <p:nvPr/>
        </p:nvSpPr>
        <p:spPr>
          <a:xfrm rot="6257816">
            <a:off x="1520446" y="2609065"/>
            <a:ext cx="3335607" cy="1115089"/>
          </a:xfrm>
          <a:prstGeom prst="triangle">
            <a:avLst>
              <a:gd name="adj" fmla="val 73221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3995936" y="1916832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пл. </a:t>
            </a:r>
            <a:r>
              <a:rPr lang="ru-RU" sz="2800" i="1" dirty="0" smtClean="0">
                <a:latin typeface="Georgia" pitchFamily="18" charset="0"/>
              </a:rPr>
              <a:t>(</a:t>
            </a:r>
            <a:r>
              <a:rPr lang="en-US" sz="2800" i="1" dirty="0" smtClean="0">
                <a:latin typeface="Georgia" pitchFamily="18" charset="0"/>
              </a:rPr>
              <a:t>MKL)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32" name="Равнобедренный треугольник 31"/>
          <p:cNvSpPr/>
          <p:nvPr/>
        </p:nvSpPr>
        <p:spPr>
          <a:xfrm rot="17035692">
            <a:off x="478289" y="2436075"/>
            <a:ext cx="3335488" cy="999312"/>
          </a:xfrm>
          <a:prstGeom prst="triangle">
            <a:avLst>
              <a:gd name="adj" fmla="val 1122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6156176" y="1916832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</a:t>
            </a:r>
            <a:r>
              <a:rPr lang="ru-RU" sz="2800" dirty="0" smtClean="0"/>
              <a:t>л.  </a:t>
            </a:r>
            <a:r>
              <a:rPr lang="ru-RU" sz="2800" i="1" dirty="0" smtClean="0">
                <a:latin typeface="Georgia" pitchFamily="18" charset="0"/>
              </a:rPr>
              <a:t>(</a:t>
            </a:r>
            <a:r>
              <a:rPr lang="en-US" sz="2800" i="1" dirty="0" smtClean="0">
                <a:latin typeface="Georgia" pitchFamily="18" charset="0"/>
              </a:rPr>
              <a:t>NMK)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67944" y="2852936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</a:t>
            </a:r>
            <a:r>
              <a:rPr lang="ru-RU" sz="2800" dirty="0" smtClean="0"/>
              <a:t>. Укажите все ребра.</a:t>
            </a:r>
            <a:endParaRPr lang="ru-RU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4211960" y="3645024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Georgia" pitchFamily="18" charset="0"/>
              </a:rPr>
              <a:t>MN, NK, KL, MK.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47864" y="4437112"/>
            <a:ext cx="5796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3.</a:t>
            </a:r>
            <a:r>
              <a:rPr lang="ru-RU" sz="2800" dirty="0" smtClean="0"/>
              <a:t> Укажите противоположные ребра.</a:t>
            </a:r>
            <a:endParaRPr lang="ru-RU" sz="2800" dirty="0"/>
          </a:p>
        </p:txBody>
      </p:sp>
      <p:cxnSp>
        <p:nvCxnSpPr>
          <p:cNvPr id="38" name="Прямая соединительная линия 37"/>
          <p:cNvCxnSpPr>
            <a:stCxn id="32" idx="0"/>
            <a:endCxn id="32" idx="2"/>
          </p:cNvCxnSpPr>
          <p:nvPr/>
        </p:nvCxnSpPr>
        <p:spPr>
          <a:xfrm>
            <a:off x="1349763" y="4070737"/>
            <a:ext cx="879800" cy="60397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2" idx="4"/>
            <a:endCxn id="2" idx="4"/>
          </p:cNvCxnSpPr>
          <p:nvPr/>
        </p:nvCxnSpPr>
        <p:spPr>
          <a:xfrm>
            <a:off x="3032434" y="1437292"/>
            <a:ext cx="531454" cy="263978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275856" y="501317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Georgia" pitchFamily="18" charset="0"/>
              </a:rPr>
              <a:t>NK</a:t>
            </a:r>
            <a:r>
              <a:rPr lang="en-US" sz="2800" dirty="0" smtClean="0"/>
              <a:t> </a:t>
            </a:r>
            <a:r>
              <a:rPr lang="ru-RU" sz="2800" dirty="0" smtClean="0"/>
              <a:t>и </a:t>
            </a:r>
            <a:r>
              <a:rPr lang="en-US" sz="2800" i="1" dirty="0" smtClean="0">
                <a:latin typeface="Georgia" pitchFamily="18" charset="0"/>
              </a:rPr>
              <a:t>ML</a:t>
            </a:r>
            <a:endParaRPr lang="ru-RU" sz="2800" i="1" dirty="0">
              <a:latin typeface="Georgia" pitchFamily="18" charset="0"/>
            </a:endParaRPr>
          </a:p>
        </p:txBody>
      </p:sp>
      <p:cxnSp>
        <p:nvCxnSpPr>
          <p:cNvPr id="43" name="Прямая соединительная линия 42"/>
          <p:cNvCxnSpPr>
            <a:stCxn id="32" idx="4"/>
            <a:endCxn id="32" idx="0"/>
          </p:cNvCxnSpPr>
          <p:nvPr/>
        </p:nvCxnSpPr>
        <p:spPr>
          <a:xfrm flipH="1">
            <a:off x="1349763" y="1437292"/>
            <a:ext cx="1682671" cy="263344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2" idx="4"/>
            <a:endCxn id="32" idx="2"/>
          </p:cNvCxnSpPr>
          <p:nvPr/>
        </p:nvCxnSpPr>
        <p:spPr>
          <a:xfrm flipH="1">
            <a:off x="2229563" y="4077072"/>
            <a:ext cx="1334325" cy="59763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220072" y="501317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Georgia" pitchFamily="18" charset="0"/>
              </a:rPr>
              <a:t>MN</a:t>
            </a:r>
            <a:r>
              <a:rPr lang="ru-RU" sz="2800" dirty="0" smtClean="0"/>
              <a:t> и </a:t>
            </a:r>
            <a:r>
              <a:rPr lang="en-US" sz="2800" i="1" dirty="0" smtClean="0">
                <a:latin typeface="Georgia" pitchFamily="18" charset="0"/>
              </a:rPr>
              <a:t>KL</a:t>
            </a:r>
            <a:endParaRPr lang="ru-RU" sz="2800" i="1" dirty="0">
              <a:latin typeface="Georgia" pitchFamily="18" charset="0"/>
            </a:endParaRPr>
          </a:p>
        </p:txBody>
      </p:sp>
      <p:cxnSp>
        <p:nvCxnSpPr>
          <p:cNvPr id="48" name="Прямая соединительная линия 47"/>
          <p:cNvCxnSpPr>
            <a:stCxn id="32" idx="0"/>
            <a:endCxn id="30" idx="0"/>
          </p:cNvCxnSpPr>
          <p:nvPr/>
        </p:nvCxnSpPr>
        <p:spPr>
          <a:xfrm flipV="1">
            <a:off x="1349763" y="4054866"/>
            <a:ext cx="2187488" cy="15871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32" idx="4"/>
            <a:endCxn id="32" idx="2"/>
          </p:cNvCxnSpPr>
          <p:nvPr/>
        </p:nvCxnSpPr>
        <p:spPr>
          <a:xfrm flipH="1">
            <a:off x="2229563" y="1437292"/>
            <a:ext cx="802871" cy="323741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164288" y="5013176"/>
            <a:ext cx="1835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Georgia" pitchFamily="18" charset="0"/>
              </a:rPr>
              <a:t>NL</a:t>
            </a:r>
            <a:r>
              <a:rPr lang="ru-RU" sz="2800" dirty="0" smtClean="0"/>
              <a:t> и </a:t>
            </a:r>
            <a:r>
              <a:rPr lang="ru-RU" sz="2800" i="1" dirty="0" smtClean="0">
                <a:latin typeface="Georgia" pitchFamily="18" charset="0"/>
              </a:rPr>
              <a:t>МК</a:t>
            </a:r>
            <a:endParaRPr lang="ru-RU" sz="28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" grpId="0" animBg="1"/>
      <p:bldP spid="2" grpId="1" animBg="1"/>
      <p:bldP spid="24" grpId="0"/>
      <p:bldP spid="30" grpId="0" animBg="1"/>
      <p:bldP spid="30" grpId="1" animBg="1"/>
      <p:bldP spid="31" grpId="0"/>
      <p:bldP spid="32" grpId="0" animBg="1"/>
      <p:bldP spid="32" grpId="1" animBg="1"/>
      <p:bldP spid="33" grpId="0"/>
      <p:bldP spid="41" grpId="0"/>
      <p:bldP spid="46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 rot="4563896">
            <a:off x="968125" y="767085"/>
            <a:ext cx="1826770" cy="2139457"/>
          </a:xfrm>
          <a:prstGeom prst="rt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11560" y="278092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Georgia" pitchFamily="18" charset="0"/>
              </a:rPr>
              <a:t>А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764704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Georgia" pitchFamily="18" charset="0"/>
              </a:rPr>
              <a:t>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1800" y="54868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Georgia" pitchFamily="18" charset="0"/>
              </a:rPr>
              <a:t>С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47667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13</a:t>
            </a:r>
            <a:endParaRPr lang="ru-RU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91683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12</a:t>
            </a:r>
            <a:endParaRPr lang="ru-RU" sz="2400" i="1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2555776" y="1196752"/>
          <a:ext cx="2376264" cy="594066"/>
        </p:xfrm>
        <a:graphic>
          <a:graphicData uri="http://schemas.openxmlformats.org/presentationml/2006/ole">
            <p:oleObj spid="_x0000_s1026" name="Формула" r:id="rId3" imgW="812520" imgH="203040" progId="Equation.3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2699792" y="1916832"/>
          <a:ext cx="1581894" cy="632758"/>
        </p:xfrm>
        <a:graphic>
          <a:graphicData uri="http://schemas.openxmlformats.org/presentationml/2006/ole">
            <p:oleObj spid="_x0000_s1027" name="Формула" r:id="rId4" imgW="571320" imgH="228600" progId="Equation.3">
              <p:embed/>
            </p:oleObj>
          </a:graphicData>
        </a:graphic>
      </p:graphicFrame>
      <p:sp>
        <p:nvSpPr>
          <p:cNvPr id="16" name="Равнобедренный треугольник 15"/>
          <p:cNvSpPr/>
          <p:nvPr/>
        </p:nvSpPr>
        <p:spPr>
          <a:xfrm>
            <a:off x="4499992" y="3861048"/>
            <a:ext cx="3816424" cy="1872208"/>
          </a:xfrm>
          <a:prstGeom prst="triangle">
            <a:avLst>
              <a:gd name="adj" fmla="val 5544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923928" y="573325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Georgia" pitchFamily="18" charset="0"/>
              </a:rPr>
              <a:t>A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6216" y="342900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Georgia" pitchFamily="18" charset="0"/>
              </a:rPr>
              <a:t>M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00392" y="580526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Georgia" pitchFamily="18" charset="0"/>
              </a:rPr>
              <a:t>K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68144" y="5805264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20</a:t>
            </a:r>
            <a:endParaRPr lang="ru-RU" sz="2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5220072" y="429309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18</a:t>
            </a:r>
            <a:endParaRPr lang="ru-RU" sz="2400" i="1" dirty="0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5004048" y="5229200"/>
          <a:ext cx="487040" cy="389632"/>
        </p:xfrm>
        <a:graphic>
          <a:graphicData uri="http://schemas.openxmlformats.org/presentationml/2006/ole">
            <p:oleObj spid="_x0000_s1028" name="Формула" r:id="rId5" imgW="253800" imgH="203040" progId="Equation.3">
              <p:embed/>
            </p:oleObj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3347863" y="3861048"/>
          <a:ext cx="1791729" cy="648072"/>
        </p:xfrm>
        <a:graphic>
          <a:graphicData uri="http://schemas.openxmlformats.org/presentationml/2006/ole">
            <p:oleObj spid="_x0000_s1029" name="Формула" r:id="rId6" imgW="596880" imgH="215640" progId="Equation.3">
              <p:embed/>
            </p:oleObj>
          </a:graphicData>
        </a:graphic>
      </p:graphicFrame>
      <p:sp>
        <p:nvSpPr>
          <p:cNvPr id="24" name="Пятно 2 23"/>
          <p:cNvSpPr/>
          <p:nvPr/>
        </p:nvSpPr>
        <p:spPr>
          <a:xfrm>
            <a:off x="5220072" y="836712"/>
            <a:ext cx="2592288" cy="1512168"/>
          </a:xfrm>
          <a:prstGeom prst="irregularSeal2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940152" y="1268760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78</a:t>
            </a:r>
            <a:endParaRPr lang="ru-RU" sz="44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ятно 1 25"/>
          <p:cNvSpPr/>
          <p:nvPr/>
        </p:nvSpPr>
        <p:spPr>
          <a:xfrm>
            <a:off x="0" y="4293096"/>
            <a:ext cx="2987824" cy="1728192"/>
          </a:xfrm>
          <a:prstGeom prst="irregularSeal1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708983" y="4653136"/>
          <a:ext cx="1444395" cy="792088"/>
        </p:xfrm>
        <a:graphic>
          <a:graphicData uri="http://schemas.openxmlformats.org/presentationml/2006/ole">
            <p:oleObj spid="_x0000_s1030" name="Формула" r:id="rId7" imgW="39348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  <p:bldP spid="20" grpId="0"/>
      <p:bldP spid="21" grpId="0"/>
      <p:bldP spid="24" grpId="0" animBg="1"/>
      <p:bldP spid="25" grpId="0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8316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i="1" dirty="0" smtClean="0">
                <a:latin typeface="Georgia" pitchFamily="18" charset="0"/>
              </a:rPr>
              <a:t>Что называется параллелограммом?</a:t>
            </a:r>
          </a:p>
          <a:p>
            <a:pPr marL="514350" indent="-514350">
              <a:buAutoNum type="arabicPeriod"/>
            </a:pPr>
            <a:r>
              <a:rPr lang="ru-RU" sz="2800" i="1" dirty="0" smtClean="0">
                <a:latin typeface="Georgia" pitchFamily="18" charset="0"/>
              </a:rPr>
              <a:t>Перечислите свойства параллелограмма.</a:t>
            </a:r>
          </a:p>
          <a:p>
            <a:pPr marL="514350" indent="-514350">
              <a:buAutoNum type="arabicPeriod"/>
            </a:pPr>
            <a:r>
              <a:rPr lang="ru-RU" sz="2800" i="1" dirty="0" smtClean="0">
                <a:latin typeface="Georgia" pitchFamily="18" charset="0"/>
              </a:rPr>
              <a:t>Назовите признаки параллелограмма.</a:t>
            </a:r>
            <a:endParaRPr lang="ru-RU" sz="2800" i="1" dirty="0">
              <a:latin typeface="Georgia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11560" y="3140968"/>
            <a:ext cx="3600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95536" y="4725144"/>
            <a:ext cx="396044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39552" y="2564904"/>
            <a:ext cx="864096" cy="28803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059832" y="2636912"/>
            <a:ext cx="792088" cy="302433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1520" y="4869160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Georgia" pitchFamily="18" charset="0"/>
              </a:rPr>
              <a:t>А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2564904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Georgia" pitchFamily="18" charset="0"/>
              </a:rPr>
              <a:t>В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3928" y="270892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Georgia" pitchFamily="18" charset="0"/>
              </a:rPr>
              <a:t>С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9872" y="494116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Georgia" pitchFamily="18" charset="0"/>
              </a:rPr>
              <a:t>D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4293096"/>
            <a:ext cx="144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1</a:t>
            </a:r>
            <a:endParaRPr lang="ru-RU" sz="2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899592" y="3140968"/>
            <a:ext cx="144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2</a:t>
            </a:r>
            <a:endParaRPr lang="ru-RU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491880" y="436510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3</a:t>
            </a:r>
            <a:endParaRPr lang="ru-RU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48064" y="2492896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Дано: </a:t>
            </a:r>
            <a:endParaRPr lang="ru-RU" sz="2400" i="1" dirty="0">
              <a:latin typeface="Georgia" pitchFamily="18" charset="0"/>
            </a:endParaRPr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6084168" y="2420888"/>
          <a:ext cx="2520280" cy="504056"/>
        </p:xfrm>
        <a:graphic>
          <a:graphicData uri="http://schemas.openxmlformats.org/presentationml/2006/ole">
            <p:oleObj spid="_x0000_s2050" name="Формула" r:id="rId3" imgW="888840" imgH="17748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076056" y="3212976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Доказать: </a:t>
            </a:r>
            <a:r>
              <a:rPr lang="ru-RU" sz="2800" i="1" dirty="0" smtClean="0">
                <a:latin typeface="Georgia" pitchFamily="18" charset="0"/>
              </a:rPr>
              <a:t>АВС</a:t>
            </a:r>
            <a:r>
              <a:rPr lang="en-US" sz="2800" i="1" dirty="0" smtClean="0">
                <a:latin typeface="Georgia" pitchFamily="18" charset="0"/>
              </a:rPr>
              <a:t>D</a:t>
            </a:r>
            <a:r>
              <a:rPr lang="ru-RU" sz="2800" i="1" dirty="0" smtClean="0">
                <a:latin typeface="Georgia" pitchFamily="18" charset="0"/>
              </a:rPr>
              <a:t>- параллелограмм</a:t>
            </a:r>
            <a:endParaRPr lang="ru-RU" sz="24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5220072" y="1844824"/>
            <a:ext cx="1944216" cy="2808312"/>
          </a:xfrm>
          <a:prstGeom prst="rect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908720"/>
            <a:ext cx="1944216" cy="2808312"/>
          </a:xfrm>
          <a:prstGeom prst="rect">
            <a:avLst/>
          </a:prstGeom>
          <a:ln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5220072" y="1844824"/>
            <a:ext cx="19442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164288" y="1844824"/>
            <a:ext cx="0" cy="28083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012160" y="908720"/>
            <a:ext cx="19442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956376" y="908720"/>
            <a:ext cx="0" cy="28083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5220072" y="908720"/>
            <a:ext cx="792088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7164288" y="908720"/>
            <a:ext cx="792088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5220072" y="3717032"/>
            <a:ext cx="792088" cy="936104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7164288" y="3717032"/>
            <a:ext cx="792088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788024" y="458112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236296" y="4725144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028384" y="3501008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84168" y="3212976"/>
            <a:ext cx="216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/>
        </p:nvGraphicFramePr>
        <p:xfrm>
          <a:off x="4788024" y="1556792"/>
          <a:ext cx="385404" cy="467990"/>
        </p:xfrm>
        <a:graphic>
          <a:graphicData uri="http://schemas.openxmlformats.org/presentationml/2006/ole">
            <p:oleObj spid="_x0000_s3074" name="Формула" r:id="rId3" imgW="177480" imgH="215640" progId="Equation.3">
              <p:embed/>
            </p:oleObj>
          </a:graphicData>
        </a:graphic>
      </p:graphicFrame>
      <p:graphicFrame>
        <p:nvGraphicFramePr>
          <p:cNvPr id="36" name="Объект 35"/>
          <p:cNvGraphicFramePr>
            <a:graphicFrameLocks noChangeAspect="1"/>
          </p:cNvGraphicFramePr>
          <p:nvPr/>
        </p:nvGraphicFramePr>
        <p:xfrm>
          <a:off x="7236296" y="1772816"/>
          <a:ext cx="385404" cy="467990"/>
        </p:xfrm>
        <a:graphic>
          <a:graphicData uri="http://schemas.openxmlformats.org/presentationml/2006/ole">
            <p:oleObj spid="_x0000_s3075" name="Формула" r:id="rId4" imgW="177480" imgH="215640" progId="Equation.3">
              <p:embed/>
            </p:oleObj>
          </a:graphicData>
        </a:graphic>
      </p:graphicFrame>
      <p:graphicFrame>
        <p:nvGraphicFramePr>
          <p:cNvPr id="37" name="Объект 36"/>
          <p:cNvGraphicFramePr>
            <a:graphicFrameLocks noChangeAspect="1"/>
          </p:cNvGraphicFramePr>
          <p:nvPr/>
        </p:nvGraphicFramePr>
        <p:xfrm>
          <a:off x="8028384" y="692696"/>
          <a:ext cx="385404" cy="467990"/>
        </p:xfrm>
        <a:graphic>
          <a:graphicData uri="http://schemas.openxmlformats.org/presentationml/2006/ole">
            <p:oleObj spid="_x0000_s3076" name="Формула" r:id="rId5" imgW="177480" imgH="215640" progId="Equation.3">
              <p:embed/>
            </p:oleObj>
          </a:graphicData>
        </a:graphic>
      </p:graphicFrame>
      <p:sp>
        <p:nvSpPr>
          <p:cNvPr id="39" name="Параллелограмм 38"/>
          <p:cNvSpPr/>
          <p:nvPr/>
        </p:nvSpPr>
        <p:spPr>
          <a:xfrm>
            <a:off x="5220072" y="3717032"/>
            <a:ext cx="2736304" cy="914400"/>
          </a:xfrm>
          <a:prstGeom prst="parallelogram">
            <a:avLst>
              <a:gd name="adj" fmla="val 85606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8" name="Объект 37"/>
          <p:cNvGraphicFramePr>
            <a:graphicFrameLocks noChangeAspect="1"/>
          </p:cNvGraphicFramePr>
          <p:nvPr/>
        </p:nvGraphicFramePr>
        <p:xfrm>
          <a:off x="5580112" y="476672"/>
          <a:ext cx="383282" cy="434386"/>
        </p:xfrm>
        <a:graphic>
          <a:graphicData uri="http://schemas.openxmlformats.org/presentationml/2006/ole">
            <p:oleObj spid="_x0000_s3077" name="Формула" r:id="rId6" imgW="190440" imgH="215640" progId="Equation.3">
              <p:embed/>
            </p:oleObj>
          </a:graphicData>
        </a:graphic>
      </p:graphicFrame>
      <p:cxnSp>
        <p:nvCxnSpPr>
          <p:cNvPr id="41" name="Прямая соединительная линия 40"/>
          <p:cNvCxnSpPr/>
          <p:nvPr/>
        </p:nvCxnSpPr>
        <p:spPr>
          <a:xfrm>
            <a:off x="7164288" y="1844824"/>
            <a:ext cx="0" cy="28083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Параллелограмм 41"/>
          <p:cNvSpPr/>
          <p:nvPr/>
        </p:nvSpPr>
        <p:spPr>
          <a:xfrm>
            <a:off x="5220072" y="908720"/>
            <a:ext cx="2736304" cy="914400"/>
          </a:xfrm>
          <a:prstGeom prst="parallelogram">
            <a:avLst>
              <a:gd name="adj" fmla="val 85606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3" name="Объект 42"/>
          <p:cNvGraphicFramePr>
            <a:graphicFrameLocks noChangeAspect="1"/>
          </p:cNvGraphicFramePr>
          <p:nvPr/>
        </p:nvGraphicFramePr>
        <p:xfrm>
          <a:off x="971599" y="908720"/>
          <a:ext cx="3492388" cy="720080"/>
        </p:xfrm>
        <a:graphic>
          <a:graphicData uri="http://schemas.openxmlformats.org/presentationml/2006/ole">
            <p:oleObj spid="_x0000_s3078" name="Формула" r:id="rId7" imgW="1231560" imgH="253800" progId="Equation.3">
              <p:embed/>
            </p:oleObj>
          </a:graphicData>
        </a:graphic>
      </p:graphicFrame>
      <p:graphicFrame>
        <p:nvGraphicFramePr>
          <p:cNvPr id="44" name="Объект 43"/>
          <p:cNvGraphicFramePr>
            <a:graphicFrameLocks noChangeAspect="1"/>
          </p:cNvGraphicFramePr>
          <p:nvPr/>
        </p:nvGraphicFramePr>
        <p:xfrm>
          <a:off x="1115615" y="1916832"/>
          <a:ext cx="3003334" cy="792088"/>
        </p:xfrm>
        <a:graphic>
          <a:graphicData uri="http://schemas.openxmlformats.org/presentationml/2006/ole">
            <p:oleObj spid="_x0000_s3079" name="Формула" r:id="rId8" imgW="1155600" imgH="304560" progId="Equation.3">
              <p:embed/>
            </p:oleObj>
          </a:graphicData>
        </a:graphic>
      </p:graphicFrame>
      <p:cxnSp>
        <p:nvCxnSpPr>
          <p:cNvPr id="46" name="Прямая соединительная линия 45"/>
          <p:cNvCxnSpPr/>
          <p:nvPr/>
        </p:nvCxnSpPr>
        <p:spPr>
          <a:xfrm>
            <a:off x="5220072" y="1844824"/>
            <a:ext cx="0" cy="280831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7164288" y="1844824"/>
            <a:ext cx="0" cy="280831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7956376" y="908720"/>
            <a:ext cx="0" cy="2808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7956376" y="908720"/>
            <a:ext cx="0" cy="280831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6012160" y="908720"/>
            <a:ext cx="0" cy="2808312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60" name="Объект 59"/>
          <p:cNvGraphicFramePr>
            <a:graphicFrameLocks noChangeAspect="1"/>
          </p:cNvGraphicFramePr>
          <p:nvPr/>
        </p:nvGraphicFramePr>
        <p:xfrm>
          <a:off x="-1" y="2924944"/>
          <a:ext cx="5076057" cy="484792"/>
        </p:xfrm>
        <a:graphic>
          <a:graphicData uri="http://schemas.openxmlformats.org/presentationml/2006/ole">
            <p:oleObj spid="_x0000_s3080" name="Формула" r:id="rId9" imgW="2260440" imgH="215640" progId="Equation.3">
              <p:embed/>
            </p:oleObj>
          </a:graphicData>
        </a:graphic>
      </p:graphicFrame>
      <p:graphicFrame>
        <p:nvGraphicFramePr>
          <p:cNvPr id="61" name="Объект 60"/>
          <p:cNvGraphicFramePr>
            <a:graphicFrameLocks noChangeAspect="1"/>
          </p:cNvGraphicFramePr>
          <p:nvPr/>
        </p:nvGraphicFramePr>
        <p:xfrm>
          <a:off x="0" y="3573016"/>
          <a:ext cx="3683486" cy="504056"/>
        </p:xfrm>
        <a:graphic>
          <a:graphicData uri="http://schemas.openxmlformats.org/presentationml/2006/ole">
            <p:oleObj spid="_x0000_s3081" name="Формула" r:id="rId10" imgW="1206360" imgH="164880" progId="Equation.3">
              <p:embed/>
            </p:oleObj>
          </a:graphicData>
        </a:graphic>
      </p:graphicFrame>
      <p:graphicFrame>
        <p:nvGraphicFramePr>
          <p:cNvPr id="62" name="Объект 61"/>
          <p:cNvGraphicFramePr>
            <a:graphicFrameLocks noChangeAspect="1"/>
          </p:cNvGraphicFramePr>
          <p:nvPr/>
        </p:nvGraphicFramePr>
        <p:xfrm>
          <a:off x="611560" y="5301208"/>
          <a:ext cx="7848872" cy="789532"/>
        </p:xfrm>
        <a:graphic>
          <a:graphicData uri="http://schemas.openxmlformats.org/presentationml/2006/ole">
            <p:oleObj spid="_x0000_s3082" name="Формула" r:id="rId11" imgW="214596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42" grpId="0" animBg="1"/>
      <p:bldP spid="42" grpId="1" animBg="1"/>
      <p:bldP spid="42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араллелограмм 12"/>
          <p:cNvSpPr/>
          <p:nvPr/>
        </p:nvSpPr>
        <p:spPr>
          <a:xfrm rot="15505320">
            <a:off x="915741" y="1988693"/>
            <a:ext cx="2232248" cy="2736304"/>
          </a:xfrm>
          <a:prstGeom prst="parallelogram">
            <a:avLst/>
          </a:prstGeom>
          <a:ln w="28575"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467544" y="1700808"/>
            <a:ext cx="288032" cy="864096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55576" y="1700808"/>
            <a:ext cx="280831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275856" y="1700808"/>
            <a:ext cx="288032" cy="792088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55576" y="1700808"/>
            <a:ext cx="360040" cy="165618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115616" y="3356992"/>
            <a:ext cx="2808312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563888" y="1700808"/>
            <a:ext cx="360040" cy="165618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827584" y="3356992"/>
            <a:ext cx="288032" cy="792088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3563888" y="3356992"/>
            <a:ext cx="360040" cy="792088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95536" y="414908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63888" y="4149080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95936" y="3068960"/>
            <a:ext cx="144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15616" y="2996952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" name="Объект 50"/>
          <p:cNvGraphicFramePr>
            <a:graphicFrameLocks noChangeAspect="1"/>
          </p:cNvGraphicFramePr>
          <p:nvPr/>
        </p:nvGraphicFramePr>
        <p:xfrm>
          <a:off x="0" y="2276872"/>
          <a:ext cx="376932" cy="457703"/>
        </p:xfrm>
        <a:graphic>
          <a:graphicData uri="http://schemas.openxmlformats.org/presentationml/2006/ole">
            <p:oleObj spid="_x0000_s18434" name="Формула" r:id="rId3" imgW="177480" imgH="215640" progId="Equation.3">
              <p:embed/>
            </p:oleObj>
          </a:graphicData>
        </a:graphic>
      </p:graphicFrame>
      <p:graphicFrame>
        <p:nvGraphicFramePr>
          <p:cNvPr id="53" name="Объект 52"/>
          <p:cNvGraphicFramePr>
            <a:graphicFrameLocks noChangeAspect="1"/>
          </p:cNvGraphicFramePr>
          <p:nvPr/>
        </p:nvGraphicFramePr>
        <p:xfrm>
          <a:off x="2987824" y="2564904"/>
          <a:ext cx="376932" cy="457703"/>
        </p:xfrm>
        <a:graphic>
          <a:graphicData uri="http://schemas.openxmlformats.org/presentationml/2006/ole">
            <p:oleObj spid="_x0000_s18435" name="Формула" r:id="rId4" imgW="177480" imgH="215640" progId="Equation.3">
              <p:embed/>
            </p:oleObj>
          </a:graphicData>
        </a:graphic>
      </p:graphicFrame>
      <p:graphicFrame>
        <p:nvGraphicFramePr>
          <p:cNvPr id="54" name="Объект 53"/>
          <p:cNvGraphicFramePr>
            <a:graphicFrameLocks noChangeAspect="1"/>
          </p:cNvGraphicFramePr>
          <p:nvPr/>
        </p:nvGraphicFramePr>
        <p:xfrm>
          <a:off x="3563888" y="1412776"/>
          <a:ext cx="385405" cy="467991"/>
        </p:xfrm>
        <a:graphic>
          <a:graphicData uri="http://schemas.openxmlformats.org/presentationml/2006/ole">
            <p:oleObj spid="_x0000_s18436" name="Формула" r:id="rId5" imgW="177480" imgH="215640" progId="Equation.3">
              <p:embed/>
            </p:oleObj>
          </a:graphicData>
        </a:graphic>
      </p:graphicFrame>
      <p:graphicFrame>
        <p:nvGraphicFramePr>
          <p:cNvPr id="55" name="Объект 54"/>
          <p:cNvGraphicFramePr>
            <a:graphicFrameLocks noChangeAspect="1"/>
          </p:cNvGraphicFramePr>
          <p:nvPr/>
        </p:nvGraphicFramePr>
        <p:xfrm>
          <a:off x="323528" y="1340768"/>
          <a:ext cx="412932" cy="467990"/>
        </p:xfrm>
        <a:graphic>
          <a:graphicData uri="http://schemas.openxmlformats.org/presentationml/2006/ole">
            <p:oleObj spid="_x0000_s18437" name="Формула" r:id="rId6" imgW="190440" imgH="215640" progId="Equation.3">
              <p:embed/>
            </p:oleObj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611560" y="332656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1.</a:t>
            </a:r>
            <a:r>
              <a:rPr lang="ru-RU" sz="2800" dirty="0" smtClean="0"/>
              <a:t> Сколько граней имеет параллелепипед?</a:t>
            </a:r>
            <a:endParaRPr lang="ru-RU" sz="2800" dirty="0"/>
          </a:p>
        </p:txBody>
      </p:sp>
      <p:sp>
        <p:nvSpPr>
          <p:cNvPr id="57" name="Овал 56"/>
          <p:cNvSpPr/>
          <p:nvPr/>
        </p:nvSpPr>
        <p:spPr>
          <a:xfrm>
            <a:off x="7380312" y="260648"/>
            <a:ext cx="1763688" cy="8367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7884368" y="332656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6</a:t>
            </a:r>
            <a:endParaRPr lang="ru-RU" sz="3600" dirty="0"/>
          </a:p>
        </p:txBody>
      </p:sp>
      <p:sp>
        <p:nvSpPr>
          <p:cNvPr id="59" name="TextBox 58"/>
          <p:cNvSpPr txBox="1"/>
          <p:nvPr/>
        </p:nvSpPr>
        <p:spPr>
          <a:xfrm>
            <a:off x="4427984" y="112474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Сколько ребер?</a:t>
            </a:r>
            <a:endParaRPr lang="ru-RU" sz="2800" dirty="0"/>
          </a:p>
        </p:txBody>
      </p:sp>
      <p:sp>
        <p:nvSpPr>
          <p:cNvPr id="60" name="Овал 59"/>
          <p:cNvSpPr/>
          <p:nvPr/>
        </p:nvSpPr>
        <p:spPr>
          <a:xfrm>
            <a:off x="7380312" y="1196752"/>
            <a:ext cx="1763688" cy="8367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7812360" y="1268760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12</a:t>
            </a:r>
            <a:endParaRPr lang="ru-RU" sz="3200" dirty="0"/>
          </a:p>
        </p:txBody>
      </p:sp>
      <p:sp>
        <p:nvSpPr>
          <p:cNvPr id="62" name="TextBox 61"/>
          <p:cNvSpPr txBox="1"/>
          <p:nvPr/>
        </p:nvSpPr>
        <p:spPr>
          <a:xfrm>
            <a:off x="4427984" y="184482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 Сколько вершин?</a:t>
            </a:r>
            <a:endParaRPr lang="ru-RU" sz="2800" dirty="0"/>
          </a:p>
        </p:txBody>
      </p:sp>
      <p:sp>
        <p:nvSpPr>
          <p:cNvPr id="63" name="Овал 62"/>
          <p:cNvSpPr/>
          <p:nvPr/>
        </p:nvSpPr>
        <p:spPr>
          <a:xfrm>
            <a:off x="7380312" y="2060848"/>
            <a:ext cx="1763688" cy="8367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7884368" y="2204864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8</a:t>
            </a:r>
            <a:endParaRPr lang="ru-RU" sz="3200" dirty="0"/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755576" y="1700808"/>
            <a:ext cx="2808312" cy="2448272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827584" y="1700808"/>
            <a:ext cx="2736304" cy="2448272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467544" y="2564904"/>
            <a:ext cx="3456384" cy="792088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V="1">
            <a:off x="1115616" y="2492896"/>
            <a:ext cx="2160240" cy="864096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499992" y="2852936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4. Сколько диагоналей?</a:t>
            </a:r>
            <a:endParaRPr lang="ru-RU" sz="2800" dirty="0"/>
          </a:p>
        </p:txBody>
      </p:sp>
      <p:sp>
        <p:nvSpPr>
          <p:cNvPr id="75" name="Овал 74"/>
          <p:cNvSpPr/>
          <p:nvPr/>
        </p:nvSpPr>
        <p:spPr>
          <a:xfrm>
            <a:off x="7380312" y="3212976"/>
            <a:ext cx="1763688" cy="8367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TextBox 75"/>
          <p:cNvSpPr txBox="1"/>
          <p:nvPr/>
        </p:nvSpPr>
        <p:spPr>
          <a:xfrm>
            <a:off x="7884368" y="3284984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</a:t>
            </a:r>
            <a:endParaRPr lang="ru-RU" sz="3200" dirty="0"/>
          </a:p>
        </p:txBody>
      </p:sp>
      <p:graphicFrame>
        <p:nvGraphicFramePr>
          <p:cNvPr id="77" name="Объект 76"/>
          <p:cNvGraphicFramePr>
            <a:graphicFrameLocks noChangeAspect="1"/>
          </p:cNvGraphicFramePr>
          <p:nvPr/>
        </p:nvGraphicFramePr>
        <p:xfrm>
          <a:off x="4139952" y="3933056"/>
          <a:ext cx="1296144" cy="531751"/>
        </p:xfrm>
        <a:graphic>
          <a:graphicData uri="http://schemas.openxmlformats.org/presentationml/2006/ole">
            <p:oleObj spid="_x0000_s18438" name="Формула" r:id="rId7" imgW="495000" imgH="203040" progId="Equation.3">
              <p:embed/>
            </p:oleObj>
          </a:graphicData>
        </a:graphic>
      </p:graphicFrame>
      <p:cxnSp>
        <p:nvCxnSpPr>
          <p:cNvPr id="79" name="Прямая соединительная линия 78"/>
          <p:cNvCxnSpPr/>
          <p:nvPr/>
        </p:nvCxnSpPr>
        <p:spPr>
          <a:xfrm>
            <a:off x="827584" y="4149080"/>
            <a:ext cx="2736304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1115616" y="3356992"/>
            <a:ext cx="2808312" cy="0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flipH="1">
            <a:off x="827584" y="3356992"/>
            <a:ext cx="288032" cy="792088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flipH="1">
            <a:off x="3563888" y="3356992"/>
            <a:ext cx="360040" cy="7920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91" name="Объект 90"/>
          <p:cNvGraphicFramePr>
            <a:graphicFrameLocks noChangeAspect="1"/>
          </p:cNvGraphicFramePr>
          <p:nvPr/>
        </p:nvGraphicFramePr>
        <p:xfrm>
          <a:off x="5416524" y="3861048"/>
          <a:ext cx="3727476" cy="576064"/>
        </p:xfrm>
        <a:graphic>
          <a:graphicData uri="http://schemas.openxmlformats.org/presentationml/2006/ole">
            <p:oleObj spid="_x0000_s18439" name="Формула" r:id="rId8" imgW="1396800" imgH="215640" progId="Equation.3">
              <p:embed/>
            </p:oleObj>
          </a:graphicData>
        </a:graphic>
      </p:graphicFrame>
      <p:cxnSp>
        <p:nvCxnSpPr>
          <p:cNvPr id="92" name="Прямая соединительная линия 91"/>
          <p:cNvCxnSpPr/>
          <p:nvPr/>
        </p:nvCxnSpPr>
        <p:spPr>
          <a:xfrm>
            <a:off x="755576" y="1700808"/>
            <a:ext cx="2808312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>
            <a:off x="467544" y="2492896"/>
            <a:ext cx="2808312" cy="7200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flipH="1">
            <a:off x="3275856" y="1700808"/>
            <a:ext cx="288032" cy="7920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flipH="1">
            <a:off x="467544" y="1700808"/>
            <a:ext cx="288032" cy="864096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97" name="Объект 96"/>
          <p:cNvGraphicFramePr>
            <a:graphicFrameLocks noChangeAspect="1"/>
          </p:cNvGraphicFramePr>
          <p:nvPr/>
        </p:nvGraphicFramePr>
        <p:xfrm>
          <a:off x="611560" y="4941168"/>
          <a:ext cx="5565796" cy="648072"/>
        </p:xfrm>
        <a:graphic>
          <a:graphicData uri="http://schemas.openxmlformats.org/presentationml/2006/ole">
            <p:oleObj spid="_x0000_s18440" name="Формула" r:id="rId9" imgW="1854000" imgH="215640" progId="Equation.3">
              <p:embed/>
            </p:oleObj>
          </a:graphicData>
        </a:graphic>
      </p:graphicFrame>
      <p:graphicFrame>
        <p:nvGraphicFramePr>
          <p:cNvPr id="98" name="Объект 97"/>
          <p:cNvGraphicFramePr>
            <a:graphicFrameLocks noChangeAspect="1"/>
          </p:cNvGraphicFramePr>
          <p:nvPr/>
        </p:nvGraphicFramePr>
        <p:xfrm>
          <a:off x="6372200" y="5013176"/>
          <a:ext cx="1296144" cy="592523"/>
        </p:xfrm>
        <a:graphic>
          <a:graphicData uri="http://schemas.openxmlformats.org/presentationml/2006/ole">
            <p:oleObj spid="_x0000_s18441" name="Формула" r:id="rId10" imgW="444240" imgH="203040" progId="Equation.3">
              <p:embed/>
            </p:oleObj>
          </a:graphicData>
        </a:graphic>
      </p:graphicFrame>
      <p:cxnSp>
        <p:nvCxnSpPr>
          <p:cNvPr id="100" name="Прямая соединительная линия 99"/>
          <p:cNvCxnSpPr/>
          <p:nvPr/>
        </p:nvCxnSpPr>
        <p:spPr>
          <a:xfrm>
            <a:off x="467544" y="2564904"/>
            <a:ext cx="360040" cy="15841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3275856" y="2564904"/>
            <a:ext cx="288032" cy="15841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3563888" y="1700808"/>
            <a:ext cx="360040" cy="172819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>
            <a:off x="755576" y="1700808"/>
            <a:ext cx="360040" cy="1584176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  <p:bldP spid="64" grpId="0"/>
      <p:bldP spid="74" grpId="0"/>
      <p:bldP spid="75" grpId="0" animBg="1"/>
      <p:bldP spid="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Противоположные грани параллелепипеда параллельны и равны.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1187624" y="1988840"/>
            <a:ext cx="360040" cy="1800200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2771800" y="1988840"/>
            <a:ext cx="360040" cy="1800200"/>
          </a:xfrm>
          <a:prstGeom prst="line">
            <a:avLst/>
          </a:prstGeom>
          <a:ln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611560" y="2852936"/>
            <a:ext cx="360040" cy="1800200"/>
          </a:xfrm>
          <a:prstGeom prst="line">
            <a:avLst/>
          </a:prstGeom>
          <a:ln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2195736" y="2852936"/>
            <a:ext cx="360040" cy="1800200"/>
          </a:xfrm>
          <a:prstGeom prst="line">
            <a:avLst/>
          </a:prstGeom>
          <a:ln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47664" y="1988840"/>
            <a:ext cx="15841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71600" y="2852936"/>
            <a:ext cx="15841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11560" y="4653136"/>
            <a:ext cx="15841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187624" y="3789040"/>
            <a:ext cx="1584176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971600" y="1988840"/>
            <a:ext cx="576064" cy="8640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555776" y="1988840"/>
            <a:ext cx="576064" cy="8640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195736" y="3789040"/>
            <a:ext cx="576064" cy="8640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611560" y="3789040"/>
            <a:ext cx="576064" cy="864096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9512" y="450912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23728" y="458112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99792" y="3645024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59632" y="3356992"/>
            <a:ext cx="216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539552" y="2492896"/>
          <a:ext cx="376933" cy="457704"/>
        </p:xfrm>
        <a:graphic>
          <a:graphicData uri="http://schemas.openxmlformats.org/presentationml/2006/ole">
            <p:oleObj spid="_x0000_s19458" name="Формула" r:id="rId3" imgW="177480" imgH="215640" progId="Equation.3">
              <p:embed/>
            </p:oleObj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2555776" y="2708920"/>
          <a:ext cx="376932" cy="457703"/>
        </p:xfrm>
        <a:graphic>
          <a:graphicData uri="http://schemas.openxmlformats.org/presentationml/2006/ole">
            <p:oleObj spid="_x0000_s19459" name="Формула" r:id="rId4" imgW="177480" imgH="215640" progId="Equation.3">
              <p:embed/>
            </p:oleObj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3131840" y="1772816"/>
          <a:ext cx="385404" cy="467990"/>
        </p:xfrm>
        <a:graphic>
          <a:graphicData uri="http://schemas.openxmlformats.org/presentationml/2006/ole">
            <p:oleObj spid="_x0000_s19460" name="Формула" r:id="rId5" imgW="177480" imgH="215640" progId="Equation.3">
              <p:embed/>
            </p:oleObj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1115616" y="1700808"/>
          <a:ext cx="412932" cy="467990"/>
        </p:xfrm>
        <a:graphic>
          <a:graphicData uri="http://schemas.openxmlformats.org/presentationml/2006/ole">
            <p:oleObj spid="_x0000_s19461" name="Формула" r:id="rId6" imgW="190440" imgH="215640" progId="Equation.3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707904" y="126876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Дано:</a:t>
            </a:r>
            <a:endParaRPr lang="ru-RU" sz="2800" dirty="0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3563888" y="1700808"/>
          <a:ext cx="5070211" cy="504056"/>
        </p:xfrm>
        <a:graphic>
          <a:graphicData uri="http://schemas.openxmlformats.org/presentationml/2006/ole">
            <p:oleObj spid="_x0000_s19462" name="Формула" r:id="rId7" imgW="2171520" imgH="21564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3563888" y="220486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Доказать:</a:t>
            </a:r>
            <a:endParaRPr lang="ru-RU" sz="2800" dirty="0"/>
          </a:p>
        </p:txBody>
      </p:sp>
      <p:graphicFrame>
        <p:nvGraphicFramePr>
          <p:cNvPr id="29" name="Объект 28"/>
          <p:cNvGraphicFramePr>
            <a:graphicFrameLocks noChangeAspect="1"/>
          </p:cNvGraphicFramePr>
          <p:nvPr/>
        </p:nvGraphicFramePr>
        <p:xfrm>
          <a:off x="3419872" y="2636912"/>
          <a:ext cx="2711383" cy="559048"/>
        </p:xfrm>
        <a:graphic>
          <a:graphicData uri="http://schemas.openxmlformats.org/presentationml/2006/ole">
            <p:oleObj spid="_x0000_s19463" name="Формула" r:id="rId8" imgW="1231560" imgH="253800" progId="Equation.3">
              <p:embed/>
            </p:oleObj>
          </a:graphicData>
        </a:graphic>
      </p:graphicFrame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6253474" y="2708920"/>
          <a:ext cx="2890526" cy="467990"/>
        </p:xfrm>
        <a:graphic>
          <a:graphicData uri="http://schemas.openxmlformats.org/presentationml/2006/ole">
            <p:oleObj spid="_x0000_s19464" name="Формула" r:id="rId9" imgW="1333440" imgH="215640" progId="Equation.3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4067944" y="3356992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Доказательство:</a:t>
            </a:r>
            <a:endParaRPr lang="ru-RU" sz="2800" dirty="0"/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/>
        </p:nvGraphicFramePr>
        <p:xfrm>
          <a:off x="3527376" y="3789040"/>
          <a:ext cx="5616624" cy="452524"/>
        </p:xfrm>
        <a:graphic>
          <a:graphicData uri="http://schemas.openxmlformats.org/presentationml/2006/ole">
            <p:oleObj spid="_x0000_s19465" name="Формула" r:id="rId10" imgW="2679480" imgH="215640" progId="Equation.3">
              <p:embed/>
            </p:oleObj>
          </a:graphicData>
        </a:graphic>
      </p:graphicFrame>
      <p:graphicFrame>
        <p:nvGraphicFramePr>
          <p:cNvPr id="33" name="Объект 32"/>
          <p:cNvGraphicFramePr>
            <a:graphicFrameLocks noChangeAspect="1"/>
          </p:cNvGraphicFramePr>
          <p:nvPr/>
        </p:nvGraphicFramePr>
        <p:xfrm>
          <a:off x="3419871" y="4293095"/>
          <a:ext cx="2160241" cy="528059"/>
        </p:xfrm>
        <a:graphic>
          <a:graphicData uri="http://schemas.openxmlformats.org/presentationml/2006/ole">
            <p:oleObj spid="_x0000_s19466" name="Формула" r:id="rId11" imgW="1143000" imgH="279360" progId="Equation.3">
              <p:embed/>
            </p:oleObj>
          </a:graphicData>
        </a:graphic>
      </p:graphicFrame>
      <p:cxnSp>
        <p:nvCxnSpPr>
          <p:cNvPr id="54" name="Прямая соединительная линия 53"/>
          <p:cNvCxnSpPr/>
          <p:nvPr/>
        </p:nvCxnSpPr>
        <p:spPr>
          <a:xfrm>
            <a:off x="611560" y="4653136"/>
            <a:ext cx="15841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187624" y="3789040"/>
            <a:ext cx="1584176" cy="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H="1">
            <a:off x="611560" y="2852936"/>
            <a:ext cx="360040" cy="18002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1187624" y="1988840"/>
            <a:ext cx="360040" cy="18002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611560" y="4653136"/>
            <a:ext cx="158417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H="1">
            <a:off x="1187624" y="1988840"/>
            <a:ext cx="360040" cy="180020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1187624" y="3789040"/>
            <a:ext cx="1584176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>
            <a:off x="611560" y="2852936"/>
            <a:ext cx="360040" cy="1800200"/>
          </a:xfrm>
          <a:prstGeom prst="line">
            <a:avLst/>
          </a:prstGeom>
          <a:ln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3" name="Объект 62"/>
          <p:cNvGraphicFramePr>
            <a:graphicFrameLocks noChangeAspect="1"/>
          </p:cNvGraphicFramePr>
          <p:nvPr/>
        </p:nvGraphicFramePr>
        <p:xfrm>
          <a:off x="323528" y="5157191"/>
          <a:ext cx="3960440" cy="426123"/>
        </p:xfrm>
        <a:graphic>
          <a:graphicData uri="http://schemas.openxmlformats.org/presentationml/2006/ole">
            <p:oleObj spid="_x0000_s19473" name="Формула" r:id="rId12" imgW="2006280" imgH="215640" progId="Equation.3">
              <p:embed/>
            </p:oleObj>
          </a:graphicData>
        </a:graphic>
      </p:graphicFrame>
      <p:graphicFrame>
        <p:nvGraphicFramePr>
          <p:cNvPr id="64" name="Объект 63"/>
          <p:cNvGraphicFramePr>
            <a:graphicFrameLocks noChangeAspect="1"/>
          </p:cNvGraphicFramePr>
          <p:nvPr/>
        </p:nvGraphicFramePr>
        <p:xfrm>
          <a:off x="395536" y="5733256"/>
          <a:ext cx="3888432" cy="391144"/>
        </p:xfrm>
        <a:graphic>
          <a:graphicData uri="http://schemas.openxmlformats.org/presentationml/2006/ole">
            <p:oleObj spid="_x0000_s19474" name="Формула" r:id="rId13" imgW="2145960" imgH="215640" progId="Equation.3">
              <p:embed/>
            </p:oleObj>
          </a:graphicData>
        </a:graphic>
      </p:graphicFrame>
      <p:graphicFrame>
        <p:nvGraphicFramePr>
          <p:cNvPr id="65" name="Объект 64"/>
          <p:cNvGraphicFramePr>
            <a:graphicFrameLocks noChangeAspect="1"/>
          </p:cNvGraphicFramePr>
          <p:nvPr/>
        </p:nvGraphicFramePr>
        <p:xfrm>
          <a:off x="3851920" y="5085184"/>
          <a:ext cx="864096" cy="1129014"/>
        </p:xfrm>
        <a:graphic>
          <a:graphicData uri="http://schemas.openxmlformats.org/presentationml/2006/ole">
            <p:oleObj spid="_x0000_s19475" name="Формула" r:id="rId14" imgW="164880" imgH="215640" progId="Equation.3">
              <p:embed/>
            </p:oleObj>
          </a:graphicData>
        </a:graphic>
      </p:graphicFrame>
      <p:graphicFrame>
        <p:nvGraphicFramePr>
          <p:cNvPr id="42" name="Объект 41"/>
          <p:cNvGraphicFramePr>
            <a:graphicFrameLocks noChangeAspect="1"/>
          </p:cNvGraphicFramePr>
          <p:nvPr/>
        </p:nvGraphicFramePr>
        <p:xfrm>
          <a:off x="4644008" y="5517232"/>
          <a:ext cx="480053" cy="288032"/>
        </p:xfrm>
        <a:graphic>
          <a:graphicData uri="http://schemas.openxmlformats.org/presentationml/2006/ole">
            <p:oleObj spid="_x0000_s19476" name="Формула" r:id="rId15" imgW="190440" imgH="152280" progId="Equation.3">
              <p:embed/>
            </p:oleObj>
          </a:graphicData>
        </a:graphic>
      </p:graphicFrame>
      <p:graphicFrame>
        <p:nvGraphicFramePr>
          <p:cNvPr id="43" name="Объект 42"/>
          <p:cNvGraphicFramePr>
            <a:graphicFrameLocks noChangeAspect="1"/>
          </p:cNvGraphicFramePr>
          <p:nvPr/>
        </p:nvGraphicFramePr>
        <p:xfrm>
          <a:off x="5004048" y="5373216"/>
          <a:ext cx="2117036" cy="504056"/>
        </p:xfrm>
        <a:graphic>
          <a:graphicData uri="http://schemas.openxmlformats.org/presentationml/2006/ole">
            <p:oleObj spid="_x0000_s19477" name="Формула" r:id="rId16" imgW="1066680" imgH="253800" progId="Equation.3">
              <p:embed/>
            </p:oleObj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4716016" y="5949280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 признаку параллельности плоскостей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1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H="1">
            <a:off x="971600" y="1340768"/>
            <a:ext cx="432048" cy="2160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H="1">
            <a:off x="2411760" y="1340768"/>
            <a:ext cx="432048" cy="2160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1691680" y="764704"/>
            <a:ext cx="432048" cy="2160240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3131840" y="764704"/>
            <a:ext cx="432048" cy="2160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71600" y="3501008"/>
            <a:ext cx="14401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691680" y="2924944"/>
            <a:ext cx="1440160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403648" y="1340768"/>
            <a:ext cx="14401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123728" y="764704"/>
            <a:ext cx="14401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403648" y="764704"/>
            <a:ext cx="72008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843808" y="764704"/>
            <a:ext cx="72008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971600" y="2924944"/>
            <a:ext cx="720080" cy="576064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411760" y="2924944"/>
            <a:ext cx="72008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611560" y="3428999"/>
          <a:ext cx="360040" cy="390043"/>
        </p:xfrm>
        <a:graphic>
          <a:graphicData uri="http://schemas.openxmlformats.org/presentationml/2006/ole">
            <p:oleObj spid="_x0000_s20482" name="Формула" r:id="rId3" imgW="152280" imgH="164880" progId="Equation.3">
              <p:embed/>
            </p:oleObj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2411760" y="3501008"/>
          <a:ext cx="360040" cy="360040"/>
        </p:xfrm>
        <a:graphic>
          <a:graphicData uri="http://schemas.openxmlformats.org/presentationml/2006/ole">
            <p:oleObj spid="_x0000_s20483" name="Формула" r:id="rId4" imgW="152280" imgH="164880" progId="Equation.3">
              <p:embed/>
            </p:oleObj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2699792" y="2492896"/>
          <a:ext cx="364232" cy="424937"/>
        </p:xfrm>
        <a:graphic>
          <a:graphicData uri="http://schemas.openxmlformats.org/presentationml/2006/ole">
            <p:oleObj spid="_x0000_s20484" name="Формула" r:id="rId5" imgW="152280" imgH="177480" progId="Equation.3">
              <p:embed/>
            </p:oleObj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1331640" y="2564904"/>
          <a:ext cx="370582" cy="370582"/>
        </p:xfrm>
        <a:graphic>
          <a:graphicData uri="http://schemas.openxmlformats.org/presentationml/2006/ole">
            <p:oleObj spid="_x0000_s20485" name="Формула" r:id="rId6" imgW="164880" imgH="164880" progId="Equation.3">
              <p:embed/>
            </p:oleObj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899592" y="1052736"/>
          <a:ext cx="326103" cy="395982"/>
        </p:xfrm>
        <a:graphic>
          <a:graphicData uri="http://schemas.openxmlformats.org/presentationml/2006/ole">
            <p:oleObj spid="_x0000_s20486" name="Формула" r:id="rId7" imgW="177480" imgH="215640" progId="Equation.3">
              <p:embed/>
            </p:oleObj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2843808" y="1268760"/>
          <a:ext cx="385404" cy="467990"/>
        </p:xfrm>
        <a:graphic>
          <a:graphicData uri="http://schemas.openxmlformats.org/presentationml/2006/ole">
            <p:oleObj spid="_x0000_s20487" name="Формула" r:id="rId8" imgW="177480" imgH="215640" progId="Equation.3">
              <p:embed/>
            </p:oleObj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3563888" y="404664"/>
          <a:ext cx="376932" cy="457703"/>
        </p:xfrm>
        <a:graphic>
          <a:graphicData uri="http://schemas.openxmlformats.org/presentationml/2006/ole">
            <p:oleObj spid="_x0000_s20488" name="Формула" r:id="rId9" imgW="177480" imgH="215640" progId="Equation.3">
              <p:embed/>
            </p:oleObj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1835696" y="332656"/>
          <a:ext cx="383282" cy="434386"/>
        </p:xfrm>
        <a:graphic>
          <a:graphicData uri="http://schemas.openxmlformats.org/presentationml/2006/ole">
            <p:oleObj spid="_x0000_s20489" name="Формула" r:id="rId10" imgW="190440" imgH="21564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139952" y="476672"/>
            <a:ext cx="50040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б) Так как все грани параллелепипеда- параллелограммы, то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3995936" y="1916832"/>
          <a:ext cx="3324970" cy="504056"/>
        </p:xfrm>
        <a:graphic>
          <a:graphicData uri="http://schemas.openxmlformats.org/presentationml/2006/ole">
            <p:oleObj spid="_x0000_s20490" name="Формула" r:id="rId11" imgW="1422360" imgH="215640" progId="Equation.3">
              <p:embed/>
            </p:oleObj>
          </a:graphicData>
        </a:graphic>
      </p:graphicFrame>
      <p:cxnSp>
        <p:nvCxnSpPr>
          <p:cNvPr id="27" name="Прямая соединительная линия 26"/>
          <p:cNvCxnSpPr/>
          <p:nvPr/>
        </p:nvCxnSpPr>
        <p:spPr>
          <a:xfrm>
            <a:off x="971600" y="3501008"/>
            <a:ext cx="144016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691680" y="2924944"/>
            <a:ext cx="1440160" cy="0"/>
          </a:xfrm>
          <a:prstGeom prst="line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971600" y="1340768"/>
            <a:ext cx="432048" cy="216024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1691680" y="764704"/>
            <a:ext cx="432048" cy="216024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Объект 31"/>
          <p:cNvGraphicFramePr>
            <a:graphicFrameLocks noChangeAspect="1"/>
          </p:cNvGraphicFramePr>
          <p:nvPr/>
        </p:nvGraphicFramePr>
        <p:xfrm>
          <a:off x="3995936" y="2492896"/>
          <a:ext cx="3522500" cy="1008112"/>
        </p:xfrm>
        <a:graphic>
          <a:graphicData uri="http://schemas.openxmlformats.org/presentationml/2006/ole">
            <p:oleObj spid="_x0000_s20491" name="Формула" r:id="rId12" imgW="1422360" imgH="406080" progId="Equation.3">
              <p:embed/>
            </p:oleObj>
          </a:graphicData>
        </a:graphic>
      </p:graphicFrame>
      <p:graphicFrame>
        <p:nvGraphicFramePr>
          <p:cNvPr id="33" name="Объект 32"/>
          <p:cNvGraphicFramePr>
            <a:graphicFrameLocks noChangeAspect="1"/>
          </p:cNvGraphicFramePr>
          <p:nvPr/>
        </p:nvGraphicFramePr>
        <p:xfrm>
          <a:off x="4067944" y="3717032"/>
          <a:ext cx="2448271" cy="413344"/>
        </p:xfrm>
        <a:graphic>
          <a:graphicData uri="http://schemas.openxmlformats.org/presentationml/2006/ole">
            <p:oleObj spid="_x0000_s20492" name="Формула" r:id="rId13" imgW="977760" imgH="164880" progId="Equation.3">
              <p:embed/>
            </p:oleObj>
          </a:graphicData>
        </a:graphic>
      </p:graphicFrame>
      <p:graphicFrame>
        <p:nvGraphicFramePr>
          <p:cNvPr id="34" name="Объект 33"/>
          <p:cNvGraphicFramePr>
            <a:graphicFrameLocks noChangeAspect="1"/>
          </p:cNvGraphicFramePr>
          <p:nvPr/>
        </p:nvGraphicFramePr>
        <p:xfrm>
          <a:off x="3347864" y="4293096"/>
          <a:ext cx="4472968" cy="576064"/>
        </p:xfrm>
        <a:graphic>
          <a:graphicData uri="http://schemas.openxmlformats.org/presentationml/2006/ole">
            <p:oleObj spid="_x0000_s20493" name="Формула" r:id="rId14" imgW="1676160" imgH="215640" progId="Equation.3">
              <p:embed/>
            </p:oleObj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043608" y="494116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Таким образом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/>
        </p:nvGraphicFramePr>
        <p:xfrm>
          <a:off x="3923928" y="5013176"/>
          <a:ext cx="2816784" cy="504056"/>
        </p:xfrm>
        <a:graphic>
          <a:graphicData uri="http://schemas.openxmlformats.org/presentationml/2006/ole">
            <p:oleObj spid="_x0000_s20494" name="Формула" r:id="rId15" imgW="120636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Параллелограмм 52"/>
          <p:cNvSpPr/>
          <p:nvPr/>
        </p:nvSpPr>
        <p:spPr>
          <a:xfrm>
            <a:off x="251520" y="2204864"/>
            <a:ext cx="4032448" cy="2664296"/>
          </a:xfrm>
          <a:prstGeom prst="parallelogram">
            <a:avLst>
              <a:gd name="adj" fmla="val 55680"/>
            </a:avLst>
          </a:prstGeom>
          <a:ln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27584" y="476672"/>
            <a:ext cx="8316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Диагонали параллелепипеда пересекаются в одной точке и делятся этой точкой пополам.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115616" y="2204864"/>
            <a:ext cx="576064" cy="1944216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115616" y="4149080"/>
            <a:ext cx="2592288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707904" y="2204864"/>
            <a:ext cx="576064" cy="1944216"/>
          </a:xfrm>
          <a:prstGeom prst="line">
            <a:avLst/>
          </a:prstGeom>
          <a:ln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1691680" y="2204864"/>
            <a:ext cx="2592288" cy="0"/>
          </a:xfrm>
          <a:prstGeom prst="line">
            <a:avLst/>
          </a:prstGeom>
          <a:ln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55576" y="2204864"/>
            <a:ext cx="936104" cy="6480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347864" y="2204864"/>
            <a:ext cx="936104" cy="6480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843808" y="4149080"/>
            <a:ext cx="864096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51520" y="4149080"/>
            <a:ext cx="864096" cy="720080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0" y="4941168"/>
          <a:ext cx="323528" cy="360040"/>
        </p:xfrm>
        <a:graphic>
          <a:graphicData uri="http://schemas.openxmlformats.org/presentationml/2006/ole">
            <p:oleObj spid="_x0000_s21506" name="Формула" r:id="rId3" imgW="152280" imgH="164880" progId="Equation.3">
              <p:embed/>
            </p:oleObj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2699792" y="4941168"/>
          <a:ext cx="360040" cy="360040"/>
        </p:xfrm>
        <a:graphic>
          <a:graphicData uri="http://schemas.openxmlformats.org/presentationml/2006/ole">
            <p:oleObj spid="_x0000_s21507" name="Формула" r:id="rId4" imgW="152280" imgH="164880" progId="Equation.3">
              <p:embed/>
            </p:oleObj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3707904" y="4005064"/>
          <a:ext cx="436240" cy="376932"/>
        </p:xfrm>
        <a:graphic>
          <a:graphicData uri="http://schemas.openxmlformats.org/presentationml/2006/ole">
            <p:oleObj spid="_x0000_s21508" name="Формула" r:id="rId5" imgW="152280" imgH="177480" progId="Equation.3">
              <p:embed/>
            </p:oleObj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395536" y="2420888"/>
          <a:ext cx="376932" cy="457703"/>
        </p:xfrm>
        <a:graphic>
          <a:graphicData uri="http://schemas.openxmlformats.org/presentationml/2006/ole">
            <p:oleObj spid="_x0000_s21509" name="Формула" r:id="rId6" imgW="177480" imgH="215640" progId="Equation.3">
              <p:embed/>
            </p:oleObj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3059832" y="2420888"/>
          <a:ext cx="326103" cy="395982"/>
        </p:xfrm>
        <a:graphic>
          <a:graphicData uri="http://schemas.openxmlformats.org/presentationml/2006/ole">
            <p:oleObj spid="_x0000_s21510" name="Формула" r:id="rId7" imgW="177480" imgH="215640" progId="Equation.3">
              <p:embed/>
            </p:oleObj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3995936" y="1772816"/>
          <a:ext cx="376932" cy="457703"/>
        </p:xfrm>
        <a:graphic>
          <a:graphicData uri="http://schemas.openxmlformats.org/presentationml/2006/ole">
            <p:oleObj spid="_x0000_s21511" name="Формула" r:id="rId8" imgW="177480" imgH="215640" progId="Equation.3">
              <p:embed/>
            </p:oleObj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755576" y="3717032"/>
          <a:ext cx="370582" cy="370582"/>
        </p:xfrm>
        <a:graphic>
          <a:graphicData uri="http://schemas.openxmlformats.org/presentationml/2006/ole">
            <p:oleObj spid="_x0000_s21512" name="Формула" r:id="rId9" imgW="164880" imgH="164880" progId="Equation.3">
              <p:embed/>
            </p:oleObj>
          </a:graphicData>
        </a:graphic>
      </p:graphicFrame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1447800" y="1716088"/>
          <a:ext cx="427038" cy="485775"/>
        </p:xfrm>
        <a:graphic>
          <a:graphicData uri="http://schemas.openxmlformats.org/presentationml/2006/ole">
            <p:oleObj spid="_x0000_s21513" name="Формула" r:id="rId10" imgW="190440" imgH="215640" progId="Equation.3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716016" y="148478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Дано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/>
        </p:nvGraphicFramePr>
        <p:xfrm>
          <a:off x="4355976" y="1988840"/>
          <a:ext cx="4788024" cy="476002"/>
        </p:xfrm>
        <a:graphic>
          <a:graphicData uri="http://schemas.openxmlformats.org/presentationml/2006/ole">
            <p:oleObj spid="_x0000_s21514" name="Формула" r:id="rId11" imgW="2171520" imgH="215640" progId="Equation.3">
              <p:embed/>
            </p:oleObj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427984" y="242088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Доказать:</a:t>
            </a:r>
            <a:endParaRPr lang="ru-RU" sz="2800" dirty="0"/>
          </a:p>
        </p:txBody>
      </p:sp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4211960" y="2996952"/>
          <a:ext cx="4680520" cy="430102"/>
        </p:xfrm>
        <a:graphic>
          <a:graphicData uri="http://schemas.openxmlformats.org/presentationml/2006/ole">
            <p:oleObj spid="_x0000_s21515" name="Формула" r:id="rId12" imgW="2349360" imgH="215640" progId="Equation.3">
              <p:embed/>
            </p:oleObj>
          </a:graphicData>
        </a:graphic>
      </p:graphicFrame>
      <p:cxnSp>
        <p:nvCxnSpPr>
          <p:cNvPr id="32" name="Прямая соединительная линия 31"/>
          <p:cNvCxnSpPr/>
          <p:nvPr/>
        </p:nvCxnSpPr>
        <p:spPr>
          <a:xfrm flipV="1">
            <a:off x="251520" y="2204864"/>
            <a:ext cx="4032448" cy="26642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691680" y="2204864"/>
            <a:ext cx="1152128" cy="2664296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1115616" y="2852936"/>
            <a:ext cx="2304256" cy="1296144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 flipV="1">
            <a:off x="755576" y="2852936"/>
            <a:ext cx="2952328" cy="1296144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Овал 40"/>
          <p:cNvSpPr/>
          <p:nvPr/>
        </p:nvSpPr>
        <p:spPr>
          <a:xfrm>
            <a:off x="2195736" y="3429000"/>
            <a:ext cx="144016" cy="1440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2" name="Объект 41"/>
          <p:cNvGraphicFramePr>
            <a:graphicFrameLocks noChangeAspect="1"/>
          </p:cNvGraphicFramePr>
          <p:nvPr/>
        </p:nvGraphicFramePr>
        <p:xfrm>
          <a:off x="2267743" y="2924944"/>
          <a:ext cx="370327" cy="432048"/>
        </p:xfrm>
        <a:graphic>
          <a:graphicData uri="http://schemas.openxmlformats.org/presentationml/2006/ole">
            <p:oleObj spid="_x0000_s21516" name="Формула" r:id="rId13" imgW="152280" imgH="177480" progId="Equation.3">
              <p:embed/>
            </p:oleObj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4283968" y="335699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Доказательство:</a:t>
            </a:r>
            <a:endParaRPr lang="ru-RU" sz="2800" dirty="0"/>
          </a:p>
        </p:txBody>
      </p:sp>
      <p:graphicFrame>
        <p:nvGraphicFramePr>
          <p:cNvPr id="44" name="Объект 43"/>
          <p:cNvGraphicFramePr>
            <a:graphicFrameLocks noChangeAspect="1"/>
          </p:cNvGraphicFramePr>
          <p:nvPr/>
        </p:nvGraphicFramePr>
        <p:xfrm>
          <a:off x="4067943" y="3789040"/>
          <a:ext cx="1113073" cy="1368152"/>
        </p:xfrm>
        <a:graphic>
          <a:graphicData uri="http://schemas.openxmlformats.org/presentationml/2006/ole">
            <p:oleObj spid="_x0000_s21517" name="Формула" r:id="rId14" imgW="609480" imgH="749160" progId="Equation.3">
              <p:embed/>
            </p:oleObj>
          </a:graphicData>
        </a:graphic>
      </p:graphicFrame>
      <p:cxnSp>
        <p:nvCxnSpPr>
          <p:cNvPr id="46" name="Прямая соединительная линия 45"/>
          <p:cNvCxnSpPr/>
          <p:nvPr/>
        </p:nvCxnSpPr>
        <p:spPr>
          <a:xfrm flipH="1">
            <a:off x="251520" y="4869160"/>
            <a:ext cx="2592288" cy="0"/>
          </a:xfrm>
          <a:prstGeom prst="line">
            <a:avLst/>
          </a:prstGeom>
          <a:ln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>
            <a:off x="755576" y="2852936"/>
            <a:ext cx="2592288" cy="0"/>
          </a:xfrm>
          <a:prstGeom prst="line">
            <a:avLst/>
          </a:prstGeom>
          <a:ln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2843808" y="2852936"/>
            <a:ext cx="504056" cy="2016224"/>
          </a:xfrm>
          <a:prstGeom prst="line">
            <a:avLst/>
          </a:prstGeom>
          <a:ln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251520" y="2852936"/>
            <a:ext cx="504056" cy="2016224"/>
          </a:xfrm>
          <a:prstGeom prst="line">
            <a:avLst/>
          </a:prstGeom>
          <a:ln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2771800" y="2348880"/>
            <a:ext cx="1440160" cy="2592288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авая фигурная скобка 55"/>
          <p:cNvSpPr/>
          <p:nvPr/>
        </p:nvSpPr>
        <p:spPr>
          <a:xfrm>
            <a:off x="5148064" y="3861048"/>
            <a:ext cx="288032" cy="1224136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7" name="Объект 56"/>
          <p:cNvGraphicFramePr>
            <a:graphicFrameLocks noChangeAspect="1"/>
          </p:cNvGraphicFramePr>
          <p:nvPr/>
        </p:nvGraphicFramePr>
        <p:xfrm>
          <a:off x="5436096" y="4293096"/>
          <a:ext cx="504056" cy="403245"/>
        </p:xfrm>
        <a:graphic>
          <a:graphicData uri="http://schemas.openxmlformats.org/presentationml/2006/ole">
            <p:oleObj spid="_x0000_s21518" name="Формула" r:id="rId15" imgW="190440" imgH="152280" progId="Equation.3">
              <p:embed/>
            </p:oleObj>
          </a:graphicData>
        </a:graphic>
      </p:graphicFrame>
      <p:graphicFrame>
        <p:nvGraphicFramePr>
          <p:cNvPr id="58" name="Объект 57"/>
          <p:cNvGraphicFramePr>
            <a:graphicFrameLocks noChangeAspect="1"/>
          </p:cNvGraphicFramePr>
          <p:nvPr/>
        </p:nvGraphicFramePr>
        <p:xfrm>
          <a:off x="5912112" y="4005064"/>
          <a:ext cx="3231888" cy="504056"/>
        </p:xfrm>
        <a:graphic>
          <a:graphicData uri="http://schemas.openxmlformats.org/presentationml/2006/ole">
            <p:oleObj spid="_x0000_s21519" name="Формула" r:id="rId16" imgW="1384200" imgH="215640" progId="Equation.3">
              <p:embed/>
            </p:oleObj>
          </a:graphicData>
        </a:graphic>
      </p:graphicFrame>
      <p:graphicFrame>
        <p:nvGraphicFramePr>
          <p:cNvPr id="59" name="Объект 58"/>
          <p:cNvGraphicFramePr>
            <a:graphicFrameLocks noChangeAspect="1"/>
          </p:cNvGraphicFramePr>
          <p:nvPr/>
        </p:nvGraphicFramePr>
        <p:xfrm>
          <a:off x="6156176" y="4437112"/>
          <a:ext cx="1584176" cy="472474"/>
        </p:xfrm>
        <a:graphic>
          <a:graphicData uri="http://schemas.openxmlformats.org/presentationml/2006/ole">
            <p:oleObj spid="_x0000_s21520" name="Формула" r:id="rId17" imgW="723600" imgH="215640" progId="Equation.3">
              <p:embed/>
            </p:oleObj>
          </a:graphicData>
        </a:graphic>
      </p:graphicFrame>
      <p:graphicFrame>
        <p:nvGraphicFramePr>
          <p:cNvPr id="60" name="Объект 59"/>
          <p:cNvGraphicFramePr>
            <a:graphicFrameLocks noChangeAspect="1"/>
          </p:cNvGraphicFramePr>
          <p:nvPr/>
        </p:nvGraphicFramePr>
        <p:xfrm>
          <a:off x="5508104" y="4869159"/>
          <a:ext cx="3456384" cy="432048"/>
        </p:xfrm>
        <a:graphic>
          <a:graphicData uri="http://schemas.openxmlformats.org/presentationml/2006/ole">
            <p:oleObj spid="_x0000_s21521" name="Формула" r:id="rId18" imgW="1726920" imgH="215640" progId="Equation.3">
              <p:embed/>
            </p:oleObj>
          </a:graphicData>
        </a:graphic>
      </p:graphicFrame>
      <p:graphicFrame>
        <p:nvGraphicFramePr>
          <p:cNvPr id="61" name="Объект 60"/>
          <p:cNvGraphicFramePr>
            <a:graphicFrameLocks noChangeAspect="1"/>
          </p:cNvGraphicFramePr>
          <p:nvPr/>
        </p:nvGraphicFramePr>
        <p:xfrm>
          <a:off x="683568" y="5445223"/>
          <a:ext cx="4968552" cy="459051"/>
        </p:xfrm>
        <a:graphic>
          <a:graphicData uri="http://schemas.openxmlformats.org/presentationml/2006/ole">
            <p:oleObj spid="_x0000_s21522" name="Формула" r:id="rId19" imgW="2336760" imgH="215640" progId="Equation.3">
              <p:embed/>
            </p:oleObj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395536" y="5877272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Аналогично рассмотреть случаи для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3" name="Объект 62"/>
          <p:cNvGraphicFramePr>
            <a:graphicFrameLocks noChangeAspect="1"/>
          </p:cNvGraphicFramePr>
          <p:nvPr/>
        </p:nvGraphicFramePr>
        <p:xfrm>
          <a:off x="5508104" y="5877272"/>
          <a:ext cx="2134825" cy="432048"/>
        </p:xfrm>
        <a:graphic>
          <a:graphicData uri="http://schemas.openxmlformats.org/presentationml/2006/ole">
            <p:oleObj spid="_x0000_s21523" name="Формула" r:id="rId20" imgW="1066680" imgH="215640" progId="Equation.3">
              <p:embed/>
            </p:oleObj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467544" y="6334780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Какой можно сделать вывод?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27" grpId="0"/>
      <p:bldP spid="29" grpId="0"/>
      <p:bldP spid="41" grpId="0" animBg="1"/>
      <p:bldP spid="43" grpId="0"/>
      <p:bldP spid="56" grpId="0" animBg="1"/>
      <p:bldP spid="62" grpId="0"/>
      <p:bldP spid="6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202</Words>
  <Application>Microsoft Office PowerPoint</Application>
  <PresentationFormat>Экран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Формула</vt:lpstr>
      <vt:lpstr>Microsoft Equation 3.0</vt:lpstr>
      <vt:lpstr>Тема: «Параллелепипед»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33</cp:revision>
  <dcterms:created xsi:type="dcterms:W3CDTF">2014-11-07T12:40:04Z</dcterms:created>
  <dcterms:modified xsi:type="dcterms:W3CDTF">2014-11-14T09:18:54Z</dcterms:modified>
</cp:coreProperties>
</file>