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5" r:id="rId8"/>
    <p:sldId id="263" r:id="rId9"/>
    <p:sldId id="264" r:id="rId10"/>
    <p:sldId id="273" r:id="rId11"/>
    <p:sldId id="274" r:id="rId12"/>
    <p:sldId id="271" r:id="rId13"/>
    <p:sldId id="270" r:id="rId14"/>
    <p:sldId id="272" r:id="rId15"/>
    <p:sldId id="267" r:id="rId16"/>
    <p:sldId id="268" r:id="rId17"/>
    <p:sldId id="266" r:id="rId18"/>
    <p:sldId id="269" r:id="rId19"/>
    <p:sldId id="275" r:id="rId20"/>
    <p:sldId id="276" r:id="rId21"/>
    <p:sldId id="277" r:id="rId22"/>
    <p:sldId id="278" r:id="rId23"/>
    <p:sldId id="279" r:id="rId24"/>
    <p:sldId id="280" r:id="rId25"/>
    <p:sldId id="283" r:id="rId26"/>
    <p:sldId id="281" r:id="rId27"/>
    <p:sldId id="282" r:id="rId28"/>
    <p:sldId id="284" r:id="rId29"/>
    <p:sldId id="285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kuckumimi@yandex.ru" TargetMode="External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tranamasterov.ru/user/88842" TargetMode="External"/><Relationship Id="rId4" Type="http://schemas.openxmlformats.org/officeDocument/2006/relationships/hyperlink" Target="http://nsportal.ru/marina-pavlovna-sedova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068960"/>
            <a:ext cx="7358063" cy="1944216"/>
          </a:xfrm>
        </p:spPr>
        <p:txBody>
          <a:bodyPr/>
          <a:lstStyle/>
          <a:p>
            <a:r>
              <a:rPr lang="ru-RU" b="1" i="1" dirty="0" err="1" smtClean="0">
                <a:solidFill>
                  <a:schemeClr val="accent3">
                    <a:lumMod val="50000"/>
                  </a:schemeClr>
                </a:solidFill>
              </a:rPr>
              <a:t>Пластилинография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(старший дошкольный возраст)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7" y="5157192"/>
            <a:ext cx="7176290" cy="1224136"/>
          </a:xfrm>
        </p:spPr>
        <p:txBody>
          <a:bodyPr rtlCol="0">
            <a:norm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Подготовила: Седова М.П.,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воспитатель МБДОУ Д\С №62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6165304"/>
            <a:ext cx="457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Новочеркасск</a:t>
            </a:r>
          </a:p>
          <a:p>
            <a:pPr algn="ctr"/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2016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Детский сад\фото\DSC093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132856"/>
            <a:ext cx="3240000" cy="4320000"/>
          </a:xfrm>
          <a:prstGeom prst="rect">
            <a:avLst/>
          </a:prstGeom>
          <a:noFill/>
        </p:spPr>
      </p:pic>
      <p:pic>
        <p:nvPicPr>
          <p:cNvPr id="4099" name="Picture 3" descr="E:\Детский сад\фото\DSC093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988840"/>
            <a:ext cx="2880000" cy="2160000"/>
          </a:xfrm>
          <a:prstGeom prst="rect">
            <a:avLst/>
          </a:prstGeom>
          <a:noFill/>
        </p:spPr>
      </p:pic>
      <p:pic>
        <p:nvPicPr>
          <p:cNvPr id="4100" name="Picture 4" descr="E:\Детский сад\фото\DSC093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4365104"/>
            <a:ext cx="2880000" cy="216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9712" y="404664"/>
            <a:ext cx="48965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Новогодняя ёлка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collage_photocat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67744" y="1916832"/>
            <a:ext cx="4725144" cy="47251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260648"/>
            <a:ext cx="48965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Дымковская карусель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Детский сад\фото\смешан гр 2015-2016\народные промыслы\DSC0209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2060848"/>
            <a:ext cx="2880000" cy="2160000"/>
          </a:xfrm>
          <a:prstGeom prst="rect">
            <a:avLst/>
          </a:prstGeom>
          <a:noFill/>
        </p:spPr>
      </p:pic>
      <p:pic>
        <p:nvPicPr>
          <p:cNvPr id="2051" name="Picture 3" descr="E:\Детский сад\фото\смешан гр 2015-2016\народные промыслы\DSC021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4437112"/>
            <a:ext cx="2880000" cy="2160000"/>
          </a:xfrm>
          <a:prstGeom prst="rect">
            <a:avLst/>
          </a:prstGeom>
          <a:noFill/>
        </p:spPr>
      </p:pic>
      <p:pic>
        <p:nvPicPr>
          <p:cNvPr id="2052" name="Picture 4" descr="E:\Детский сад\фото\смешан гр 2015-2016\народные промыслы\DSC022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2060848"/>
            <a:ext cx="2880000" cy="2160000"/>
          </a:xfrm>
          <a:prstGeom prst="rect">
            <a:avLst/>
          </a:prstGeom>
          <a:noFill/>
        </p:spPr>
      </p:pic>
      <p:pic>
        <p:nvPicPr>
          <p:cNvPr id="2053" name="Picture 5" descr="E:\Детский сад\фото\смешан гр 2015-2016\народные промыслы\DSC0221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4437112"/>
            <a:ext cx="2880000" cy="2160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31640" y="260648"/>
            <a:ext cx="53285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Золотая хохлома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Детский сад\фото\смешан гр 2015-2016\народные промыслы\DSC020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276872"/>
            <a:ext cx="2700000" cy="3600000"/>
          </a:xfrm>
          <a:prstGeom prst="rect">
            <a:avLst/>
          </a:prstGeom>
          <a:noFill/>
        </p:spPr>
      </p:pic>
      <p:pic>
        <p:nvPicPr>
          <p:cNvPr id="1027" name="Picture 3" descr="E:\Детский сад\фото\смешан гр 2015-2016\народные промыслы\DSC0209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2060848"/>
            <a:ext cx="2880000" cy="2160000"/>
          </a:xfrm>
          <a:prstGeom prst="rect">
            <a:avLst/>
          </a:prstGeom>
          <a:noFill/>
        </p:spPr>
      </p:pic>
      <p:pic>
        <p:nvPicPr>
          <p:cNvPr id="1028" name="Picture 4" descr="E:\Детский сад\фото\смешан гр 2015-2016\народные промыслы\DSC0208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4365104"/>
            <a:ext cx="2986666" cy="2016224"/>
          </a:xfrm>
          <a:prstGeom prst="rect">
            <a:avLst/>
          </a:prstGeom>
          <a:noFill/>
        </p:spPr>
      </p:pic>
      <p:pic>
        <p:nvPicPr>
          <p:cNvPr id="1029" name="Picture 5" descr="E:\Детский сад\фото\смешан гр 2015-2016\народные промыслы\DSC0207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59832" y="2060848"/>
            <a:ext cx="2880000" cy="2160000"/>
          </a:xfrm>
          <a:prstGeom prst="rect">
            <a:avLst/>
          </a:prstGeom>
          <a:noFill/>
        </p:spPr>
      </p:pic>
      <p:pic>
        <p:nvPicPr>
          <p:cNvPr id="1030" name="Picture 6" descr="E:\Детский сад\фото\смешан гр 2015-2016\народные промыслы\DSC0207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59832" y="4293096"/>
            <a:ext cx="2880000" cy="2160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835696" y="332656"/>
            <a:ext cx="48245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Сказочная гжель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Детский сад\фото\сказочная гжель конкурс\DSC0989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2564904"/>
            <a:ext cx="3840000" cy="2880000"/>
          </a:xfrm>
          <a:prstGeom prst="rect">
            <a:avLst/>
          </a:prstGeom>
          <a:noFill/>
        </p:spPr>
      </p:pic>
      <p:pic>
        <p:nvPicPr>
          <p:cNvPr id="3075" name="Picture 3" descr="E:\Детский сад\фото\сказочная гжель конкурс\DSC098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112" y="2132856"/>
            <a:ext cx="3240000" cy="4320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67744" y="260648"/>
            <a:ext cx="37444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Жар-птица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Фото\рыбы 2016\DSC029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916832"/>
            <a:ext cx="3360000" cy="2520000"/>
          </a:xfrm>
          <a:prstGeom prst="rect">
            <a:avLst/>
          </a:prstGeom>
          <a:noFill/>
        </p:spPr>
      </p:pic>
      <p:pic>
        <p:nvPicPr>
          <p:cNvPr id="6147" name="Picture 3" descr="F:\Фото\рыбы 2016\DSC029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1916832"/>
            <a:ext cx="3360000" cy="2520000"/>
          </a:xfrm>
          <a:prstGeom prst="rect">
            <a:avLst/>
          </a:prstGeom>
          <a:noFill/>
        </p:spPr>
      </p:pic>
      <p:pic>
        <p:nvPicPr>
          <p:cNvPr id="6148" name="Picture 4" descr="F:\Фото\рыбы 2016\DSC029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824" y="4509120"/>
            <a:ext cx="2880000" cy="216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9712" y="332656"/>
            <a:ext cx="4752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Подводное царство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Фото\космос 2016\collage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2204864"/>
            <a:ext cx="3600000" cy="3600000"/>
          </a:xfrm>
          <a:prstGeom prst="rect">
            <a:avLst/>
          </a:prstGeom>
          <a:noFill/>
        </p:spPr>
      </p:pic>
      <p:pic>
        <p:nvPicPr>
          <p:cNvPr id="7171" name="Picture 3" descr="F:\Фото\космос 2016\DSC030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1916832"/>
            <a:ext cx="2880000" cy="2160000"/>
          </a:xfrm>
          <a:prstGeom prst="rect">
            <a:avLst/>
          </a:prstGeom>
          <a:noFill/>
        </p:spPr>
      </p:pic>
      <p:pic>
        <p:nvPicPr>
          <p:cNvPr id="7172" name="Picture 4" descr="F:\Фото\космос 2016\DSC0302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4221088"/>
            <a:ext cx="2880000" cy="216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63688" y="188640"/>
            <a:ext cx="54726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Большое космическое путешествие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Фото\весна 2016\DSC032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916832"/>
            <a:ext cx="3360000" cy="2520000"/>
          </a:xfrm>
          <a:prstGeom prst="rect">
            <a:avLst/>
          </a:prstGeom>
          <a:noFill/>
        </p:spPr>
      </p:pic>
      <p:pic>
        <p:nvPicPr>
          <p:cNvPr id="5123" name="Picture 3" descr="F:\Фото\весна 2016\DSC032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1916832"/>
            <a:ext cx="3360000" cy="2520000"/>
          </a:xfrm>
          <a:prstGeom prst="rect">
            <a:avLst/>
          </a:prstGeom>
          <a:noFill/>
        </p:spPr>
      </p:pic>
      <p:pic>
        <p:nvPicPr>
          <p:cNvPr id="5124" name="Picture 4" descr="F:\Фото\весна 2016\DSC032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824" y="4509120"/>
            <a:ext cx="2880000" cy="216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87624" y="260648"/>
            <a:ext cx="56166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Порхающая бабочка и …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Фото\9 мая 2016\DSC032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276872"/>
            <a:ext cx="4800000" cy="3600000"/>
          </a:xfrm>
          <a:prstGeom prst="rect">
            <a:avLst/>
          </a:prstGeom>
          <a:noFill/>
        </p:spPr>
      </p:pic>
      <p:pic>
        <p:nvPicPr>
          <p:cNvPr id="8195" name="Picture 3" descr="F:\Фото\9 мая 2016\DSC032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112" y="1916832"/>
            <a:ext cx="2880000" cy="2160000"/>
          </a:xfrm>
          <a:prstGeom prst="rect">
            <a:avLst/>
          </a:prstGeom>
          <a:noFill/>
        </p:spPr>
      </p:pic>
      <p:pic>
        <p:nvPicPr>
          <p:cNvPr id="8196" name="Picture 4" descr="F:\Фото\9 мая 2016\DSC0328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112" y="4293096"/>
            <a:ext cx="2880000" cy="216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9712" y="188640"/>
            <a:ext cx="4464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Сирень 45-го года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otodomiks.ru/photo/ee/ee7834adba04fb75745907b5bd5b908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564904"/>
            <a:ext cx="4870938" cy="3456384"/>
          </a:xfrm>
          <a:prstGeom prst="rect">
            <a:avLst/>
          </a:prstGeom>
          <a:noFill/>
        </p:spPr>
      </p:pic>
      <p:pic>
        <p:nvPicPr>
          <p:cNvPr id="5124" name="Picture 4" descr="http://img13.postila.ru/resize?w=604&amp;src=%2Fdata%2F6d%2Fed%2Fcb%2F06%2F6dedcb06f0674f8c690033636d6bf2b36e041f0a34f3271622a7a575086c3db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72336" y="2348880"/>
            <a:ext cx="3420144" cy="409880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23728" y="260648"/>
            <a:ext cx="4392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Идеи из интернета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Актуальность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r>
              <a:rPr lang="ru-RU" sz="1400" dirty="0" smtClean="0">
                <a:latin typeface="Comic Sans MS" pitchFamily="66" charset="0"/>
              </a:rPr>
              <a:t>Проблема развития мелкой моторики, ручной умелости в процессе организации непосредственно образовательной деятельности, режимных моментах в продуктивных видах  весьма актуальна, так как именно изобразительная деятельность способствует развитию </a:t>
            </a:r>
            <a:r>
              <a:rPr lang="ru-RU" sz="1400" dirty="0" err="1" smtClean="0">
                <a:latin typeface="Comic Sans MS" pitchFamily="66" charset="0"/>
              </a:rPr>
              <a:t>сенсомоторики</a:t>
            </a:r>
            <a:r>
              <a:rPr lang="ru-RU" sz="1400" dirty="0" smtClean="0">
                <a:latin typeface="Comic Sans MS" pitchFamily="66" charset="0"/>
              </a:rPr>
              <a:t> – согласованности в работе глаза и руки, совершенствованию координации движений, гибкости, силе, точности в выполнении действий, коррекции мелкой моторики пальцев рук. </a:t>
            </a:r>
          </a:p>
          <a:p>
            <a:r>
              <a:rPr lang="ru-RU" sz="1400" dirty="0" smtClean="0">
                <a:latin typeface="Comic Sans MS" pitchFamily="66" charset="0"/>
              </a:rPr>
              <a:t>В рамках диагностики было выявлено, что у 80% дошкольников слабо развита мелкая моторика. Кроме того, в подготовительной группе необходимо использовать разнообразные задания, в том числе и игровые технологии, направленные на подготовку руки к письму. Некоторые ребята в начале учебного года не  умели слушать объяснение, следить хотя бы несколько минут за демонстрацией приемов выполнения работы и уж тем более повторить действия. Приходилось «дробить» всю последовательность изготовления поделки на краткие операции, что делало занятие малоэффективным. Кроме того, я столкнулась с творческой пассивностью некоторых ребят. Вот здесь на помощь мне и пришла игра в виде путешествия  в мир необычного изготовления привычных вещей. В данном случае остановлюсь на таком разделе как </a:t>
            </a:r>
            <a:r>
              <a:rPr lang="ru-RU" sz="1400" dirty="0" err="1" smtClean="0">
                <a:latin typeface="Comic Sans MS" pitchFamily="66" charset="0"/>
              </a:rPr>
              <a:t>пластилинография</a:t>
            </a:r>
            <a:r>
              <a:rPr lang="ru-RU" sz="1400" dirty="0" smtClean="0">
                <a:latin typeface="Comic Sans MS" pitchFamily="66" charset="0"/>
              </a:rPr>
              <a:t>.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https://tvorchestvo.files.wordpress.com/2014/10/dsc_107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8064" y="1988840"/>
            <a:ext cx="3564063" cy="4696396"/>
          </a:xfrm>
          <a:prstGeom prst="rect">
            <a:avLst/>
          </a:prstGeom>
          <a:noFill/>
        </p:spPr>
      </p:pic>
      <p:pic>
        <p:nvPicPr>
          <p:cNvPr id="32774" name="Picture 6" descr="http://masterclassy.ru/uploads/posts/2014-07/1405800453_dsc074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2276872"/>
            <a:ext cx="4104456" cy="40481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img1.liveinternet.ru/images/attach/c/9/126/715/126715293_13838_064200a179c50a218ba1f6ee2245fe40jpg__1_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420888"/>
            <a:ext cx="4180064" cy="3096344"/>
          </a:xfrm>
          <a:prstGeom prst="rect">
            <a:avLst/>
          </a:prstGeom>
          <a:noFill/>
        </p:spPr>
      </p:pic>
      <p:pic>
        <p:nvPicPr>
          <p:cNvPr id="33796" name="Picture 4" descr="http://krikunova.ucoz.ru/DSC047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420888"/>
            <a:ext cx="4267200" cy="30384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ped-kopilka.ru/images/konkurs/osen/91/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204864"/>
            <a:ext cx="3143672" cy="4209574"/>
          </a:xfrm>
          <a:prstGeom prst="rect">
            <a:avLst/>
          </a:prstGeom>
          <a:noFill/>
        </p:spPr>
      </p:pic>
      <p:pic>
        <p:nvPicPr>
          <p:cNvPr id="34822" name="Picture 6" descr="http://familyroad.ru/images/hobbi/novogodnyaya-otkrytka-iz-plastilina/novogodnyaya-otkrytka/new_year-card-from-clay-9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2204864"/>
            <a:ext cx="5004048" cy="41755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maam.ru/images/users/photos/medium/94a5d27412af852608c95b9b844414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2852936"/>
            <a:ext cx="4176464" cy="2952328"/>
          </a:xfrm>
          <a:prstGeom prst="rect">
            <a:avLst/>
          </a:prstGeom>
          <a:noFill/>
        </p:spPr>
      </p:pic>
      <p:pic>
        <p:nvPicPr>
          <p:cNvPr id="35844" name="Picture 4" descr="http://masterclassy.ru/uploads/posts/2012-11/1353008477_dsc019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1988840"/>
            <a:ext cx="3744416" cy="4572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maam.ru/images/users/photos/medium/69d5770ae0113f8765a671ae401779e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492896"/>
            <a:ext cx="4343797" cy="3357598"/>
          </a:xfrm>
          <a:prstGeom prst="rect">
            <a:avLst/>
          </a:prstGeom>
          <a:noFill/>
        </p:spPr>
      </p:pic>
      <p:pic>
        <p:nvPicPr>
          <p:cNvPr id="36870" name="Picture 6" descr="http://detskiepodelki.com/uploads/1435323306_snegir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35744" y="2636912"/>
            <a:ext cx="4094513" cy="30754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&amp;Dcy;&amp;IEcy;&amp;Tcy;&amp;Scy;&amp;Kcy;&amp;Icy;&amp;IEcy; &amp;Pcy;&amp;Ocy;&amp;Dcy;&amp;IEcy;&amp;Lcy;&amp;Kcy;&amp;Icy; | VK: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080" y="1988840"/>
            <a:ext cx="3352045" cy="4581128"/>
          </a:xfrm>
          <a:prstGeom prst="rect">
            <a:avLst/>
          </a:prstGeom>
          <a:noFill/>
        </p:spPr>
      </p:pic>
      <p:pic>
        <p:nvPicPr>
          <p:cNvPr id="39940" name="Picture 4" descr="https://pp.vk.me/c620523/v620523431/47b1/b9u4JrGezm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1988840"/>
            <a:ext cx="3744416" cy="464399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stranamasterov.ru/img4/i2013/03/20/img_20130313_155119_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916832"/>
            <a:ext cx="3528392" cy="4704523"/>
          </a:xfrm>
          <a:prstGeom prst="rect">
            <a:avLst/>
          </a:prstGeom>
          <a:noFill/>
        </p:spPr>
      </p:pic>
      <p:pic>
        <p:nvPicPr>
          <p:cNvPr id="37892" name="Picture 4" descr="http://www.s.bazhopol.ru/s/126/section/newsInText/upload/images/news/intext/56b/ae4905ee37/c878e4a7bdde34a649b5e15c5a38317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916832"/>
            <a:ext cx="3491880" cy="465584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maam.ru/images/users/photos/medium/d11882d7b1da035fd6108f57390a275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492896"/>
            <a:ext cx="4464496" cy="3240360"/>
          </a:xfrm>
          <a:prstGeom prst="rect">
            <a:avLst/>
          </a:prstGeom>
          <a:noFill/>
        </p:spPr>
      </p:pic>
      <p:pic>
        <p:nvPicPr>
          <p:cNvPr id="38916" name="Picture 4" descr="http://www.maam.ru/upload/blogs/7ba4445805a03e659b9263d49118d5e7.jp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2060848"/>
            <a:ext cx="3403104" cy="45349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img2.postila.ru/storage/12960000/12941868/11d79a3459077cecf352b97a74bb40b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060848"/>
            <a:ext cx="4581525" cy="4572000"/>
          </a:xfrm>
          <a:prstGeom prst="rect">
            <a:avLst/>
          </a:prstGeom>
          <a:noFill/>
        </p:spPr>
      </p:pic>
      <p:pic>
        <p:nvPicPr>
          <p:cNvPr id="40964" name="Picture 4" descr="http://prostodelkino.com/uploads/posts/2012-12-14/image_306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2492896"/>
            <a:ext cx="3672408" cy="37147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20140530_185234 - копия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92080" y="2132856"/>
            <a:ext cx="3354578" cy="426895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1916832"/>
            <a:ext cx="3672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Приглашаю к сотрудничеству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852936"/>
            <a:ext cx="46085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e-mail: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kuckumimi@yandex.ru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Интернет-страницы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: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http://nsportal.ru/marina-pavlovna-sedova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http://stranamasterov.ru/user/888</a:t>
            </a:r>
            <a:endParaRPr lang="ru-RU" sz="24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4294967295"/>
          </p:nvPr>
        </p:nvSpPr>
        <p:spPr>
          <a:xfrm>
            <a:off x="539552" y="404813"/>
            <a:ext cx="5604073" cy="6264275"/>
          </a:xfrm>
        </p:spPr>
        <p:txBody>
          <a:bodyPr/>
          <a:lstStyle/>
          <a:p>
            <a:pPr algn="just">
              <a:buNone/>
            </a:pPr>
            <a:r>
              <a:rPr lang="ru-RU" sz="1400" dirty="0" smtClean="0"/>
              <a:t>	</a:t>
            </a:r>
            <a:r>
              <a:rPr lang="ru-RU" sz="1400" dirty="0" err="1" smtClean="0">
                <a:latin typeface="Comic Sans MS" pitchFamily="66" charset="0"/>
              </a:rPr>
              <a:t>Пластилинография</a:t>
            </a:r>
            <a:r>
              <a:rPr lang="ru-RU" sz="1400" dirty="0" smtClean="0">
                <a:latin typeface="Comic Sans MS" pitchFamily="66" charset="0"/>
              </a:rPr>
              <a:t> способствует, в первую очередь, снятию мышечного напряжения и расслаблению, развивает детское воображение, художественное и пространственное мышление, будит фантазию, побуждает дошкольников к самостоятельности. При успешном овладении методикой рисования пластилином можно выполнять коллективные работы, создавать картины, оригинальные подарки для родителей и друзей.</a:t>
            </a:r>
          </a:p>
          <a:p>
            <a:pPr algn="just">
              <a:buNone/>
            </a:pPr>
            <a:endParaRPr lang="ru-RU" sz="1400" dirty="0" smtClean="0">
              <a:latin typeface="Comic Sans MS" pitchFamily="66" charset="0"/>
            </a:endParaRPr>
          </a:p>
          <a:p>
            <a:pPr algn="just">
              <a:buNone/>
            </a:pPr>
            <a:r>
              <a:rPr lang="ru-RU" sz="1400" dirty="0" smtClean="0">
                <a:latin typeface="Comic Sans MS" pitchFamily="66" charset="0"/>
              </a:rPr>
              <a:t>	Мною был разработан перспективный план занятий по </a:t>
            </a:r>
            <a:r>
              <a:rPr lang="ru-RU" sz="1400" dirty="0" err="1" smtClean="0">
                <a:latin typeface="Comic Sans MS" pitchFamily="66" charset="0"/>
              </a:rPr>
              <a:t>пластилинографии</a:t>
            </a:r>
            <a:r>
              <a:rPr lang="ru-RU" sz="1400" dirty="0" smtClean="0">
                <a:latin typeface="Comic Sans MS" pitchFamily="66" charset="0"/>
              </a:rPr>
              <a:t>, </a:t>
            </a:r>
            <a:r>
              <a:rPr lang="ru-RU" sz="14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составленный с учетом возрастных физиологических, психологических познавательных особенностей детей старшего дошкольного возраста.</a:t>
            </a:r>
          </a:p>
          <a:p>
            <a:pPr algn="just">
              <a:buNone/>
            </a:pPr>
            <a:endParaRPr lang="ru-RU" sz="1400" dirty="0" smtClean="0">
              <a:latin typeface="Comic Sans MS" pitchFamily="66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400" dirty="0" smtClean="0">
                <a:latin typeface="Comic Sans MS" pitchFamily="66" charset="0"/>
              </a:rPr>
              <a:t>	В результате проделанной работы я пришла к заключению, что целенаправленная, систематическая и планомерная работа по развитию мелкой моторики рук у детей дошкольного возраста во взаимодействии с родителями способствует формированию интеллектуальных способностей, положительно влияет на речевые зоны коры головного мозга, а самое главное – способствует сохранению физического и психического здоровья ребенка. И все это напрямую готовит его к успешному обучению в школе.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4294967295"/>
          </p:nvPr>
        </p:nvSpPr>
        <p:spPr>
          <a:xfrm>
            <a:off x="539552" y="404813"/>
            <a:ext cx="5604073" cy="6264275"/>
          </a:xfrm>
        </p:spPr>
        <p:txBody>
          <a:bodyPr/>
          <a:lstStyle/>
          <a:p>
            <a:r>
              <a:rPr lang="ru-RU" sz="1400" b="1" dirty="0" smtClean="0">
                <a:latin typeface="Comic Sans MS" pitchFamily="66" charset="0"/>
              </a:rPr>
              <a:t>Тематика занятий</a:t>
            </a:r>
          </a:p>
          <a:p>
            <a:endParaRPr lang="ru-RU" sz="1400" dirty="0" smtClean="0">
              <a:latin typeface="Comic Sans MS" pitchFamily="66" charset="0"/>
            </a:endParaRPr>
          </a:p>
          <a:p>
            <a:r>
              <a:rPr lang="ru-RU" sz="1400" i="1" dirty="0" smtClean="0">
                <a:latin typeface="Comic Sans MS" pitchFamily="66" charset="0"/>
              </a:rPr>
              <a:t>Сентябрь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</a:rPr>
              <a:t>1. Знакомство с разнообразными техниками при работе с пластилином (придавливание, разглаживание и т.д.);</a:t>
            </a:r>
          </a:p>
          <a:p>
            <a:r>
              <a:rPr lang="ru-RU" sz="1400" dirty="0" smtClean="0">
                <a:latin typeface="Comic Sans MS" pitchFamily="66" charset="0"/>
              </a:rPr>
              <a:t>2. Готовим сервиз для гостей (чайник и чашка по выбору детей).</a:t>
            </a:r>
          </a:p>
          <a:p>
            <a:endParaRPr lang="ru-RU" sz="1400" dirty="0" smtClean="0">
              <a:latin typeface="Comic Sans MS" pitchFamily="66" charset="0"/>
            </a:endParaRPr>
          </a:p>
          <a:p>
            <a:r>
              <a:rPr lang="ru-RU" sz="1400" i="1" dirty="0" smtClean="0">
                <a:latin typeface="Comic Sans MS" pitchFamily="66" charset="0"/>
              </a:rPr>
              <a:t>Октябрь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</a:rPr>
              <a:t>1. Овощи на тарелке.</a:t>
            </a:r>
          </a:p>
          <a:p>
            <a:r>
              <a:rPr lang="ru-RU" sz="1400" dirty="0" smtClean="0">
                <a:latin typeface="Comic Sans MS" pitchFamily="66" charset="0"/>
              </a:rPr>
              <a:t>2. Осенние деревья.</a:t>
            </a:r>
          </a:p>
          <a:p>
            <a:r>
              <a:rPr lang="ru-RU" sz="1400" dirty="0" smtClean="0">
                <a:latin typeface="Comic Sans MS" pitchFamily="66" charset="0"/>
              </a:rPr>
              <a:t>3. </a:t>
            </a:r>
            <a:r>
              <a:rPr lang="ru-RU" sz="1400" dirty="0" err="1" smtClean="0">
                <a:latin typeface="Comic Sans MS" pitchFamily="66" charset="0"/>
              </a:rPr>
              <a:t>Павлопосадский</a:t>
            </a:r>
            <a:r>
              <a:rPr lang="ru-RU" sz="1400" dirty="0" smtClean="0">
                <a:latin typeface="Comic Sans MS" pitchFamily="66" charset="0"/>
              </a:rPr>
              <a:t> платок.</a:t>
            </a:r>
          </a:p>
          <a:p>
            <a:r>
              <a:rPr lang="ru-RU" sz="1400" dirty="0" smtClean="0">
                <a:latin typeface="Comic Sans MS" pitchFamily="66" charset="0"/>
              </a:rPr>
              <a:t> 4. Гроздь рябины.</a:t>
            </a:r>
          </a:p>
          <a:p>
            <a:endParaRPr lang="ru-RU" sz="1400" dirty="0" smtClean="0">
              <a:latin typeface="Comic Sans MS" pitchFamily="66" charset="0"/>
            </a:endParaRPr>
          </a:p>
          <a:p>
            <a:r>
              <a:rPr lang="ru-RU" sz="1400" i="1" dirty="0" smtClean="0">
                <a:latin typeface="Comic Sans MS" pitchFamily="66" charset="0"/>
              </a:rPr>
              <a:t>Ноябрь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</a:rPr>
              <a:t>1. Российский флаг.</a:t>
            </a:r>
          </a:p>
          <a:p>
            <a:r>
              <a:rPr lang="ru-RU" sz="1400" dirty="0" smtClean="0">
                <a:latin typeface="Comic Sans MS" pitchFamily="66" charset="0"/>
              </a:rPr>
              <a:t>2 – 3. Терем для Деда Мороза.</a:t>
            </a:r>
          </a:p>
          <a:p>
            <a:r>
              <a:rPr lang="ru-RU" sz="1400" dirty="0" smtClean="0">
                <a:latin typeface="Comic Sans MS" pitchFamily="66" charset="0"/>
              </a:rPr>
              <a:t>4. Белый медведь на льдине (по шаблону).</a:t>
            </a:r>
          </a:p>
          <a:p>
            <a:r>
              <a:rPr lang="ru-RU" sz="1400" dirty="0" smtClean="0">
                <a:latin typeface="Comic Sans MS" pitchFamily="66" charset="0"/>
              </a:rPr>
              <a:t> </a:t>
            </a:r>
          </a:p>
          <a:p>
            <a:r>
              <a:rPr lang="ru-RU" sz="1400" i="1" dirty="0" smtClean="0">
                <a:latin typeface="Comic Sans MS" pitchFamily="66" charset="0"/>
              </a:rPr>
              <a:t>Декабрь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</a:rPr>
              <a:t>1. Зимующие птицы.</a:t>
            </a:r>
          </a:p>
          <a:p>
            <a:r>
              <a:rPr lang="ru-RU" sz="1400" dirty="0" smtClean="0">
                <a:latin typeface="Comic Sans MS" pitchFamily="66" charset="0"/>
              </a:rPr>
              <a:t>2. Украшаем валенки.</a:t>
            </a:r>
          </a:p>
          <a:p>
            <a:r>
              <a:rPr lang="ru-RU" sz="1400" dirty="0" smtClean="0">
                <a:latin typeface="Comic Sans MS" pitchFamily="66" charset="0"/>
              </a:rPr>
              <a:t>3 – 4. Новогодняя елочка.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67544" y="1555825"/>
            <a:ext cx="828092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Январь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3- 4. Украшаем предметы быта росписью (гжель, хохлома, городецкая и т.д.), используя жгутики.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Февраль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1. «Расписываем» посуду (донская роспись).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2. Рисование игрушек при помощи пластилиновых жгутиков.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3. Кораблик для папы.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4. Совместное творчество с родителями «Моя семья».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Март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1. Букет для любимой мамочки.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2. Первые подснежники.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3. Гнездо птицы.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4. Подводное царство.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Апрель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1. Совместное творчество с родителями «Я рисую пластилином…» (выставка к 1 апреля).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2. Полет на Марс.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3. Порхающая бабочка.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4. Праздничный салют к 9 Мая.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Май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Изготовление пластилинового алфавита.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E:\Детский сад\фото\смешан гр 2015-2016\занятия, прогулки\DSC0126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916832"/>
            <a:ext cx="3360000" cy="2520000"/>
          </a:xfrm>
          <a:prstGeom prst="rect">
            <a:avLst/>
          </a:prstGeom>
          <a:noFill/>
        </p:spPr>
      </p:pic>
      <p:pic>
        <p:nvPicPr>
          <p:cNvPr id="1029" name="Picture 5" descr="E:\Детский сад\фото\смешан гр 2015-2016\занятия, прогулки\DSC0126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916832"/>
            <a:ext cx="3360000" cy="2520000"/>
          </a:xfrm>
          <a:prstGeom prst="rect">
            <a:avLst/>
          </a:prstGeom>
          <a:noFill/>
        </p:spPr>
      </p:pic>
      <p:pic>
        <p:nvPicPr>
          <p:cNvPr id="1030" name="Picture 6" descr="E:\Детский сад\фото\смешан гр 2015-2016\занятия, прогулки\DSC012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808" y="4653136"/>
            <a:ext cx="3506087" cy="20162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188640"/>
            <a:ext cx="49685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Павлопосадские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платки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Детский сад\фото\смешан гр 2015-2016\DSC014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276872"/>
            <a:ext cx="1890000" cy="2520000"/>
          </a:xfrm>
          <a:prstGeom prst="rect">
            <a:avLst/>
          </a:prstGeom>
          <a:noFill/>
        </p:spPr>
      </p:pic>
      <p:pic>
        <p:nvPicPr>
          <p:cNvPr id="4099" name="Picture 3" descr="E:\Детский сад\фото\смешан гр 2015-2016\DSC014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784" y="2276872"/>
            <a:ext cx="1890000" cy="2520000"/>
          </a:xfrm>
          <a:prstGeom prst="rect">
            <a:avLst/>
          </a:prstGeom>
          <a:noFill/>
        </p:spPr>
      </p:pic>
      <p:pic>
        <p:nvPicPr>
          <p:cNvPr id="4100" name="Picture 4" descr="E:\Детский сад\фото\смешан гр 2015-2016\DSC014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2276872"/>
            <a:ext cx="1890000" cy="2520000"/>
          </a:xfrm>
          <a:prstGeom prst="rect">
            <a:avLst/>
          </a:prstGeom>
          <a:noFill/>
        </p:spPr>
      </p:pic>
      <p:pic>
        <p:nvPicPr>
          <p:cNvPr id="4101" name="Picture 5" descr="E:\Детский сад\фото\смешан гр 2015-2016\DSC0143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76256" y="2348880"/>
            <a:ext cx="1890000" cy="2520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07704" y="260648"/>
            <a:ext cx="45365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Осенние деревья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Детский сад\фото\смешан гр 2015-2016\занятия, прогулки\DSC0167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2060848"/>
            <a:ext cx="3360000" cy="2520000"/>
          </a:xfrm>
          <a:prstGeom prst="rect">
            <a:avLst/>
          </a:prstGeom>
          <a:noFill/>
        </p:spPr>
      </p:pic>
      <p:pic>
        <p:nvPicPr>
          <p:cNvPr id="2051" name="Picture 3" descr="E:\Детский сад\фото\смешан гр 2015-2016\занятия, прогулки\DSC016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2060848"/>
            <a:ext cx="3360000" cy="2520000"/>
          </a:xfrm>
          <a:prstGeom prst="rect">
            <a:avLst/>
          </a:prstGeom>
          <a:noFill/>
        </p:spPr>
      </p:pic>
      <p:pic>
        <p:nvPicPr>
          <p:cNvPr id="2052" name="Picture 4" descr="E:\Детский сад\фото\смешан гр 2015-2016\занятия, прогулки\DSC0167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1840" y="4797152"/>
            <a:ext cx="2880000" cy="17728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67744" y="260648"/>
            <a:ext cx="37444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Гроздь рябины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Детский сад\фото\смешан гр 2015-2016\проект др дм\DSC017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420888"/>
            <a:ext cx="1890000" cy="2520000"/>
          </a:xfrm>
          <a:prstGeom prst="rect">
            <a:avLst/>
          </a:prstGeom>
          <a:noFill/>
        </p:spPr>
      </p:pic>
      <p:pic>
        <p:nvPicPr>
          <p:cNvPr id="3075" name="Picture 3" descr="E:\Детский сад\фото\смешан гр 2015-2016\проект др дм\DSC017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2420888"/>
            <a:ext cx="1890000" cy="2520000"/>
          </a:xfrm>
          <a:prstGeom prst="rect">
            <a:avLst/>
          </a:prstGeom>
          <a:noFill/>
        </p:spPr>
      </p:pic>
      <p:pic>
        <p:nvPicPr>
          <p:cNvPr id="3076" name="Picture 4" descr="E:\Детский сад\фото\смешан гр 2015-2016\проект др дм\DSC017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2420888"/>
            <a:ext cx="1890000" cy="2520000"/>
          </a:xfrm>
          <a:prstGeom prst="rect">
            <a:avLst/>
          </a:prstGeom>
          <a:noFill/>
        </p:spPr>
      </p:pic>
      <p:pic>
        <p:nvPicPr>
          <p:cNvPr id="3078" name="Picture 6" descr="E:\Детский сад\фото\смешан гр 2015-2016\проект др дм\DSC0173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32240" y="2420888"/>
            <a:ext cx="1890000" cy="2520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63688" y="260648"/>
            <a:ext cx="48245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Терем для Деда Мороза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2147</TotalTime>
  <Words>447</Words>
  <Application>Microsoft Office PowerPoint</Application>
  <PresentationFormat>Экран (4:3)</PresentationFormat>
  <Paragraphs>78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Шаблон 2</vt:lpstr>
      <vt:lpstr>Пластилинография (старший дошкольный возраст)</vt:lpstr>
      <vt:lpstr>Актуальность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DNS</dc:creator>
  <cp:lastModifiedBy>DNS</cp:lastModifiedBy>
  <cp:revision>7</cp:revision>
  <dcterms:created xsi:type="dcterms:W3CDTF">2016-08-25T11:39:20Z</dcterms:created>
  <dcterms:modified xsi:type="dcterms:W3CDTF">2017-01-08T08:27:08Z</dcterms:modified>
</cp:coreProperties>
</file>