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9" r:id="rId6"/>
    <p:sldId id="262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rgbClr val="5E9EFF"/>
            </a:gs>
            <a:gs pos="74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А1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Источником власти и суверенитета РФ, согласно Конституции РФ является:</a:t>
            </a:r>
          </a:p>
          <a:p>
            <a:pPr fontAlgn="t"/>
            <a:r>
              <a:rPr lang="ru-RU" b="1" dirty="0" smtClean="0"/>
              <a:t>1 </a:t>
            </a:r>
            <a:r>
              <a:rPr lang="ru-RU" dirty="0" smtClean="0"/>
              <a:t>многонациональный народ</a:t>
            </a:r>
          </a:p>
          <a:p>
            <a:pPr fontAlgn="t"/>
            <a:r>
              <a:rPr lang="ru-RU" b="1" dirty="0" smtClean="0"/>
              <a:t>2 </a:t>
            </a:r>
            <a:r>
              <a:rPr lang="ru-RU" dirty="0" smtClean="0"/>
              <a:t>действующие </a:t>
            </a:r>
            <a:r>
              <a:rPr lang="ru-RU" dirty="0" smtClean="0"/>
              <a:t>на территории РФ федеральные </a:t>
            </a:r>
            <a:r>
              <a:rPr lang="ru-RU" dirty="0" smtClean="0"/>
              <a:t>законы</a:t>
            </a:r>
          </a:p>
          <a:p>
            <a:pPr fontAlgn="t"/>
            <a:r>
              <a:rPr lang="ru-RU" b="1" dirty="0" smtClean="0"/>
              <a:t>3 </a:t>
            </a:r>
            <a:r>
              <a:rPr lang="ru-RU" dirty="0" smtClean="0"/>
              <a:t>Правительство РФ</a:t>
            </a:r>
          </a:p>
          <a:p>
            <a:pPr fontAlgn="t"/>
            <a:r>
              <a:rPr lang="ru-RU" b="1" dirty="0" smtClean="0"/>
              <a:t>4</a:t>
            </a:r>
            <a:r>
              <a:rPr lang="ru-RU" dirty="0" smtClean="0"/>
              <a:t>Президент </a:t>
            </a:r>
            <a:r>
              <a:rPr lang="ru-RU" dirty="0" smtClean="0"/>
              <a:t>РФ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 публичному праву относится: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семейное </a:t>
            </a:r>
            <a:r>
              <a:rPr lang="ru-RU" dirty="0" smtClean="0"/>
              <a:t>право</a:t>
            </a:r>
          </a:p>
          <a:p>
            <a:pPr fontAlgn="t"/>
            <a:r>
              <a:rPr lang="ru-RU" b="1" dirty="0" smtClean="0"/>
              <a:t>2</a:t>
            </a:r>
            <a:r>
              <a:rPr lang="ru-RU" dirty="0" smtClean="0"/>
              <a:t>трудовое право</a:t>
            </a:r>
          </a:p>
          <a:p>
            <a:pPr fontAlgn="t"/>
            <a:r>
              <a:rPr lang="ru-RU" b="1" dirty="0" smtClean="0"/>
              <a:t>3</a:t>
            </a:r>
            <a:r>
              <a:rPr lang="ru-RU" dirty="0" smtClean="0"/>
              <a:t>гражданское право</a:t>
            </a:r>
          </a:p>
          <a:p>
            <a:pPr fontAlgn="t"/>
            <a:r>
              <a:rPr lang="ru-RU" b="1" dirty="0" smtClean="0"/>
              <a:t>4</a:t>
            </a:r>
            <a:r>
              <a:rPr lang="ru-RU" dirty="0" smtClean="0"/>
              <a:t>административное </a:t>
            </a:r>
            <a:r>
              <a:rPr lang="ru-RU" dirty="0" smtClean="0"/>
              <a:t>право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Верны ли следующие суждения о гражданском обществе?</a:t>
            </a:r>
          </a:p>
          <a:p>
            <a:r>
              <a:rPr lang="ru-RU" b="1" dirty="0" smtClean="0"/>
              <a:t>А</a:t>
            </a:r>
            <a:r>
              <a:rPr lang="ru-RU" dirty="0" smtClean="0"/>
              <a:t>. Характерной чертой гражданского общества является гарантия соблюдения прав и свобод человека и гражданина.</a:t>
            </a:r>
            <a:br>
              <a:rPr lang="ru-RU" dirty="0" smtClean="0"/>
            </a:br>
            <a:r>
              <a:rPr lang="ru-RU" b="1" dirty="0" smtClean="0"/>
              <a:t>Б</a:t>
            </a:r>
            <a:r>
              <a:rPr lang="ru-RU" dirty="0" smtClean="0"/>
              <a:t>. В гражданском обществе государство призвано контролировать все стороны общественной жизни.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верно только А</a:t>
            </a:r>
            <a:r>
              <a:rPr lang="ru-RU" b="1" dirty="0" smtClean="0"/>
              <a:t>2</a:t>
            </a:r>
            <a:r>
              <a:rPr lang="ru-RU" dirty="0" smtClean="0"/>
              <a:t>верно только Б</a:t>
            </a:r>
            <a:r>
              <a:rPr lang="ru-RU" b="1" dirty="0" smtClean="0"/>
              <a:t>3</a:t>
            </a:r>
            <a:r>
              <a:rPr lang="ru-RU" dirty="0" smtClean="0"/>
              <a:t>верны оба суждения</a:t>
            </a:r>
            <a:r>
              <a:rPr lang="ru-RU" b="1" dirty="0" smtClean="0"/>
              <a:t>4</a:t>
            </a:r>
            <a:r>
              <a:rPr lang="ru-RU" dirty="0" smtClean="0"/>
              <a:t>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Верны ли следующие суждения о гражданском обществе?</a:t>
            </a:r>
          </a:p>
          <a:p>
            <a:r>
              <a:rPr lang="ru-RU" b="1" dirty="0" smtClean="0"/>
              <a:t>А</a:t>
            </a:r>
            <a:r>
              <a:rPr lang="ru-RU" dirty="0" smtClean="0"/>
              <a:t>. В структуру гражданского общества входят политические партии и лоббистские организации, создаваемые при органах власти.</a:t>
            </a:r>
            <a:br>
              <a:rPr lang="ru-RU" dirty="0" smtClean="0"/>
            </a:br>
            <a:r>
              <a:rPr lang="ru-RU" b="1" dirty="0" smtClean="0"/>
              <a:t>Б</a:t>
            </a:r>
            <a:r>
              <a:rPr lang="ru-RU" dirty="0" smtClean="0"/>
              <a:t>. В структуру гражданского общества входят отношения между компонентами общества, имеющие государственный характер.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верно только </a:t>
            </a:r>
            <a:r>
              <a:rPr lang="ru-RU" dirty="0" smtClean="0"/>
              <a:t>А </a:t>
            </a:r>
            <a:r>
              <a:rPr lang="ru-RU" b="1" dirty="0" smtClean="0"/>
              <a:t>2</a:t>
            </a:r>
            <a:r>
              <a:rPr lang="ru-RU" dirty="0" smtClean="0"/>
              <a:t>верно </a:t>
            </a:r>
            <a:r>
              <a:rPr lang="ru-RU" dirty="0" smtClean="0"/>
              <a:t>только Б</a:t>
            </a:r>
            <a:r>
              <a:rPr lang="ru-RU" b="1" dirty="0" smtClean="0"/>
              <a:t>3</a:t>
            </a:r>
            <a:r>
              <a:rPr lang="ru-RU" dirty="0" smtClean="0"/>
              <a:t>верны оба суждения</a:t>
            </a:r>
            <a:r>
              <a:rPr lang="ru-RU" b="1" dirty="0" smtClean="0"/>
              <a:t>4</a:t>
            </a:r>
            <a:r>
              <a:rPr lang="ru-RU" dirty="0" smtClean="0"/>
              <a:t>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 13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Источником власти и суверенитета РФ, согласно Конституции РФ является: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многонациональный </a:t>
            </a:r>
            <a:r>
              <a:rPr lang="ru-RU" dirty="0" smtClean="0"/>
              <a:t>народ</a:t>
            </a:r>
          </a:p>
          <a:p>
            <a:pPr fontAlgn="t"/>
            <a:r>
              <a:rPr lang="ru-RU" b="1" dirty="0" smtClean="0"/>
              <a:t>2</a:t>
            </a:r>
            <a:r>
              <a:rPr lang="ru-RU" dirty="0" smtClean="0"/>
              <a:t>действующие </a:t>
            </a:r>
            <a:r>
              <a:rPr lang="ru-RU" dirty="0" smtClean="0"/>
              <a:t>на территории РФ федеральные </a:t>
            </a:r>
            <a:r>
              <a:rPr lang="ru-RU" dirty="0" smtClean="0"/>
              <a:t>законы</a:t>
            </a:r>
          </a:p>
          <a:p>
            <a:pPr fontAlgn="t"/>
            <a:r>
              <a:rPr lang="ru-RU" b="1" dirty="0" smtClean="0"/>
              <a:t>3</a:t>
            </a:r>
            <a:r>
              <a:rPr lang="ru-RU" dirty="0" smtClean="0"/>
              <a:t>Правительство РФ</a:t>
            </a:r>
          </a:p>
          <a:p>
            <a:pPr fontAlgn="t"/>
            <a:r>
              <a:rPr lang="ru-RU" b="1" dirty="0" smtClean="0"/>
              <a:t>4</a:t>
            </a:r>
            <a:r>
              <a:rPr lang="ru-RU" dirty="0" smtClean="0"/>
              <a:t>Президент </a:t>
            </a:r>
            <a:r>
              <a:rPr lang="ru-RU" dirty="0" smtClean="0"/>
              <a:t>РФ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Осуществление помилования, согласно Конституции РФ, относится к ведению: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Президента </a:t>
            </a:r>
            <a:r>
              <a:rPr lang="ru-RU" dirty="0" smtClean="0"/>
              <a:t>РФ</a:t>
            </a:r>
          </a:p>
          <a:p>
            <a:pPr fontAlgn="t"/>
            <a:r>
              <a:rPr lang="ru-RU" b="1" dirty="0" smtClean="0"/>
              <a:t>2</a:t>
            </a:r>
            <a:r>
              <a:rPr lang="ru-RU" dirty="0" smtClean="0"/>
              <a:t>Государственной Думы</a:t>
            </a:r>
          </a:p>
          <a:p>
            <a:pPr fontAlgn="t"/>
            <a:r>
              <a:rPr lang="ru-RU" b="1" dirty="0" smtClean="0"/>
              <a:t>3</a:t>
            </a:r>
            <a:r>
              <a:rPr lang="ru-RU" dirty="0" smtClean="0"/>
              <a:t>Совета Федерации</a:t>
            </a:r>
          </a:p>
          <a:p>
            <a:pPr fontAlgn="t"/>
            <a:r>
              <a:rPr lang="ru-RU" b="1" dirty="0" smtClean="0"/>
              <a:t>4</a:t>
            </a:r>
            <a:r>
              <a:rPr lang="ru-RU" dirty="0" smtClean="0"/>
              <a:t>Министерства </a:t>
            </a:r>
            <a:r>
              <a:rPr lang="ru-RU" dirty="0" smtClean="0"/>
              <a:t>юстиции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Производственное объединение предъявило иск фирме-поставщику о ненадлежащем исполнении договора поставки. Данное дело будет рассматриваться в суде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конституционном</a:t>
            </a:r>
          </a:p>
          <a:p>
            <a:pPr fontAlgn="t"/>
            <a:r>
              <a:rPr lang="ru-RU" b="1" dirty="0" smtClean="0"/>
              <a:t>2</a:t>
            </a:r>
            <a:r>
              <a:rPr lang="ru-RU" dirty="0" smtClean="0"/>
              <a:t>арбитражном</a:t>
            </a:r>
          </a:p>
          <a:p>
            <a:pPr fontAlgn="t"/>
            <a:r>
              <a:rPr lang="ru-RU" b="1" dirty="0" smtClean="0"/>
              <a:t>3</a:t>
            </a:r>
            <a:r>
              <a:rPr lang="ru-RU" dirty="0" smtClean="0"/>
              <a:t>мировом</a:t>
            </a:r>
          </a:p>
          <a:p>
            <a:pPr fontAlgn="t"/>
            <a:r>
              <a:rPr lang="ru-RU" b="1" dirty="0" smtClean="0"/>
              <a:t>4</a:t>
            </a:r>
            <a:r>
              <a:rPr lang="ru-RU" dirty="0" smtClean="0"/>
              <a:t>уголовном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Осуществление помилования, согласно Конституции РФ, относится к ведению: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Президента </a:t>
            </a:r>
            <a:r>
              <a:rPr lang="ru-RU" dirty="0" smtClean="0"/>
              <a:t>РФ</a:t>
            </a:r>
          </a:p>
          <a:p>
            <a:pPr fontAlgn="t"/>
            <a:r>
              <a:rPr lang="ru-RU" b="1" dirty="0" smtClean="0"/>
              <a:t>2</a:t>
            </a:r>
            <a:r>
              <a:rPr lang="ru-RU" dirty="0" smtClean="0"/>
              <a:t>Государственной Думы</a:t>
            </a:r>
          </a:p>
          <a:p>
            <a:pPr fontAlgn="t"/>
            <a:r>
              <a:rPr lang="ru-RU" b="1" dirty="0" smtClean="0"/>
              <a:t>3</a:t>
            </a:r>
            <a:r>
              <a:rPr lang="ru-RU" dirty="0" smtClean="0"/>
              <a:t>Совета Федерации</a:t>
            </a:r>
          </a:p>
          <a:p>
            <a:pPr fontAlgn="t"/>
            <a:r>
              <a:rPr lang="ru-RU" b="1" dirty="0" smtClean="0"/>
              <a:t>4</a:t>
            </a:r>
            <a:r>
              <a:rPr lang="ru-RU" dirty="0" smtClean="0"/>
              <a:t>Министерства </a:t>
            </a:r>
            <a:r>
              <a:rPr lang="ru-RU" dirty="0" smtClean="0"/>
              <a:t>юстиции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Верны ли следующие суждения о гражданском обществе?</a:t>
            </a:r>
          </a:p>
          <a:p>
            <a:r>
              <a:rPr lang="ru-RU" b="1" dirty="0" smtClean="0"/>
              <a:t>А</a:t>
            </a:r>
            <a:r>
              <a:rPr lang="ru-RU" dirty="0" smtClean="0"/>
              <a:t>. Гражданское общество не входит в государство.</a:t>
            </a:r>
            <a:br>
              <a:rPr lang="ru-RU" dirty="0" smtClean="0"/>
            </a:br>
            <a:r>
              <a:rPr lang="ru-RU" b="1" dirty="0" smtClean="0"/>
              <a:t>Б</a:t>
            </a:r>
            <a:r>
              <a:rPr lang="ru-RU" dirty="0" smtClean="0"/>
              <a:t>. Правовое государство — главное условие функционирования гражданского общества.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верно только </a:t>
            </a:r>
            <a:r>
              <a:rPr lang="ru-RU" dirty="0" smtClean="0"/>
              <a:t>А             </a:t>
            </a:r>
            <a:r>
              <a:rPr lang="ru-RU" b="1" dirty="0" smtClean="0"/>
              <a:t>2</a:t>
            </a:r>
            <a:r>
              <a:rPr lang="ru-RU" dirty="0" smtClean="0"/>
              <a:t>верно </a:t>
            </a:r>
            <a:r>
              <a:rPr lang="ru-RU" dirty="0" smtClean="0"/>
              <a:t>только </a:t>
            </a:r>
            <a:r>
              <a:rPr lang="ru-RU" dirty="0" smtClean="0"/>
              <a:t>Б </a:t>
            </a:r>
          </a:p>
          <a:p>
            <a:pPr fontAlgn="t"/>
            <a:r>
              <a:rPr lang="ru-RU" b="1" dirty="0" smtClean="0"/>
              <a:t>3</a:t>
            </a:r>
            <a:r>
              <a:rPr lang="ru-RU" dirty="0" smtClean="0"/>
              <a:t>верны </a:t>
            </a:r>
            <a:r>
              <a:rPr lang="ru-RU" dirty="0" smtClean="0"/>
              <a:t>оба </a:t>
            </a:r>
            <a:r>
              <a:rPr lang="ru-RU" dirty="0" smtClean="0"/>
              <a:t>суждения </a:t>
            </a:r>
            <a:r>
              <a:rPr lang="ru-RU" b="1" dirty="0" smtClean="0"/>
              <a:t>4</a:t>
            </a:r>
            <a:r>
              <a:rPr lang="ru-RU" dirty="0" smtClean="0"/>
              <a:t>оба </a:t>
            </a:r>
            <a:r>
              <a:rPr lang="ru-RU" dirty="0" smtClean="0"/>
              <a:t>суждения неверны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Верны ли следующие суждения?</a:t>
            </a:r>
          </a:p>
          <a:p>
            <a:r>
              <a:rPr lang="ru-RU" b="1" dirty="0" smtClean="0"/>
              <a:t>А</a:t>
            </a:r>
            <a:r>
              <a:rPr lang="ru-RU" dirty="0" smtClean="0"/>
              <a:t>. Клерикальные партии придерживаются религиозной идеологии.</a:t>
            </a:r>
            <a:br>
              <a:rPr lang="ru-RU" dirty="0" smtClean="0"/>
            </a:br>
            <a:r>
              <a:rPr lang="ru-RU" b="1" dirty="0" smtClean="0"/>
              <a:t>Б</a:t>
            </a:r>
            <a:r>
              <a:rPr lang="ru-RU" dirty="0" smtClean="0"/>
              <a:t>. Коммунистические партии стремятся к полному огосударствлению экономики.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верно только А</a:t>
            </a:r>
            <a:r>
              <a:rPr lang="ru-RU" b="1" dirty="0" smtClean="0"/>
              <a:t>2</a:t>
            </a:r>
            <a:r>
              <a:rPr lang="ru-RU" dirty="0" smtClean="0"/>
              <a:t>верно только Б</a:t>
            </a:r>
            <a:r>
              <a:rPr lang="ru-RU" b="1" dirty="0" smtClean="0"/>
              <a:t>3</a:t>
            </a:r>
            <a:r>
              <a:rPr lang="ru-RU" dirty="0" smtClean="0"/>
              <a:t>верны оба суждения</a:t>
            </a:r>
            <a:r>
              <a:rPr lang="ru-RU" b="1" dirty="0" smtClean="0"/>
              <a:t>4</a:t>
            </a:r>
            <a:r>
              <a:rPr lang="ru-RU" dirty="0" smtClean="0"/>
              <a:t>оба суждения неверны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Производственное </a:t>
            </a:r>
            <a:r>
              <a:rPr lang="ru-RU" b="1" dirty="0" smtClean="0">
                <a:solidFill>
                  <a:srgbClr val="FF0000"/>
                </a:solidFill>
              </a:rPr>
              <a:t>объединение предъявило иск фирме-поставщику о ненадлежащем исполнении договора поставки. Данное дело будет рассматриваться в суде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конституционном</a:t>
            </a:r>
          </a:p>
          <a:p>
            <a:pPr fontAlgn="t"/>
            <a:r>
              <a:rPr lang="ru-RU" b="1" dirty="0" smtClean="0"/>
              <a:t>2</a:t>
            </a:r>
            <a:r>
              <a:rPr lang="ru-RU" dirty="0" smtClean="0"/>
              <a:t>арбитражном</a:t>
            </a:r>
          </a:p>
          <a:p>
            <a:pPr fontAlgn="t"/>
            <a:r>
              <a:rPr lang="ru-RU" b="1" dirty="0" smtClean="0"/>
              <a:t>3</a:t>
            </a:r>
            <a:r>
              <a:rPr lang="ru-RU" dirty="0" smtClean="0"/>
              <a:t>мировом</a:t>
            </a:r>
          </a:p>
          <a:p>
            <a:pPr fontAlgn="t"/>
            <a:r>
              <a:rPr lang="ru-RU" b="1" dirty="0" smtClean="0"/>
              <a:t>4</a:t>
            </a:r>
            <a:r>
              <a:rPr lang="ru-RU" dirty="0" smtClean="0"/>
              <a:t>уголовном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каком случае необходимо обратиться к нотариусу?</a:t>
            </a:r>
          </a:p>
          <a:p>
            <a:pPr fontAlgn="t"/>
            <a:r>
              <a:rPr lang="ru-RU" b="1" dirty="0" smtClean="0"/>
              <a:t>1.</a:t>
            </a:r>
            <a:r>
              <a:rPr lang="ru-RU" dirty="0" smtClean="0"/>
              <a:t>гражданке </a:t>
            </a:r>
            <a:r>
              <a:rPr lang="ru-RU" dirty="0" smtClean="0"/>
              <a:t>К. необходимо составить жалобу на руководство учреждения, в котором она </a:t>
            </a:r>
            <a:r>
              <a:rPr lang="ru-RU" dirty="0" smtClean="0"/>
              <a:t>работает</a:t>
            </a:r>
          </a:p>
          <a:p>
            <a:pPr fontAlgn="t"/>
            <a:r>
              <a:rPr lang="ru-RU" b="1" dirty="0" smtClean="0"/>
              <a:t>2.</a:t>
            </a:r>
            <a:r>
              <a:rPr lang="ru-RU" dirty="0" smtClean="0"/>
              <a:t>гражданин </a:t>
            </a:r>
            <a:r>
              <a:rPr lang="ru-RU" dirty="0" smtClean="0"/>
              <a:t>М., будучи свидетелем правонарушения, решил получить консультацию о своих правах, если он решит дать показания в </a:t>
            </a:r>
            <a:r>
              <a:rPr lang="ru-RU" dirty="0" smtClean="0"/>
              <a:t>суде</a:t>
            </a:r>
          </a:p>
          <a:p>
            <a:pPr fontAlgn="t"/>
            <a:r>
              <a:rPr lang="ru-RU" b="1" dirty="0" smtClean="0"/>
              <a:t>3.</a:t>
            </a:r>
            <a:r>
              <a:rPr lang="ru-RU" dirty="0" smtClean="0"/>
              <a:t>гражданке </a:t>
            </a:r>
            <a:r>
              <a:rPr lang="ru-RU" dirty="0" smtClean="0"/>
              <a:t>Д. нужно заверить доверенность на право управлять принадлежащим ей автомобилем своему </a:t>
            </a:r>
            <a:r>
              <a:rPr lang="ru-RU" dirty="0" smtClean="0"/>
              <a:t>сыну</a:t>
            </a:r>
          </a:p>
          <a:p>
            <a:pPr fontAlgn="t"/>
            <a:r>
              <a:rPr lang="ru-RU" b="1" dirty="0" smtClean="0"/>
              <a:t>4.</a:t>
            </a:r>
            <a:r>
              <a:rPr lang="ru-RU" dirty="0" smtClean="0"/>
              <a:t>гражданка </a:t>
            </a:r>
            <a:r>
              <a:rPr lang="ru-RU" dirty="0" smtClean="0"/>
              <a:t>М. решила подать жалобу на действия сотрудников милиции, которые, по ее мнению. нарушили ее права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Выберите в перечне особый признак административных правоотношений.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юридическое равенство всех сторон </a:t>
            </a:r>
            <a:r>
              <a:rPr lang="ru-RU" dirty="0" smtClean="0"/>
              <a:t>правоотношения</a:t>
            </a:r>
          </a:p>
          <a:p>
            <a:pPr fontAlgn="t"/>
            <a:r>
              <a:rPr lang="ru-RU" b="1" dirty="0" smtClean="0"/>
              <a:t>2</a:t>
            </a:r>
            <a:r>
              <a:rPr lang="ru-RU" dirty="0" smtClean="0"/>
              <a:t>наделение </a:t>
            </a:r>
            <a:r>
              <a:rPr lang="ru-RU" dirty="0" smtClean="0"/>
              <a:t>субъектов правоотношений правами и </a:t>
            </a:r>
            <a:r>
              <a:rPr lang="ru-RU" dirty="0" smtClean="0"/>
              <a:t>обязанностями</a:t>
            </a:r>
          </a:p>
          <a:p>
            <a:pPr fontAlgn="t"/>
            <a:r>
              <a:rPr lang="ru-RU" b="1" dirty="0" smtClean="0"/>
              <a:t>3</a:t>
            </a:r>
            <a:r>
              <a:rPr lang="ru-RU" dirty="0" smtClean="0"/>
              <a:t>субъектами </a:t>
            </a:r>
            <a:r>
              <a:rPr lang="ru-RU" dirty="0" smtClean="0"/>
              <a:t>правоотношений выступают только юридические </a:t>
            </a:r>
            <a:r>
              <a:rPr lang="ru-RU" dirty="0" smtClean="0"/>
              <a:t>лица</a:t>
            </a:r>
          </a:p>
          <a:p>
            <a:pPr fontAlgn="t"/>
            <a:r>
              <a:rPr lang="ru-RU" b="1" dirty="0" smtClean="0"/>
              <a:t>4</a:t>
            </a:r>
            <a:r>
              <a:rPr lang="ru-RU" dirty="0" smtClean="0"/>
              <a:t>отношения </a:t>
            </a:r>
            <a:r>
              <a:rPr lang="ru-RU" dirty="0" smtClean="0"/>
              <a:t>субъектов основываются на принципе “власть-подчинение”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Согласно Конституции РФ решение вопроса о доверии Правительству является компетенцией: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Государственной </a:t>
            </a:r>
            <a:r>
              <a:rPr lang="ru-RU" dirty="0" smtClean="0"/>
              <a:t>Думы</a:t>
            </a:r>
          </a:p>
          <a:p>
            <a:pPr fontAlgn="t"/>
            <a:r>
              <a:rPr lang="ru-RU" b="1" dirty="0" smtClean="0"/>
              <a:t>2</a:t>
            </a:r>
            <a:r>
              <a:rPr lang="ru-RU" dirty="0" smtClean="0"/>
              <a:t>Совета Федерации</a:t>
            </a:r>
          </a:p>
          <a:p>
            <a:pPr fontAlgn="t"/>
            <a:r>
              <a:rPr lang="ru-RU" b="1" dirty="0" smtClean="0"/>
              <a:t>3</a:t>
            </a:r>
            <a:r>
              <a:rPr lang="ru-RU" dirty="0" smtClean="0"/>
              <a:t>Конституционного суда</a:t>
            </a:r>
          </a:p>
          <a:p>
            <a:pPr fontAlgn="t"/>
            <a:r>
              <a:rPr lang="ru-RU" b="1" dirty="0" smtClean="0"/>
              <a:t>4</a:t>
            </a:r>
            <a:r>
              <a:rPr lang="ru-RU" dirty="0" smtClean="0"/>
              <a:t>Генерального </a:t>
            </a:r>
            <a:r>
              <a:rPr lang="ru-RU" dirty="0" smtClean="0"/>
              <a:t>прокурора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Обстоятельством, исключающим юридическую ответственность, является:</a:t>
            </a:r>
          </a:p>
          <a:p>
            <a:pPr fontAlgn="t"/>
            <a:r>
              <a:rPr lang="ru-RU" b="1" dirty="0" smtClean="0"/>
              <a:t>1</a:t>
            </a:r>
            <a:r>
              <a:rPr lang="ru-RU" dirty="0" smtClean="0"/>
              <a:t>активная помощь в раскрытии </a:t>
            </a:r>
            <a:r>
              <a:rPr lang="ru-RU" dirty="0" smtClean="0"/>
              <a:t>преступления</a:t>
            </a:r>
          </a:p>
          <a:p>
            <a:pPr fontAlgn="t"/>
            <a:r>
              <a:rPr lang="ru-RU" b="1" dirty="0" smtClean="0"/>
              <a:t>2</a:t>
            </a:r>
            <a:r>
              <a:rPr lang="ru-RU" dirty="0" smtClean="0"/>
              <a:t>необходимая оборона</a:t>
            </a:r>
          </a:p>
          <a:p>
            <a:pPr fontAlgn="t"/>
            <a:r>
              <a:rPr lang="ru-RU" b="1" dirty="0" smtClean="0"/>
              <a:t>3</a:t>
            </a:r>
            <a:r>
              <a:rPr lang="ru-RU" dirty="0" smtClean="0"/>
              <a:t>наступление </a:t>
            </a:r>
            <a:r>
              <a:rPr lang="ru-RU" dirty="0" smtClean="0"/>
              <a:t>тяжёлых </a:t>
            </a:r>
            <a:r>
              <a:rPr lang="ru-RU" dirty="0" smtClean="0"/>
              <a:t>последствий</a:t>
            </a:r>
          </a:p>
          <a:p>
            <a:pPr fontAlgn="t"/>
            <a:r>
              <a:rPr lang="ru-RU" b="1" dirty="0" smtClean="0"/>
              <a:t>4</a:t>
            </a:r>
            <a:r>
              <a:rPr lang="ru-RU" dirty="0" smtClean="0"/>
              <a:t>явка </a:t>
            </a:r>
            <a:r>
              <a:rPr lang="ru-RU" dirty="0" smtClean="0"/>
              <a:t>с повинной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392</Words>
  <PresentationFormat>Экран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А1</vt:lpstr>
      <vt:lpstr>А2</vt:lpstr>
      <vt:lpstr>А3</vt:lpstr>
      <vt:lpstr>А4</vt:lpstr>
      <vt:lpstr>А5</vt:lpstr>
      <vt:lpstr>А6</vt:lpstr>
      <vt:lpstr>А7</vt:lpstr>
      <vt:lpstr>А8</vt:lpstr>
      <vt:lpstr>А9</vt:lpstr>
      <vt:lpstr>А 10</vt:lpstr>
      <vt:lpstr>А 11</vt:lpstr>
      <vt:lpstr>А 12</vt:lpstr>
      <vt:lpstr>А 13</vt:lpstr>
      <vt:lpstr>А14</vt:lpstr>
      <vt:lpstr>А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А1</dc:title>
  <cp:lastModifiedBy>administrator</cp:lastModifiedBy>
  <cp:revision>3</cp:revision>
  <dcterms:modified xsi:type="dcterms:W3CDTF">2014-05-11T18:12:06Z</dcterms:modified>
</cp:coreProperties>
</file>