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02.10.2015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1800" i="1" dirty="0" smtClean="0"/>
              <a:t>Выполнила  Исакова И.Н.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i="1" dirty="0" smtClean="0"/>
              <a:t>воспитатель ГДОУ  Щёкинский детский сад компенсирующего вида для детей с ограниченными возможностями здоровья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57166"/>
            <a:ext cx="8458200" cy="914400"/>
          </a:xfrm>
        </p:spPr>
        <p:txBody>
          <a:bodyPr/>
          <a:lstStyle/>
          <a:p>
            <a:r>
              <a:rPr lang="ru-RU" dirty="0" smtClean="0"/>
              <a:t>          </a:t>
            </a:r>
            <a:r>
              <a:rPr lang="ru-RU" sz="2000" dirty="0" smtClean="0"/>
              <a:t>«Адаптивная двигательная рекреация средствами туризма».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428604"/>
            <a:ext cx="3105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ПРЕЗЕНТАЦИЯ НА ТЕМУ: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314" name="Picture 2" descr="http://ocri.ru/upload/userfile/clientreability/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3143250" cy="2362200"/>
          </a:xfrm>
          <a:prstGeom prst="rect">
            <a:avLst/>
          </a:prstGeom>
          <a:noFill/>
        </p:spPr>
      </p:pic>
      <p:sp>
        <p:nvSpPr>
          <p:cNvPr id="13318" name="AutoShape 6" descr="Картинки по запросу Адаптивная двигательная рекреация средствами туризма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Картинки по запросу Адаптивная двигательная рекреация средствами туризма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2" name="AutoShape 10" descr="Картинки по запросу Адаптивная двигательная рекреация средствами туризма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4" name="AutoShape 12" descr="data:image/jpeg;base64,/9j/4AAQSkZJRgABAQAAAQABAAD/2wCEAAkGBxQTEhUUEhQWFhUXGBgYFxgYFyAYHBgZGBgaFxgaHB0cHCggHBslHBwcITEhJSkrLi4uHB8zODMsNygtLisBCgoKDg0OGxAQGywkHyQsLCwsNCwsLCwsLCwsLCwsLCwsLCwsLCwsLCwsLCwsLywsLCwsLCwsNCwsLCwsLCwsLP/AABEIAMIBAwMBIgACEQEDEQH/xAAcAAABBQEBAQAAAAAAAAAAAAAFAAMEBgcCAQj/xABNEAACAQIEAgcEBwUFBAkFAQABAhEAAwQSITEFQQYTIlFhcYEykaGxByNCUsHR8BRicoLhQ5KisvEkwtLiJTM0U3ODo7PDFjWEk9MV/8QAGgEAAgMBAQAAAAAAAAAAAAAAAQIAAwQFBv/EADIRAAIBAwMCAgkEAwEBAAAAAAABAgMRIQQSMUFhE1EiMnGBkaGx4fAFFMHRM0JSkiP/2gAMAwEAAhEDEQA/AL8GX7wr1nX7w99VbqMcfs2R53T/APzofiuIXbD/AF5Vvs5LNySCdZJYKOR0nmKZza5F2pl2YK5nOPfzGh+Nedgc59ardhGawl+317TcZCmcKRoWBJkiI7qYw3DMWQSbqWxJMO7sQoOkkQIpo1JNYA4RLQ5HI/GvVI7/AI1UTauTH7ZZkCdA50/vV5hMBibwzW8TbKTBJRpnwGbX31PEbxgm1Iuq3V76X7SPvVTcZwu9bEvi0HgLRJ93WUFxOKyg5cXLQf7GAPM59ppXO3Ng2NPGLXm1eDiCkArqDqD51jC9IL1ppdLd2dNZXRT+6wjerRxu/aXqQqKqPat3cwzZgzTIEsREzuNqXfbI1i/DHCvBxNATIIAEyRp+vSslx3EEDMFvXIA3It7+ibVXr/F7hkFz4aKPkKO6/AMF3xmNx99ywHZBIWHSFE67N5UzfTHMpDAzpAN5I8d28ZqkDi10bOR6D8q8/b7zf2h9w/Kk2LqTBd1e8qdW6qCx0BuqY1UkaNAneo78IvjYrzj6xJGnZAk+NReh9x3Zg4RlW3dKkopIudW7Idte0JjahQxD3HM3NyZKhUGw1gCJnSlcUgmndEsU1pGt3ioE5lOcNqd9iasCcQtD7dZE17D2TFy5duHWcjQvhGk+/wAahWsNisQ/+zC4EO0mQB/ERVkZNLBNqLvxfpebfE1CE9XFu04MgEEkltuQbfy35Qen2LF9gwzlQsLl2RlLSfGQd/Leq/i+jt+xctnEMHLDTtDQg8++Jn0qeMcoJWRAO88hp4d9V1KjjwRLzA2GuGE55TtvmA9dPxq0Yfp1eYgZgsaRz5bzVOxV4h3CjshjHID1oYhYNMzr+taXLXkA1TivSdXwpW4ZzEBjPLeIqp3XS5bOUeA5mRtQi9xFchQqrAxrGqkT7LTA9xrixxbIIVP8R/LeqnCTSy7oa5AxdlkJDHtA7b+Mzt/rUdxrvyHyovi+Jrdgvb7QiO3y5zzoe94AMABqZ05eprQm/IUjA0QsXTlIUkyMsbTND1BJ0ojhMM7HcKI2ZvfpUm1bJDj9nDsqlsskTI7Kzud+X4VL4coCtIG5Go1BggaEfqKn2bQgHsgxyO+nj5V5dxlqdYnQ6a6+mnOqnUvhEsLD3UslCrksGBy5dIGxme/SIpx+KObj3GIhtdBA7tKg3MVaBJAYk95C/Ko9zijD2Ao7jGYjyJoNOStYl2iZdxF0klQSvKBy91e0IPFLnN299Km2S7Ayaq3SZiQQIABBAMgmguPxS3rpKDK+pOsqSTqR5g8qsN3hmCQnNcETG+51A2G+9MWuGYNWZQW7J0MyD3jWdZmqvFlJZNC003x0yGOh+N/2fEK32ALmmvse3HpQXjnSHOzW7Z0a2V1A+1p3z5RRHg6W1ujq3aWlDOgKtoQa4vcMsrpkBIMe7TStFJzcbFM1YpPDMQytDz2iQTuNB+dTreMa2SqvAbuO8awB51YThLQOlsUhaQHRBRlQk3cVSsVe811mzdYGEQQ093lyoLfwxAYEmW5wRtrFaIQv3F9w/KubeGLMpTq1E5WDQNNCCBz5/Gg4umrtjx9N2MzLkkBxlAEDlVg6Ya4fAshk9XdttBmDbuabeDVaOKcPUkp7aloIAjs6HfY92h/Ku8FZyWhbUEAMWGvNt6aPpcDThsWTJ+quH7Le410MHdP2G9xrWSnfTRwikyR8atsUmUHCXOakeYIp7DWyszMHcDvG2nv99ageH2/uLPlXn7Mo2Ue6ptuS9gH0TxipDdU7E51KhRtkUA6nnLe6gNvCtuAQDOmpb3BYHvq+2lAOmlMsgnah4WeQuZT8NhHHsYfMw2Z9vPLz9ZogcPjgGK3nGYyURSuvIA7ADbfarRhqlpUdPuRSM5vcMxBPbW67cpiB386YuYK+kzZIJ5k1ppXWouOQUrpkuZqcFfc+wadHRzEN9hvePzq7INRRjDjSioIlzNr/AEYvhRNsecgn5xUC9wW4vtAj3VreLXSqnxnyo7F0Bcpi4a2PaLjyUH/eFP27WGG/XH0A/Gn3Qzyppk7hPpSOF+o24l2r2FGgsk+Y/wCau3ZFg2kC95IknWe/501Zsnu89t/fTmIWANKTwURSIOJOdtdaVvAEnSP16U4qHfbWiWFER8qijYhGtdGHcTK/r0pz/wCkLn7vv/5atnDxpU+KvUUI2UQ9ELn7nvP/AA0qvuT9foUqO1Eux3H9UbRf9lvXYYdm1cOaRHaguBpO/rQrB5bkJbwt23EDO99CwGbNrGc77zBOutP8Z6WHAWcmFVLOY9lZzMzRBYs55ADfwor0aI4hbF1esDMQbqhzIYQGk5soDDn3HQTWHerbvh9joTjKleMuvNv5KvxfivU3mw5tzmGUkttnHLQ7DXWjHDMfYOHl7yq1pQrdYO05VR2lkmVOwPfWgDobhGHbsjPp2s7M2m3aJn0rK/pMwlqxeWy1t0GTs3FlBd0APsnWBAjl87Izmmr8FX/ycXjIQ4Zxa1dtq7ShZgMo7RAOzacqPLwlfvsDr7QHu0NZv0Va2Rlu5iIQpEmFJOZT5HST+NXtyrmQpAGgU/ZA0AiYq3e28MpasuCXcwVpfaxGX+Qn5CoOKx2Ct+1ijPhaJ1rnqLU6ovup5Qg2RR6AUfT6gwQkxdu5LWWLpsCRlPjoa7tzBpX99IrlH0P4U4Ds1zNNg7151vdB9aIo8TTTGvC3j6VwzUSM9B1pt21rzNrFcXDrRFJNhqlW/Oh9o1Jt3BsPw/P8KAUSmNRMcx03r17qzr+FN4l9P9aAxEDa8v16UXwx0H+tBi+uvnv+polYujTUd/f+NQBKxIMcqq/F+ffVhv3tNZ98Cq5xYZh5+NEDAcDWBPlt8a4QTy2nb9fIUhhiDpoOVcLbMldf72/wOlDIAlZTTXbWNzodeYHyqPilG0jw3/KnrKwsR/iJ9NfyFMX7caZd/d8NaDCR1TTbnvO/pOtFMFagjYfzCh1pTOUqO+Sf9aK4RpYCQNNuXmNRSBD2D2qaDNQcKdKnaRuPOdquQg8v63pVyD4/P868qBIl7ohcuhVi22dwhG+XmzHTYLr46d9anwDg6YW0tu2BA8Ik95rOOI9ILbFTaZ+yTmCsyHbvETyqy8G4/ca3mtP1jAa2rhme/K8ZgfEyK5lKlnc17F1OhqKs5+i2rdi5YgNlbJ7UHLPfyqh9IeJJiFbD4xAoEdoCSjjTMD+UaHxq3cG4wmIUwCjro9ttGU/iDyNUHpMt+4bpIzgNdhIURbzEKxfTJAEgmZkiO62cdz3Jv87FFJekALPRW1Yu5mxSwYhLayx1mILQAfHvo1ibqMFKIy7jtGSYMTppy5VX2wNxMO9/Pb6wgsA2sDlI0gVDTiYw8/tVy3LkZRbIbcCWHLJtqJ1PnVtKKvdvIa0mo7UsFkNyP1/SuWunwqFxVL1zBk2LpZkbrFWB2rShc4B30DhtOSkU1gVuqg672j4QI8J1I8TVkaibs+RZUmluWUTHfyPpTaXBPLnUrgjYa5f6nEXupJWUmAG7xmOgI7jvy2rvHcPFi+Ec9ZbYkBkbtZMubrI1GUbGee01JTSFhTlJ2RBzidYj3V0Lgnl5fo1GJ105d80luen68qa4ri1ySGcU1dE94/XlXnWd5Hvrlrnj8agD1T5+6uLhrwtrvXDtJphTq3cE/npUlLx7gPT+tQ1c8hJ86cn9f1FAKJmcxyHf+ppnEX9NIAH71Mgnmp+GvnOtcXLCjUKBpr3/ACoBOrZM+etTreIgbj3xQvNrodo1n+mnuqXZBjf3CfWYmiAfu3dPtfyn8gBQXiB0118xOlEr1tp3+I/P50K4hPn36/lRQGCVBB5AeC13kPKdOUafGkx3/Ij570lua+HmKIpLsRA2Hf8ArSaZuIJJ+H6BpwHSuLhnv/Kg0EWGQlgBIkxPnp5VpHRy3YtsEa2jK2hLKCT5k1nCE+E0UwWIvMwGcwOcSfgJrNVbTVjq6CNNwl4iLFxi0lrEXEtHsKezz3AJG/ImKjC7+oioFpiTvrOpJJ+E06yDWR8P61qXBypckzPPd8aVMKn6/TUqhA1Z4ZabOotovWIYIUCGX85H901WuF4k2L4VuyC0Sfsttr+6dj7+VWnDXSLauxGZDmaP3ZFz1jMPOhfSTgbXOvupBCkSo3jKpLe/WsNPk3zDfHOvi3fwxyX7ToGzbdW5CsGH2kmDI0IBI12pnGcbcsMyPfWHzubeUBSXzaE7zvE90TV6sMHweIw9w+xbuICTsuUlddxpHuqldF7WExovWcbdYX7mVlbQN2VyqVMEEjUERufKpON2vLqaNK4xhJuKb6X+gIu8ZZ/qgVDQZOXTkNVn5RUW+cMq3LbXuuQWiqtqqm6VGqjYZZjc11x/o+MDlZQ9yTDM2ggmMojYnxk1Ew5tEZLqZkEdkypGn2SII56jTU8qqqSa9KLbXHf87Gp0lOptcYqTTeOOy9vOSUOKy1lLMlFQKJfIrtmYZjJMSMu/MVeOJYe4cPh1N2zauK9wkFiUa1kzFiSAeyViYGk1U+jPCv2rEXUUDDhbalILOoX2cpOhnWRz199z6S8CuPhb7sykDKzTo+VRrkJmCxkkTrtvVD1MVVUXh3/MgrRcafht8dLdSn8K4taFzPfZGYwLcoMikS2aTLeQA1n0ovisbdIvILasl6y123dU/WQozqhjvynTyqn3+BdYqi02btqBtKk6wZI5TyitF4aqWuqi0E6lkzmILESjyJmR1h12OlXVFCMnO9397FFKTsk49cAPozbZ7dwswIRWO0lgQT6UOv4sm4UF1bcLmlkJzHXs5tlGm/jWi9IeKYfhtm7iFt2xeJyqo0LkmWIA7gcxPvNUPoXicRi7z4jqt8y/VhkW2ZDAEA6yJHd2vCl0+ptTcmrZLNS/3VW76Lsc4LFFkDbnYxzj4U8Lh8fd8KKcW4W1uyb+QWi+IdQo2CmchgHQnKfeKEhtNRW6nVjUW6JyZ03B2Z71njpTbv5GeVeZq4ZtquKjpbhjYeh/MU7ln2hp5E/IU7w/hl69PVWneNCQDA9ajXLDKxVswI0IIAI8CMo+NAJ1dXMRo0eTCvbhK/Z0751+P502rEaHUeY/AivGRTup8jr8JNAJ5bxMnUny1BHooM1JS4QJE/H8RUQui6BSpHLKfyrt7giZbv8AZ/AiaIBy6COYAPkD8taF4kD9E+Puqa14Qe+Ock+gy1Bv3YEQQO8g/iBRQrIgAnUE++l5f1PxpPd5g/r414t6dT+veKYUlqncG90fjXDT4D0/KuBrEH9e+kQOfwJ/rQCP2lMg6/ru0oxgrsAmOXf/AEoCrefv29Imp2GPZ2Pnmgf5fxpbXZbCbisE+3P3vd/WKeRm/UfnQ1UjnB8TJ/CpJuH72viR/rVhSEUuQIyj9elKoQut+nH4rXlAJLwXFC9x0Ja2hYkOWGz9o6DKPaLd/lVo6JWM9m/YZyYm2bhOaVKQrA9+XKY8dKDY7o9hziVGQgXLbHRiINth8SLn+GpfB7YwWIVLZ+rvhozBSRdQAgA5Z1TMd9Mh76wqcVwbtrfIz0Sxdt81p2h8jJeJJgkHJnWTsw7W+kiqd0ytWkZTYJ6y2YzhQoLr2cwE/aiCNjoe+rnxL/ZcUuJsqo64dVc006yZtMdQNTKE97JVX6V2bqub9+yvVuMrwx7Jkw4AfQkmCdtu6jGaYzViv8Z6VXMVZyGBAGdB9og6MvMa7qZqPwdWxBUKhULBLcpiRHziu8DwDNcFxmyWzrBMFj4TsCOfnR3G45bSi3YyF27KAkBZ8TsPImTSyaj6MTraXTynavXdkvn+fMsnRHLh1uk3OwozsNJ5nfugRr6c6ofSvpVexd5XcRZU6LPZIJ3iYmNidfLYROF469Ze/bvCHuZAy3FkMQ+xUkZlg8jERyobkTrkQjL2+2vKe7TQjMPOqoUUpSqSz5dlbp7TLqayqVY7Fa7/AJtkveHv5MpjMVZGBJMQkELlGnISdyNOZplOKPcxmNu5Y6xBcAAnRLlsRAnXL8TT2FtZyFBAJ2mrniujgw+Ea6jHrmtv2l0CzbcgLz3y6+HKuUqy3JT64+dzq62FGlFPh9DP/pNxha9h7uvbsAFWBEZTJIB783wqwfRhjzYV8xCi7ESYAyBiZP8ANHpWXcU4y98pnJOUaSSdTvuecCrh0GujIt264VEZhDNGYnUxIPZ29R4V068dtG0s/wAnKoKFWs0l0x8jT+lnF7SW8PbvBT1j5ypiCE2I75Yjw3rnGWMPis9pcNcssisy3RbyIxXUiRoQeU1m3SHi1jE4lRaAAW2DnOxJaTAgHSdTv7qtvR3BZMID2RbZSSbauzKS5UM2vsdkE7nXastOlKmlK7XZiulGTssq5BfBW4OpOhOoMfKKFWyJjYc4G3ppRLiWAu722e4hXtEf2ZjVbiiSvnsdKqfE+LPhlm1lJcMpzKJjTbT4+VdOM5bbrL9omq8CpUUIrale7tybX0LfDiwUw94FvtBjlcGJ2/ETVT+kC8ty7bYLvbhiVyywY6doAkgR8KY+jbA3L1tcXmgE6CZOZZVgeceo2FWbprw2OH3X1Zkudd6EwQP3QrbeFULWxdTZ169imtp4Q4lfyM2eysaAD3H4ZDTDIPvJ8PkLdMJiJOoUDvzOP6fGp/Crdp7qC4ZQzPLbz1rbKSSuzJGDk7IYVF55T3cvkfwpXQkDMp8CMnzNWzinBFNrNh5YzuGMgeVVJGnXtt/CzMPeKEKinwGdNw5OjdBEf76/h+VD71sg6mB6n5rUq8NwFYeZYfI1BIncqO4Tr7yPxq0qZ4WHn8KdDCJEH0/EVHIHLX0ArlR4GPATUuCxMdh35fSvFY/eJXx2rj2R94eIj8a96wRoCD4b/OiQ7S4ZEEyeQ1076lgcmGvfoPmon1oeq+E+c/iDUiB4L/P+GlBBJbDKNz5ER8VNPWrpOghdObXD/SoCAnXs+MGfmDUi34A+axPxAo3FJZuHndT3t/xUqZF5/v3fcv5V5UIX7iaktZZASbd0Zo17Lo1tp8BmB9KicYTOUtqwS6GF62W5G2yhtuRVsp/ip/CvGLvLyNqyw8811T8lprjwyXcLc0gXurYn7t1GH/uBK5p0hdILkqtq4Pq7zi0WB1QsCUae/MAAeRIoT0twvU4fMA11j7efWVjt7DeJo50jwBv4e5bUwxWUPc69pD/eAqRwPHjEYe3d5OomNYbZh7wRU7hzwZhjOD3ihe2jlVWfZJhe8TvpVPFwqWR9ddZ5zGvurduCAp1mHP8AZHsT/wBy8m36L2rf8lZ/0p6GvcxnV2gFD9pXIIRVM5lJE+yQSB3ECro1FfIJuckle9h76L7Au4hrl+Gt2bZJNzXKCDIM/ZgHeqtx/CE4k37aBcO9ybLIvYC5uyp+60bg85q5cQTDcP4Xct2b4vXb7i0XWI7JDXVEGMoURudWFUzg3EXRnyEZWksjCUcTsRt5UEnmUS1OMrRm8+Zd7OURngKYKuhnIdxtrHhVxxfSzD9XYwpYPdusikKZCAkHU+MxG+tZZZ4el4n9lbq33awx1Gm9tvtD9060BGFvW7vWMyA2nTsloYnlCxPf5Qa560EJZcjbqtRKs4xcevN8EQ8MfN2RmUTqD7Md8nlVv6PdHziLIsrdyMrdpY0ZTJkkCZ+VV61jCuIuIvsszEeR7S/A1ZeC51m6iltHEAwZVQyn3/lpNeg01GE1unlL8uee1lapSeynh8fYOYbodbvWwQRh3RmWFUuFZCVMyZYHedN6uvBOH9Rg7/WMrEWxqBlXImYjczqZn9Gh2AuiCQCM0GDy0GlTeMlm4fiFX2imUCYkZpIHiQSPWvLVdRNV9kZXjux7L4yd+pQlKjHcrSaV1xn2FJ6TcVu4XFA2x9W6B0DbCRDZGBzL6HQnyqldJ8c97FK7Bgco0bcTqdQATMyCddq0HEXkvYUubf1qABSxieRXTUDuHM5Z0mo3TAWr1nD3b7EsjMpVCEYAgErJUgpoCDEiSNq7eolTo1r/APXkZ6CqanSqG30ouzb627gbh3S+5gcIti1HWNmaTqFzGduZnT09KWB6cY97dyzeudbauoyNmRZUMCJUqBBHjI8KrHFlN692EyIOyhkkQsnc7nep/RrAX7lzIJKyBopYxygRMVRGjSScmld5fmLWcpTtFYWF7vzktXRzA23tthy8Yic1u4dAdB9Ww5Lpow2J10oUSc8ZgcpIOUhoI31HOaidO81m8bCSoKhj2pOWNZjvIOndXHQgqystxQROUmBOVlgnzE6eQpq0mqe6+C3SQUq+y2bP32LJh8ddt2sxJALm2p07TFSYjvG+tQMXgGVC9yRGwLxuY2y6e+pnD+iV3E4m3aF+0bCknTMCV0ZwFMjMYEnNsfCK0b//ABMNj3Lvcu5ZCKqtlkIInY7yT60tConLbDPVv6FeqjCLfiRadsL+WZEuEZlLLachd2kuB5mIFQcVehSddBtlFfTXCOHWrFsW7IAtjYfj41jH0hYCymPvLYygQudRGjMJaB3HT1JrbOe1XOfRourNRRn+FxhZgBv86tbWFI7IOoUyNpjYgjSd5qvDhTC8OrGVSAJO0nTzqZwi7eN1rak5lDyP4FYn00+NUeJfKZqnp5QxJHJ0OuU+g+YrwDWSDHhFN5/X9eVercA5OPKtZzh4vrsx8wDTojlI8yU/GKiC6CdyPNZ+I1p5ATsobyP6NRMFiQqzrlnxzKx/A0gkz2Pcmv8AmqKwA9pSPMfjXaqOQY+RogJGW3zePA2/60q568j7V330qgTRrjxjkH38Pc/wXLf/ABmuemtotgrxX2kUXV/itEXB/lrriIjFYVvG8n963n9dUotfsh0KnZgQfIiDXN4szokbB4kPbR1IIcBh5MJFBeix6nE4rC8g4xFr+C97QHgLgPvrzoC5OERGMvZL2W7vq2Kge6K86QnqMThcTyz/ALPdPcl32T5BwPfRtlol8XDHFLeV0v8AJZS5/wCG5Gv8rBTPIZ6a6QYNrmHuqmrlGyjvI1j1gCil62GUqw0IIIPMHQih/D3KpkaS1s5GJ3IA7LebKQfMmlQxg3GHJKr9hV+rG2UMSx078xM+lQ8PfKn9d81ffpH4EEu50XKHGdSNi0/WCOR2b1PjVCupm861xd1cyu8WHUvq8FZBzDUDtLoIiDXeNvG4f9oksDAu89Nge8VXbN8qRrRbBX82UFucEHXNJn3io4p+0vp1nFdglgOFCbt1hnhJQq0BYEZm010G1WXo/iRbwtx3GUhgULqyhg0L2WiCdSInXSqioZAxRuyNCCdTp2iPCDViXiFi7ghbaUdTK5VX2hlJJgDs+onflWzSJuE4dsGP9RlDxKdVL/a7+Ny3JxK2g1b3An5UN4t0nZ0azZGWYbO3LKQ2oHKBG/OmujfCrV2yt67d7Jnsg/dJWSRuDE6UF43cwqJiEVnPZyode05O5MABF7tzpXl6GnTqbWm9rzg9ZqdTSVPcnl8dPeDH411rsik5O03cGMGWI7yTp3CucJwpsYxLXiojQtqAOcARpVd4Zfhnj/u3/Cr19GNshbuIuDsyoEjTJa7V0D/y2b1HhXajBb7+SOHU1DdHb1bb+hbPo9w2Hx9i9h79q2rIfqrltchCgAKw5gzrBPOiFroA+GS7da+Cbdq4VKKVJhTEySO7z8KE/QzZdrt7EMdD2Y72PaY+QkeprS+k+JRcLezsBmtug8WZSAK49acYVJRj5lr1FZWjF+sl0+n2PmR7hvXGuMHL6MG8BAUEHlFFujaLbQx9pidd42Ue6qxhcUVGh0+dSLGKuFw3abtAnWAYMxO0RpHjXVrU98Nt7E0mo8Gr4jW5mscCV1s3b4EKtu9DDU6IA0AakxNSehfFEu3VW2+ZDq2U6gAcxuoO2o8KyPiHSC88KLjIgMhQYAnc+Zq2dBFZ7y3BbUtqGeSgggTIXQ7T5xSUKaoRd+ourq/u614m9cS4stnDXL59m2jFR94qpIA79q+UH4reF1rpctcYkuza5ixkk+tan9J3Fbxs21ctDyLeWAiqAA4+8XOgk8mPfWQ3V1g1pjJTjfoZZU3SkrPP0NC6I4gX7Za5cAYMBpb0XaftSdNZ0oP0u4swvunVC01sG3AGrHQl2P2pgEeHnqS6E4QphyWEZ2LDygAH4UV4pwm3izbW6IeVRbi+2F5KeTDkJ1HfyrlR1EaVeV+Poegq6OrX0sGnm13cjdG+AHFYC7is5R7QZiuWQ4UFtDMgkDuPrQvEYW6ok+z3xIrZrHBks4C5h7QgdU6+9CJrHsFx4N1amdT2jyy/jyro/pNWOqdTfK2Vb3nnNbDZZ01ddf7If7Q0R2fdXm/2R5roaNYnEWiGNxFMSc2x8BpqahcQ4cqrntElRuOaztrsRXUq6OcFdO6MMaylh4IiX2XZ2HgdR7jXq3JOtsE/unL/AEpkMe/3617rWQtJougf2V7+/wD8tKoYZ+TGlQIaj0guQcI8+zibY/8A2K9v5sKPDWq70vMYXN9y9h39FvWyfhNWACsD4Oj1Kf0WPV47iFjl1iX18etWW+MUZ6UcM/aMLetD2mQ5f417Sf4gKA8Q+p41h2nTEWWtH+JCWH+7VzbSi+jFXDQL6I8UGIwtm79plhx3OOy3+IfGnsaclxG2V/q38CZNsnu1lfEuvdVd6Kv1GOxmEOisRibX8LxnA8A2nvq14vDdYhU/aESNweTDxBgig1ZjLgFdJuH/ALRh2UCXTtof3lmR6rK+tYpi8PlbQ6HUH8K3vA4rMgLCGEq47mU5SPKdvAiss6ccF6q8co+ruEsh5Kx1ZPxHgfCraLztZXVWLlEuCZrm3cIpXRBPKK8I0rQZ030C+DxwjtyY2j+HLB8Ij3VJxNjPEPAaMw/l0+R94qvKxG1E+HPILEwiwT4kbAeNDc4ofEuQ/bx7WUydY2U6LBIAkfaAMNA/A0D4jZugDM2e2dmGx7gf612bmbUidYI7vu/jTlm8UGhDA+0vL1FV5XBrjsqevz5kexw25kd8jBAplgNBpIkjQaxvV7wOLSzwfUjNctsqCdSz3biN6dXen0qpHEHq3W0zgODmtSSp00geGh9K7sXRdw6pngpkOvIoAoVgTt2SfURMEU8M3Kq0dtjYug2HNnDWliDlDN5tqfnQ3pnx7rb/AFYP1dsEebR2j6be/vqlL0y4ggK27lpwNAxSSPHUD5GgeG4y73it1gdwxGgJ79udcVfp1XxJTk1k6lDV6dVFJp+SJGL4M3VYe1btrKEvdcsJZnCkJ5IBFM8XQW7W2pOX3an00+Vd4jiJDNruZ99RuP3c1m2e+Pka6dRelEqpTjGlUUebfYEWFDMM23Otq6CWcEt21at2k6zKsmJYnKAXObYEzEdxrHuj8/tFvz/CtM4de6viOGuDeAp8ZY/j86r1sXKGHwr+0GhoJ0ZVH52+X92Lx9LXAxe4c7KvasEXR5Ds3P8AASf5RWI9GcIr3WzqrALoCJ1nfWvp29bV7ZR9QylWHeCINfNGAsfs+KuKT7Je0fNGj8DWbS1HLTzhHpn+yrQ2/cQ3eZdLawIp/hyTftD99fnUKzdBFHeiVrPiU8DPwNc14PW157KUpdi3cdvlLMCc1wx45ftHfu09azTpBwjD5GuIvVXADqgy+Jldjp4Ua+kPi84pLS3xY6sEZjqCzfZPKD3nuqn8TOKtCbnaQ7XFAZSD4gRr410P0+DhBNYbPPwlTjQaqRbv2uVvHZ8h7YZdOWv50U4ZxDPYdJ1VQfFpIWPjMeFD2tBtAd9Kl8BDm2zIFm2VIUL7RBEFtdSN/MCvS6atJt7n0PNVaeFZdRgmvVaiOF4BirmvVMo73GQd/P5V6/B1QjrbqgcwCJ9JM/CsLml1NkNHWmrqOO+PqD4bxryixXBjQG6fHPv/AOnSqb13G/Zv/uH/AKRfemVqcDie8WmYfyjMPlRrC3ZUGd1B94qJxCznsXU5NbdfepFRujWIz4TDPzNm2f8ACJrH0H6lc+lGbS4TFDexfGo+6wk/5APWrmtyQDM/GgP0gYTrcBfB+yof+4Qx+ANP9EMX12CsPMnIFJ8U7B+Iov1UResCOmh/Z8Vg8YNlc2bv8FwGCfAdr3irqNeY/X6+NBOlXC/2jC3rUaspy/xL2l+IA9aa6C8V/aMHaYmWUZH/AIl0PvEH1oPKCsMnOcl/uW8Nf/EQf7yD/wBPxprj/CRirJtyAd1aJysNj+Y7ian4+wWXTRhDLy7SmV9DsfAmuH4kgUMJLMJVB7RMxEcjOhnbWaC7BZhHGOHlS2ZYdTluDuYc/I99CWFad9IFi25XE2wYb6u8IjwBPcwIKn0rPGwsMZ5bePdWxSvG5lVJue1EdMIT4CusbiNFRdEX4tzY0Qu2sqK7H2iYHgPzNCsRBMjnQTuaNRRjSSXU7wuLKnQwalKQQI35+NC6dtXo3otFMKnmF8MoYMQSGXte6msinVl9efvpq3cBqT+1SmQgaDQ+Mz8qWxoU31yPqkiBqPHX57U7isCerDJ23MgqBJUzyG50jUDme41HSwyhWBGvKplq/lYENlI2MxrvoeWtJazybI3nByj9iuX2YmTJJNGMWmbDCPskn0n+tccZsFmNwk5iZaTObxBqVw9ptsPP5VKztFNdGUaWDdSUJdYsDcFugXlJ5flWhcBxSrisJmaYMGeROq+kkCs6wtpRcy5hIaNdAeW9HLmAu22VipywYYMCPnUqw3480W6WcoaWatf0l7uD6Ps4k86xbpeVt8Uvo6BkdgwEa/WAMSPHNNanwXFZ7dtyIARCRM9oqDE89edZr9K+DdcbbxQBNsKmdlEhe23tRtIaBXF/SZzpV2uzErUlw8EDEpew2brLTG0uvWp20ynQElZjeD3HSrL0E42B1122ty6VTsJbRmLuZAGg+J0FCsR0usGyrdYGe0VFq0PZdSe2rgDQQN510EGhvFunfEbiDq8RktgARaRUjluBMeNbamlVRXSs/l/Zsr6yag6W7cre/wCPD+B0/R3iHWvexarh2uQ2a7eS2AJO3aJ+E799GcDdwOEWbnEw7N/Z4e2bg8jm7PhrBrLMbi7t1s113uHvdix+Jpgk10tsNqjY4/jVotu/yLhxTiFq4xNi2VJM5iVUDyRSQKP9DcLdtsXd7y23RkDKdEZvZub/AGe4gaVmdm8VINWvC8ZuWlW5ZcowIBg6EbQw2OtJUi7XRfpqkW9kuvXuPcVxV4Oy3LovQfbVywPiD+BE0PkRqI8e+jw4jhsR/wBot9U5/tbQ0J72T8tajY3o5cC57JW/b+9b1I813B99LCpHjgmq0VeGXlfEE5R30q4yUquuc43Ed3pQfoS3+xWh90unlkuMkfCioPKgnRA/V30+5ib49DcLj/NWNcG7qHMQgdWRvZcFT5MCDVM+ifEkWLtht7N1ljz3/wAQar0BpWd8CHUcZxlnYXQLq+ejmP77e6jHhoWXKZoTedUnoo/7LxLFYSYS79fa9faA98fy1cTI21qjdO1OHvYTGj+zuZLn8Daif8Y9aEc4DLGTRLgkTQlrAztaYdl5uJBghtrkEbakN/M1FcNcDAMNiJ0591ReMWSUDIJe2c6DvImV/mUsvqDypUMVjiWHlnw97+1Q5TAElR2XAjRhoDy0XvrMcSnZII7SGGHkY+dbLxThaYkWbqNBQq9th90xI8ivxA7qo3TfgDWri3VgrcIV+7NsDrsCPlWinJcMqmmvSRQ8ZijcAGyrsBUN0qbxDCm05XcciNiKjVoSXQzznKcryeSPSp7LSddKDAhu25FTLN4GoRFSOHWczjuGp8hStFtJttRXUPYOyQnMxqecSdPKmcVhswAOn2tfDSrRhk6vDfvXj/gX8z+NVni2JHWuvcoQeY1af5iarjlnc1cPD06XXBGt32TsP2l7t/caT4oKCLUmdx3frur3BLKOBuYFdvgcoBJ5gEefcaZwuc2NdrF8/MC28waWBE66iN+Yqw9HMVnuojuRbZ1zTyBMFvAwTrUlMVhb96yuIti0oUq7W5EmDlbnlMxMCPCilvoy2GcYjBsuLtjtQO06R3pGsd4E+AilnJWt1FpKa44vk2F1a2kqq5FXmYgAa1V8bxU3rmUk2VvW+rs3AYZHtw3I8yZjmENR7XGV4hYy2rwt3h9ltVJHJhuR+oNZT0gbF2LwTEF1e2ZT7uhnMkdk+Y9a5Oj0U4VN18o31K1KNP0ldv8APic4zAdXca3cXI6EqwHePmOYPMRRDhREMrQRHvGx9ak9I8auNspikWL1tAt+PtAaBh/DsT90j7tAOH4yCJrsxe5HNqwdN9nld0N3reViszB37xyNIiiXGbQKrcXyP4H50MDUHEsp1E8MiuO1Uw3oAT1Ph3Col4w1chtafoUX21MeYcw1zSiGDxb22zW2Kt3gx/rQfAK2YCD4yOVEevtK0Pm5ajlNZJQu7I9JT1sIUt0+CyjpM51e1h3bmzWgSfPWlQO5aUHS4rDSCAYMie6lSeHI0Kemkrpc9jYFagvRvs4nHIYEXkf+/ZQ/hRuB+u6gPD2jieJWfbsWXj+Euk+6KZcM8w+hZo7tazrpjFjiuBv8nHVt6MUJPpcHurRCdiaoX0t4bNhEurvavAz3BwR/mC0YesCfBeSwieYoR0r4b+04S9bAklCV/iXtL8QBUvgWKW/Yt3fvoreUgEj31NBgaUvDG5RWvoz4r1+DQE9q12G9PZ/wx7jVsdpFZl0Zf9j4tiMOdEvS6d2v1ix6Fl9K0m3cE/xbe7Wmmsgg8A7AnJdeydjN23/Cx7aj+F9fAOtO8WwC4iy9p9mEA8weRHiDTHSG2wUXVEtYPWADdkiLi+JKSQO8LRPC5GCvmLT2lPKG2iBqIPjSZ5H7GEcWwjhmtXBFy0Su24Hz02NA6136T+CrC4u1usLcHgfZb0OnqKy3H2ROZdm+B5it0JblcxTjZkOkx769Nc0zETPXXSjHBsEcu2rxr3Dl+dB6dvY64dC7R3Ax8qRq5ooVY05bmrl44pxS2GlmUKghFJ1IXwGsk/OqCcQSSW3JJJ8Tqa4rwigo2LdTrZ12m8WJtjFMNjvRG3fm2qzJzSdfM/lQFTFTMJe19D8jRKYyTHSvviKmcOxty0wNtipnkY+PLzqKrUqRq/Jpg9rui53iMQZugW7/ACuqYYn96NHPnDeJpq7xh0XqcfbW/a2BfkdpV91b3GhFi41xBE5lhSJiV7/P8qsuF4kioLeJtZ7Z0LDV0nz7Lr4GD3EUVSiyuVeV+/50B+D4Xh0ZbmFxACvIazfnTvGdQZBBjUDzNAOkvRy5hWzZZtMT1bghgdJiQdSNvSrXi+hoyG/gLi3rI1dQdUnvU9pPI6eNcWMWrFsMC4t3LJC27naVLxBJgET7WoPKedK04O5fCX7iHhWyr2/r3la4RcDWgjag5h8Zodfs5SR3UhcNo7EAMD5d4p7G31MQQSST5AxFXGHjDBeIGtP8IwT3rq27Yljt4eJ7gN5pCw1x1RFLOxgKNyT3Vs/QvomuDtdqGvP7bch+6vgPjVVWpsXc06XT+LO74XIGvdEbVrDyLhDIpZ3OzEakxyHl8azc3C1wGNS3+la909PU4O6ebAIPEuYPwk1jaocwA3mqdNud3I0/qc4+jCPAZv3irEAaA17T2R+RBpVa45L6WpioJY4XX7G0x2fSq4v/AN3/APw//mpUqpRzmWG9vVY+kYf9HYj/AMr/AN5KVKpH1l7SS4Y/0BP/AEfY/g/FqPqdTSpUJeswx9VGd9OBHFsERoYt6j/xWFaVa5UqVNPhAhyyU3KgnAP+z2xyGcAdwDkADwA0pUqrfA65HeMKDh74IkZH3/hNYY3/AFTeY+deUq00OGZ6/KIBrk0qVXmc8rhqVKoQ8Wk1KlSsJ5SFKlUIT+ddNypUqQ2IIcFP1n8p+Yo+aVKrY+qZ6vrkjozdZMZbCEqCcpgxKnQqY3HhU7jKDrbWg/6xOX7wrylU/wBGWU/8iK/9JA/6Rxf8f/xqapSbjzpUqCK58l++im2Di2JAJFswY2kgGO6titDQ15SrDW9dnZ03+BfnUxX6RrzHHXVLEqMkAkkDsDYcqr3EFAugAADKNvKlSrRDp7Dm6j1pe0LLtXtKlVxl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6" name="AutoShape 14" descr="data:image/jpeg;base64,/9j/4AAQSkZJRgABAQAAAQABAAD/2wCEAAkGBxQTEhUUEhQWFhUXGBgYFxgYFyAYHBgZGBgaFxgaHB0cHCggHBslHBwcITEhJSkrLi4uHB8zODMsNygtLisBCgoKDg0OGxAQGywkHyQsLCwsNCwsLCwsLCwsLCwsLCwsLCwsLCwsLCwsLCwsLywsLCwsLCwsNCwsLCwsLCwsLP/AABEIAMIBAwMBIgACEQEDEQH/xAAcAAABBQEBAQAAAAAAAAAAAAAFAAMEBgcCAQj/xABNEAACAQIEAgcEBwUFBAkFAQABAhEAAwQSITEFQQYTIlFhcYEykaGxByNCUsHR8BRicoLhQ5KisvEkwtLiJTM0U3ODo7PDFjWEk9MV/8QAGgEAAgMBAQAAAAAAAAAAAAAAAQIAAwQFBv/EADIRAAIBAwMCAgkEAwEBAAAAAAABAgMRIQQSMUFhE1EiMnGBkaGx4fAFFMHRM0JSkiP/2gAMAwEAAhEDEQA/AL8GX7wr1nX7w99VbqMcfs2R53T/APzofiuIXbD/AF5Vvs5LNySCdZJYKOR0nmKZza5F2pl2YK5nOPfzGh+Nedgc59ardhGawl+317TcZCmcKRoWBJkiI7qYw3DMWQSbqWxJMO7sQoOkkQIpo1JNYA4RLQ5HI/GvVI7/AI1UTauTH7ZZkCdA50/vV5hMBibwzW8TbKTBJRpnwGbX31PEbxgm1Iuq3V76X7SPvVTcZwu9bEvi0HgLRJ93WUFxOKyg5cXLQf7GAPM59ppXO3Ng2NPGLXm1eDiCkArqDqD51jC9IL1ppdLd2dNZXRT+6wjerRxu/aXqQqKqPat3cwzZgzTIEsREzuNqXfbI1i/DHCvBxNATIIAEyRp+vSslx3EEDMFvXIA3It7+ibVXr/F7hkFz4aKPkKO6/AMF3xmNx99ywHZBIWHSFE67N5UzfTHMpDAzpAN5I8d28ZqkDi10bOR6D8q8/b7zf2h9w/Kk2LqTBd1e8qdW6qCx0BuqY1UkaNAneo78IvjYrzj6xJGnZAk+NReh9x3Zg4RlW3dKkopIudW7Idte0JjahQxD3HM3NyZKhUGw1gCJnSlcUgmndEsU1pGt3ioE5lOcNqd9iasCcQtD7dZE17D2TFy5duHWcjQvhGk+/wAahWsNisQ/+zC4EO0mQB/ERVkZNLBNqLvxfpebfE1CE9XFu04MgEEkltuQbfy35Qen2LF9gwzlQsLl2RlLSfGQd/Leq/i+jt+xctnEMHLDTtDQg8++Jn0qeMcoJWRAO88hp4d9V1KjjwRLzA2GuGE55TtvmA9dPxq0Yfp1eYgZgsaRz5bzVOxV4h3CjshjHID1oYhYNMzr+taXLXkA1TivSdXwpW4ZzEBjPLeIqp3XS5bOUeA5mRtQi9xFchQqrAxrGqkT7LTA9xrixxbIIVP8R/LeqnCTSy7oa5AxdlkJDHtA7b+Mzt/rUdxrvyHyovi+Jrdgvb7QiO3y5zzoe94AMABqZ05eprQm/IUjA0QsXTlIUkyMsbTND1BJ0ojhMM7HcKI2ZvfpUm1bJDj9nDsqlsskTI7Kzud+X4VL4coCtIG5Go1BggaEfqKn2bQgHsgxyO+nj5V5dxlqdYnQ6a6+mnOqnUvhEsLD3UslCrksGBy5dIGxme/SIpx+KObj3GIhtdBA7tKg3MVaBJAYk95C/Ko9zijD2Ao7jGYjyJoNOStYl2iZdxF0klQSvKBy91e0IPFLnN299Km2S7Ayaq3SZiQQIABBAMgmguPxS3rpKDK+pOsqSTqR5g8qsN3hmCQnNcETG+51A2G+9MWuGYNWZQW7J0MyD3jWdZmqvFlJZNC003x0yGOh+N/2fEK32ALmmvse3HpQXjnSHOzW7Z0a2V1A+1p3z5RRHg6W1ujq3aWlDOgKtoQa4vcMsrpkBIMe7TStFJzcbFM1YpPDMQytDz2iQTuNB+dTreMa2SqvAbuO8awB51YThLQOlsUhaQHRBRlQk3cVSsVe811mzdYGEQQ093lyoLfwxAYEmW5wRtrFaIQv3F9w/KubeGLMpTq1E5WDQNNCCBz5/Gg4umrtjx9N2MzLkkBxlAEDlVg6Ya4fAshk9XdttBmDbuabeDVaOKcPUkp7aloIAjs6HfY92h/Ku8FZyWhbUEAMWGvNt6aPpcDThsWTJ+quH7Le410MHdP2G9xrWSnfTRwikyR8atsUmUHCXOakeYIp7DWyszMHcDvG2nv99ageH2/uLPlXn7Mo2Ue6ptuS9gH0TxipDdU7E51KhRtkUA6nnLe6gNvCtuAQDOmpb3BYHvq+2lAOmlMsgnah4WeQuZT8NhHHsYfMw2Z9vPLz9ZogcPjgGK3nGYyURSuvIA7ADbfarRhqlpUdPuRSM5vcMxBPbW67cpiB386YuYK+kzZIJ5k1ppXWouOQUrpkuZqcFfc+wadHRzEN9hvePzq7INRRjDjSioIlzNr/AEYvhRNsecgn5xUC9wW4vtAj3VreLXSqnxnyo7F0Bcpi4a2PaLjyUH/eFP27WGG/XH0A/Gn3Qzyppk7hPpSOF+o24l2r2FGgsk+Y/wCau3ZFg2kC95IknWe/501Zsnu89t/fTmIWANKTwURSIOJOdtdaVvAEnSP16U4qHfbWiWFER8qijYhGtdGHcTK/r0pz/wCkLn7vv/5atnDxpU+KvUUI2UQ9ELn7nvP/AA0qvuT9foUqO1Eux3H9UbRf9lvXYYdm1cOaRHaguBpO/rQrB5bkJbwt23EDO99CwGbNrGc77zBOutP8Z6WHAWcmFVLOY9lZzMzRBYs55ADfwor0aI4hbF1esDMQbqhzIYQGk5soDDn3HQTWHerbvh9joTjKleMuvNv5KvxfivU3mw5tzmGUkttnHLQ7DXWjHDMfYOHl7yq1pQrdYO05VR2lkmVOwPfWgDobhGHbsjPp2s7M2m3aJn0rK/pMwlqxeWy1t0GTs3FlBd0APsnWBAjl87Izmmr8FX/ycXjIQ4Zxa1dtq7ShZgMo7RAOzacqPLwlfvsDr7QHu0NZv0Va2Rlu5iIQpEmFJOZT5HST+NXtyrmQpAGgU/ZA0AiYq3e28MpasuCXcwVpfaxGX+Qn5CoOKx2Ct+1ijPhaJ1rnqLU6ovup5Qg2RR6AUfT6gwQkxdu5LWWLpsCRlPjoa7tzBpX99IrlH0P4U4Ds1zNNg7151vdB9aIo8TTTGvC3j6VwzUSM9B1pt21rzNrFcXDrRFJNhqlW/Oh9o1Jt3BsPw/P8KAUSmNRMcx03r17qzr+FN4l9P9aAxEDa8v16UXwx0H+tBi+uvnv+polYujTUd/f+NQBKxIMcqq/F+ffVhv3tNZ98Cq5xYZh5+NEDAcDWBPlt8a4QTy2nb9fIUhhiDpoOVcLbMldf72/wOlDIAlZTTXbWNzodeYHyqPilG0jw3/KnrKwsR/iJ9NfyFMX7caZd/d8NaDCR1TTbnvO/pOtFMFagjYfzCh1pTOUqO+Sf9aK4RpYCQNNuXmNRSBD2D2qaDNQcKdKnaRuPOdquQg8v63pVyD4/P868qBIl7ohcuhVi22dwhG+XmzHTYLr46d9anwDg6YW0tu2BA8Ik95rOOI9ILbFTaZ+yTmCsyHbvETyqy8G4/ca3mtP1jAa2rhme/K8ZgfEyK5lKlnc17F1OhqKs5+i2rdi5YgNlbJ7UHLPfyqh9IeJJiFbD4xAoEdoCSjjTMD+UaHxq3cG4wmIUwCjro9ttGU/iDyNUHpMt+4bpIzgNdhIURbzEKxfTJAEgmZkiO62cdz3Jv87FFJekALPRW1Yu5mxSwYhLayx1mILQAfHvo1ibqMFKIy7jtGSYMTppy5VX2wNxMO9/Pb6wgsA2sDlI0gVDTiYw8/tVy3LkZRbIbcCWHLJtqJ1PnVtKKvdvIa0mo7UsFkNyP1/SuWunwqFxVL1zBk2LpZkbrFWB2rShc4B30DhtOSkU1gVuqg672j4QI8J1I8TVkaibs+RZUmluWUTHfyPpTaXBPLnUrgjYa5f6nEXupJWUmAG7xmOgI7jvy2rvHcPFi+Ec9ZbYkBkbtZMubrI1GUbGee01JTSFhTlJ2RBzidYj3V0Lgnl5fo1GJ105d80luen68qa4ri1ySGcU1dE94/XlXnWd5Hvrlrnj8agD1T5+6uLhrwtrvXDtJphTq3cE/npUlLx7gPT+tQ1c8hJ86cn9f1FAKJmcxyHf+ppnEX9NIAH71Mgnmp+GvnOtcXLCjUKBpr3/ACoBOrZM+etTreIgbj3xQvNrodo1n+mnuqXZBjf3CfWYmiAfu3dPtfyn8gBQXiB0118xOlEr1tp3+I/P50K4hPn36/lRQGCVBB5AeC13kPKdOUafGkx3/Ij570lua+HmKIpLsRA2Hf8ArSaZuIJJ+H6BpwHSuLhnv/Kg0EWGQlgBIkxPnp5VpHRy3YtsEa2jK2hLKCT5k1nCE+E0UwWIvMwGcwOcSfgJrNVbTVjq6CNNwl4iLFxi0lrEXEtHsKezz3AJG/ImKjC7+oioFpiTvrOpJJ+E06yDWR8P61qXBypckzPPd8aVMKn6/TUqhA1Z4ZabOotovWIYIUCGX85H901WuF4k2L4VuyC0Sfsttr+6dj7+VWnDXSLauxGZDmaP3ZFz1jMPOhfSTgbXOvupBCkSo3jKpLe/WsNPk3zDfHOvi3fwxyX7ToGzbdW5CsGH2kmDI0IBI12pnGcbcsMyPfWHzubeUBSXzaE7zvE90TV6sMHweIw9w+xbuICTsuUlddxpHuqldF7WExovWcbdYX7mVlbQN2VyqVMEEjUERufKpON2vLqaNK4xhJuKb6X+gIu8ZZ/qgVDQZOXTkNVn5RUW+cMq3LbXuuQWiqtqqm6VGqjYZZjc11x/o+MDlZQ9yTDM2ggmMojYnxk1Ew5tEZLqZkEdkypGn2SII56jTU8qqqSa9KLbXHf87Gp0lOptcYqTTeOOy9vOSUOKy1lLMlFQKJfIrtmYZjJMSMu/MVeOJYe4cPh1N2zauK9wkFiUa1kzFiSAeyViYGk1U+jPCv2rEXUUDDhbalILOoX2cpOhnWRz199z6S8CuPhb7sykDKzTo+VRrkJmCxkkTrtvVD1MVVUXh3/MgrRcafht8dLdSn8K4taFzPfZGYwLcoMikS2aTLeQA1n0ovisbdIvILasl6y123dU/WQozqhjvynTyqn3+BdYqi02btqBtKk6wZI5TyitF4aqWuqi0E6lkzmILESjyJmR1h12OlXVFCMnO9397FFKTsk49cAPozbZ7dwswIRWO0lgQT6UOv4sm4UF1bcLmlkJzHXs5tlGm/jWi9IeKYfhtm7iFt2xeJyqo0LkmWIA7gcxPvNUPoXicRi7z4jqt8y/VhkW2ZDAEA6yJHd2vCl0+ptTcmrZLNS/3VW76Lsc4LFFkDbnYxzj4U8Lh8fd8KKcW4W1uyb+QWi+IdQo2CmchgHQnKfeKEhtNRW6nVjUW6JyZ03B2Z71njpTbv5GeVeZq4ZtquKjpbhjYeh/MU7ln2hp5E/IU7w/hl69PVWneNCQDA9ajXLDKxVswI0IIAI8CMo+NAJ1dXMRo0eTCvbhK/Z0751+P502rEaHUeY/AivGRTup8jr8JNAJ5bxMnUny1BHooM1JS4QJE/H8RUQui6BSpHLKfyrt7giZbv8AZ/AiaIBy6COYAPkD8taF4kD9E+Puqa14Qe+Ock+gy1Bv3YEQQO8g/iBRQrIgAnUE++l5f1PxpPd5g/r414t6dT+veKYUlqncG90fjXDT4D0/KuBrEH9e+kQOfwJ/rQCP2lMg6/ru0oxgrsAmOXf/AEoCrefv29Imp2GPZ2Pnmgf5fxpbXZbCbisE+3P3vd/WKeRm/UfnQ1UjnB8TJ/CpJuH72viR/rVhSEUuQIyj9elKoQut+nH4rXlAJLwXFC9x0Ja2hYkOWGz9o6DKPaLd/lVo6JWM9m/YZyYm2bhOaVKQrA9+XKY8dKDY7o9hziVGQgXLbHRiINth8SLn+GpfB7YwWIVLZ+rvhozBSRdQAgA5Z1TMd9Mh76wqcVwbtrfIz0Sxdt81p2h8jJeJJgkHJnWTsw7W+kiqd0ytWkZTYJ6y2YzhQoLr2cwE/aiCNjoe+rnxL/ZcUuJsqo64dVc006yZtMdQNTKE97JVX6V2bqub9+yvVuMrwx7Jkw4AfQkmCdtu6jGaYzViv8Z6VXMVZyGBAGdB9og6MvMa7qZqPwdWxBUKhULBLcpiRHziu8DwDNcFxmyWzrBMFj4TsCOfnR3G45bSi3YyF27KAkBZ8TsPImTSyaj6MTraXTynavXdkvn+fMsnRHLh1uk3OwozsNJ5nfugRr6c6ofSvpVexd5XcRZU6LPZIJ3iYmNidfLYROF469Ze/bvCHuZAy3FkMQ+xUkZlg8jERyobkTrkQjL2+2vKe7TQjMPOqoUUpSqSz5dlbp7TLqayqVY7Fa7/AJtkveHv5MpjMVZGBJMQkELlGnISdyNOZplOKPcxmNu5Y6xBcAAnRLlsRAnXL8TT2FtZyFBAJ2mrniujgw+Ea6jHrmtv2l0CzbcgLz3y6+HKuUqy3JT64+dzq62FGlFPh9DP/pNxha9h7uvbsAFWBEZTJIB783wqwfRhjzYV8xCi7ESYAyBiZP8ANHpWXcU4y98pnJOUaSSdTvuecCrh0GujIt264VEZhDNGYnUxIPZ29R4V068dtG0s/wAnKoKFWs0l0x8jT+lnF7SW8PbvBT1j5ypiCE2I75Yjw3rnGWMPis9pcNcssisy3RbyIxXUiRoQeU1m3SHi1jE4lRaAAW2DnOxJaTAgHSdTv7qtvR3BZMID2RbZSSbauzKS5UM2vsdkE7nXastOlKmlK7XZiulGTssq5BfBW4OpOhOoMfKKFWyJjYc4G3ppRLiWAu722e4hXtEf2ZjVbiiSvnsdKqfE+LPhlm1lJcMpzKJjTbT4+VdOM5bbrL9omq8CpUUIrale7tybX0LfDiwUw94FvtBjlcGJ2/ETVT+kC8ty7bYLvbhiVyywY6doAkgR8KY+jbA3L1tcXmgE6CZOZZVgeceo2FWbprw2OH3X1Zkudd6EwQP3QrbeFULWxdTZ169imtp4Q4lfyM2eysaAD3H4ZDTDIPvJ8PkLdMJiJOoUDvzOP6fGp/Crdp7qC4ZQzPLbz1rbKSSuzJGDk7IYVF55T3cvkfwpXQkDMp8CMnzNWzinBFNrNh5YzuGMgeVVJGnXtt/CzMPeKEKinwGdNw5OjdBEf76/h+VD71sg6mB6n5rUq8NwFYeZYfI1BIncqO4Tr7yPxq0qZ4WHn8KdDCJEH0/EVHIHLX0ArlR4GPATUuCxMdh35fSvFY/eJXx2rj2R94eIj8a96wRoCD4b/OiQ7S4ZEEyeQ1076lgcmGvfoPmon1oeq+E+c/iDUiB4L/P+GlBBJbDKNz5ER8VNPWrpOghdObXD/SoCAnXs+MGfmDUi34A+axPxAo3FJZuHndT3t/xUqZF5/v3fcv5V5UIX7iaktZZASbd0Zo17Lo1tp8BmB9KicYTOUtqwS6GF62W5G2yhtuRVsp/ip/CvGLvLyNqyw8811T8lprjwyXcLc0gXurYn7t1GH/uBK5p0hdILkqtq4Pq7zi0WB1QsCUae/MAAeRIoT0twvU4fMA11j7efWVjt7DeJo50jwBv4e5bUwxWUPc69pD/eAqRwPHjEYe3d5OomNYbZh7wRU7hzwZhjOD3ihe2jlVWfZJhe8TvpVPFwqWR9ddZ5zGvurduCAp1mHP8AZHsT/wBy8m36L2rf8lZ/0p6GvcxnV2gFD9pXIIRVM5lJE+yQSB3ECro1FfIJuckle9h76L7Au4hrl+Gt2bZJNzXKCDIM/ZgHeqtx/CE4k37aBcO9ybLIvYC5uyp+60bg85q5cQTDcP4Xct2b4vXb7i0XWI7JDXVEGMoURudWFUzg3EXRnyEZWksjCUcTsRt5UEnmUS1OMrRm8+Zd7OURngKYKuhnIdxtrHhVxxfSzD9XYwpYPdusikKZCAkHU+MxG+tZZZ4el4n9lbq33awx1Gm9tvtD9060BGFvW7vWMyA2nTsloYnlCxPf5Qa560EJZcjbqtRKs4xcevN8EQ8MfN2RmUTqD7Md8nlVv6PdHziLIsrdyMrdpY0ZTJkkCZ+VV61jCuIuIvsszEeR7S/A1ZeC51m6iltHEAwZVQyn3/lpNeg01GE1unlL8uee1lapSeynh8fYOYbodbvWwQRh3RmWFUuFZCVMyZYHedN6uvBOH9Rg7/WMrEWxqBlXImYjczqZn9Gh2AuiCQCM0GDy0GlTeMlm4fiFX2imUCYkZpIHiQSPWvLVdRNV9kZXjux7L4yd+pQlKjHcrSaV1xn2FJ6TcVu4XFA2x9W6B0DbCRDZGBzL6HQnyqldJ8c97FK7Bgco0bcTqdQATMyCddq0HEXkvYUubf1qABSxieRXTUDuHM5Z0mo3TAWr1nD3b7EsjMpVCEYAgErJUgpoCDEiSNq7eolTo1r/APXkZ6CqanSqG30ouzb627gbh3S+5gcIti1HWNmaTqFzGduZnT09KWB6cY97dyzeudbauoyNmRZUMCJUqBBHjI8KrHFlN692EyIOyhkkQsnc7nep/RrAX7lzIJKyBopYxygRMVRGjSScmld5fmLWcpTtFYWF7vzktXRzA23tthy8Yic1u4dAdB9Ww5Lpow2J10oUSc8ZgcpIOUhoI31HOaidO81m8bCSoKhj2pOWNZjvIOndXHQgqystxQROUmBOVlgnzE6eQpq0mqe6+C3SQUq+y2bP32LJh8ddt2sxJALm2p07TFSYjvG+tQMXgGVC9yRGwLxuY2y6e+pnD+iV3E4m3aF+0bCknTMCV0ZwFMjMYEnNsfCK0b//ABMNj3Lvcu5ZCKqtlkIInY7yT60tConLbDPVv6FeqjCLfiRadsL+WZEuEZlLLachd2kuB5mIFQcVehSddBtlFfTXCOHWrFsW7IAtjYfj41jH0hYCymPvLYygQudRGjMJaB3HT1JrbOe1XOfRourNRRn+FxhZgBv86tbWFI7IOoUyNpjYgjSd5qvDhTC8OrGVSAJO0nTzqZwi7eN1rak5lDyP4FYn00+NUeJfKZqnp5QxJHJ0OuU+g+YrwDWSDHhFN5/X9eVercA5OPKtZzh4vrsx8wDTojlI8yU/GKiC6CdyPNZ+I1p5ATsobyP6NRMFiQqzrlnxzKx/A0gkz2Pcmv8AmqKwA9pSPMfjXaqOQY+RogJGW3zePA2/60q568j7V330qgTRrjxjkH38Pc/wXLf/ABmuemtotgrxX2kUXV/itEXB/lrriIjFYVvG8n963n9dUotfsh0KnZgQfIiDXN4szokbB4kPbR1IIcBh5MJFBeix6nE4rC8g4xFr+C97QHgLgPvrzoC5OERGMvZL2W7vq2Kge6K86QnqMThcTyz/ALPdPcl32T5BwPfRtlol8XDHFLeV0v8AJZS5/wCG5Gv8rBTPIZ6a6QYNrmHuqmrlGyjvI1j1gCil62GUqw0IIIPMHQih/D3KpkaS1s5GJ3IA7LebKQfMmlQxg3GHJKr9hV+rG2UMSx078xM+lQ8PfKn9d81ffpH4EEu50XKHGdSNi0/WCOR2b1PjVCupm861xd1cyu8WHUvq8FZBzDUDtLoIiDXeNvG4f9oksDAu89Nge8VXbN8qRrRbBX82UFucEHXNJn3io4p+0vp1nFdglgOFCbt1hnhJQq0BYEZm010G1WXo/iRbwtx3GUhgULqyhg0L2WiCdSInXSqioZAxRuyNCCdTp2iPCDViXiFi7ghbaUdTK5VX2hlJJgDs+onflWzSJuE4dsGP9RlDxKdVL/a7+Ny3JxK2g1b3An5UN4t0nZ0azZGWYbO3LKQ2oHKBG/OmujfCrV2yt67d7Jnsg/dJWSRuDE6UF43cwqJiEVnPZyode05O5MABF7tzpXl6GnTqbWm9rzg9ZqdTSVPcnl8dPeDH411rsik5O03cGMGWI7yTp3CucJwpsYxLXiojQtqAOcARpVd4Zfhnj/u3/Cr19GNshbuIuDsyoEjTJa7V0D/y2b1HhXajBb7+SOHU1DdHb1bb+hbPo9w2Hx9i9h79q2rIfqrltchCgAKw5gzrBPOiFroA+GS7da+Cbdq4VKKVJhTEySO7z8KE/QzZdrt7EMdD2Y72PaY+QkeprS+k+JRcLezsBmtug8WZSAK49acYVJRj5lr1FZWjF+sl0+n2PmR7hvXGuMHL6MG8BAUEHlFFujaLbQx9pidd42Ue6qxhcUVGh0+dSLGKuFw3abtAnWAYMxO0RpHjXVrU98Nt7E0mo8Gr4jW5mscCV1s3b4EKtu9DDU6IA0AakxNSehfFEu3VW2+ZDq2U6gAcxuoO2o8KyPiHSC88KLjIgMhQYAnc+Zq2dBFZ7y3BbUtqGeSgggTIXQ7T5xSUKaoRd+ourq/u614m9cS4stnDXL59m2jFR94qpIA79q+UH4reF1rpctcYkuza5ixkk+tan9J3Fbxs21ctDyLeWAiqAA4+8XOgk8mPfWQ3V1g1pjJTjfoZZU3SkrPP0NC6I4gX7Za5cAYMBpb0XaftSdNZ0oP0u4swvunVC01sG3AGrHQl2P2pgEeHnqS6E4QphyWEZ2LDygAH4UV4pwm3izbW6IeVRbi+2F5KeTDkJ1HfyrlR1EaVeV+Poegq6OrX0sGnm13cjdG+AHFYC7is5R7QZiuWQ4UFtDMgkDuPrQvEYW6ok+z3xIrZrHBks4C5h7QgdU6+9CJrHsFx4N1amdT2jyy/jyro/pNWOqdTfK2Vb3nnNbDZZ01ddf7If7Q0R2fdXm/2R5roaNYnEWiGNxFMSc2x8BpqahcQ4cqrntElRuOaztrsRXUq6OcFdO6MMaylh4IiX2XZ2HgdR7jXq3JOtsE/unL/AEpkMe/3617rWQtJougf2V7+/wD8tKoYZ+TGlQIaj0guQcI8+zibY/8A2K9v5sKPDWq70vMYXN9y9h39FvWyfhNWACsD4Oj1Kf0WPV47iFjl1iX18etWW+MUZ6UcM/aMLetD2mQ5f417Sf4gKA8Q+p41h2nTEWWtH+JCWH+7VzbSi+jFXDQL6I8UGIwtm79plhx3OOy3+IfGnsaclxG2V/q38CZNsnu1lfEuvdVd6Kv1GOxmEOisRibX8LxnA8A2nvq14vDdYhU/aESNweTDxBgig1ZjLgFdJuH/ALRh2UCXTtof3lmR6rK+tYpi8PlbQ6HUH8K3vA4rMgLCGEq47mU5SPKdvAiss6ccF6q8co+ruEsh5Kx1ZPxHgfCraLztZXVWLlEuCZrm3cIpXRBPKK8I0rQZ030C+DxwjtyY2j+HLB8Ij3VJxNjPEPAaMw/l0+R94qvKxG1E+HPILEwiwT4kbAeNDc4ofEuQ/bx7WUydY2U6LBIAkfaAMNA/A0D4jZugDM2e2dmGx7gf612bmbUidYI7vu/jTlm8UGhDA+0vL1FV5XBrjsqevz5kexw25kd8jBAplgNBpIkjQaxvV7wOLSzwfUjNctsqCdSz3biN6dXen0qpHEHq3W0zgODmtSSp00geGh9K7sXRdw6pngpkOvIoAoVgTt2SfURMEU8M3Kq0dtjYug2HNnDWliDlDN5tqfnQ3pnx7rb/AFYP1dsEebR2j6be/vqlL0y4ggK27lpwNAxSSPHUD5GgeG4y73it1gdwxGgJ79udcVfp1XxJTk1k6lDV6dVFJp+SJGL4M3VYe1btrKEvdcsJZnCkJ5IBFM8XQW7W2pOX3an00+Vd4jiJDNruZ99RuP3c1m2e+Pka6dRelEqpTjGlUUebfYEWFDMM23Otq6CWcEt21at2k6zKsmJYnKAXObYEzEdxrHuj8/tFvz/CtM4de6viOGuDeAp8ZY/j86r1sXKGHwr+0GhoJ0ZVH52+X92Lx9LXAxe4c7KvasEXR5Ds3P8AASf5RWI9GcIr3WzqrALoCJ1nfWvp29bV7ZR9QylWHeCINfNGAsfs+KuKT7Je0fNGj8DWbS1HLTzhHpn+yrQ2/cQ3eZdLawIp/hyTftD99fnUKzdBFHeiVrPiU8DPwNc14PW157KUpdi3cdvlLMCc1wx45ftHfu09azTpBwjD5GuIvVXADqgy+Jldjp4Ua+kPi84pLS3xY6sEZjqCzfZPKD3nuqn8TOKtCbnaQ7XFAZSD4gRr410P0+DhBNYbPPwlTjQaqRbv2uVvHZ8h7YZdOWv50U4ZxDPYdJ1VQfFpIWPjMeFD2tBtAd9Kl8BDm2zIFm2VIUL7RBEFtdSN/MCvS6atJt7n0PNVaeFZdRgmvVaiOF4BirmvVMo73GQd/P5V6/B1QjrbqgcwCJ9JM/CsLml1NkNHWmrqOO+PqD4bxryixXBjQG6fHPv/AOnSqb13G/Zv/uH/AKRfemVqcDie8WmYfyjMPlRrC3ZUGd1B94qJxCznsXU5NbdfepFRujWIz4TDPzNm2f8ACJrH0H6lc+lGbS4TFDexfGo+6wk/5APWrmtyQDM/GgP0gYTrcBfB+yof+4Qx+ANP9EMX12CsPMnIFJ8U7B+Iov1UResCOmh/Z8Vg8YNlc2bv8FwGCfAdr3irqNeY/X6+NBOlXC/2jC3rUaspy/xL2l+IA9aa6C8V/aMHaYmWUZH/AIl0PvEH1oPKCsMnOcl/uW8Nf/EQf7yD/wBPxprj/CRirJtyAd1aJysNj+Y7ian4+wWXTRhDLy7SmV9DsfAmuH4kgUMJLMJVB7RMxEcjOhnbWaC7BZhHGOHlS2ZYdTluDuYc/I99CWFad9IFi25XE2wYb6u8IjwBPcwIKn0rPGwsMZ5bePdWxSvG5lVJue1EdMIT4CusbiNFRdEX4tzY0Qu2sqK7H2iYHgPzNCsRBMjnQTuaNRRjSSXU7wuLKnQwalKQQI35+NC6dtXo3otFMKnmF8MoYMQSGXte6msinVl9efvpq3cBqT+1SmQgaDQ+Mz8qWxoU31yPqkiBqPHX57U7isCerDJ23MgqBJUzyG50jUDme41HSwyhWBGvKplq/lYENlI2MxrvoeWtJazybI3nByj9iuX2YmTJJNGMWmbDCPskn0n+tccZsFmNwk5iZaTObxBqVw9ptsPP5VKztFNdGUaWDdSUJdYsDcFugXlJ5flWhcBxSrisJmaYMGeROq+kkCs6wtpRcy5hIaNdAeW9HLmAu22VipywYYMCPnUqw3480W6WcoaWatf0l7uD6Ps4k86xbpeVt8Uvo6BkdgwEa/WAMSPHNNanwXFZ7dtyIARCRM9oqDE89edZr9K+DdcbbxQBNsKmdlEhe23tRtIaBXF/SZzpV2uzErUlw8EDEpew2brLTG0uvWp20ynQElZjeD3HSrL0E42B1122ty6VTsJbRmLuZAGg+J0FCsR0usGyrdYGe0VFq0PZdSe2rgDQQN510EGhvFunfEbiDq8RktgARaRUjluBMeNbamlVRXSs/l/Zsr6yag6W7cre/wCPD+B0/R3iHWvexarh2uQ2a7eS2AJO3aJ+E799GcDdwOEWbnEw7N/Z4e2bg8jm7PhrBrLMbi7t1s113uHvdix+Jpgk10tsNqjY4/jVotu/yLhxTiFq4xNi2VJM5iVUDyRSQKP9DcLdtsXd7y23RkDKdEZvZub/AGe4gaVmdm8VINWvC8ZuWlW5ZcowIBg6EbQw2OtJUi7XRfpqkW9kuvXuPcVxV4Oy3LovQfbVywPiD+BE0PkRqI8e+jw4jhsR/wBot9U5/tbQ0J72T8tajY3o5cC57JW/b+9b1I813B99LCpHjgmq0VeGXlfEE5R30q4yUquuc43Ed3pQfoS3+xWh90unlkuMkfCioPKgnRA/V30+5ib49DcLj/NWNcG7qHMQgdWRvZcFT5MCDVM+ifEkWLtht7N1ljz3/wAQar0BpWd8CHUcZxlnYXQLq+ejmP77e6jHhoWXKZoTedUnoo/7LxLFYSYS79fa9faA98fy1cTI21qjdO1OHvYTGj+zuZLn8Daif8Y9aEc4DLGTRLgkTQlrAztaYdl5uJBghtrkEbakN/M1FcNcDAMNiJ0591ReMWSUDIJe2c6DvImV/mUsvqDypUMVjiWHlnw97+1Q5TAElR2XAjRhoDy0XvrMcSnZII7SGGHkY+dbLxThaYkWbqNBQq9th90xI8ivxA7qo3TfgDWri3VgrcIV+7NsDrsCPlWinJcMqmmvSRQ8ZijcAGyrsBUN0qbxDCm05XcciNiKjVoSXQzznKcryeSPSp7LSddKDAhu25FTLN4GoRFSOHWczjuGp8hStFtJttRXUPYOyQnMxqecSdPKmcVhswAOn2tfDSrRhk6vDfvXj/gX8z+NVni2JHWuvcoQeY1af5iarjlnc1cPD06XXBGt32TsP2l7t/caT4oKCLUmdx3frur3BLKOBuYFdvgcoBJ5gEefcaZwuc2NdrF8/MC28waWBE66iN+Yqw9HMVnuojuRbZ1zTyBMFvAwTrUlMVhb96yuIti0oUq7W5EmDlbnlMxMCPCilvoy2GcYjBsuLtjtQO06R3pGsd4E+AilnJWt1FpKa44vk2F1a2kqq5FXmYgAa1V8bxU3rmUk2VvW+rs3AYZHtw3I8yZjmENR7XGV4hYy2rwt3h9ltVJHJhuR+oNZT0gbF2LwTEF1e2ZT7uhnMkdk+Y9a5Oj0U4VN18o31K1KNP0ldv8APic4zAdXca3cXI6EqwHePmOYPMRRDhREMrQRHvGx9ak9I8auNspikWL1tAt+PtAaBh/DsT90j7tAOH4yCJrsxe5HNqwdN9nld0N3reViszB37xyNIiiXGbQKrcXyP4H50MDUHEsp1E8MiuO1Uw3oAT1Ph3Col4w1chtafoUX21MeYcw1zSiGDxb22zW2Kt3gx/rQfAK2YCD4yOVEevtK0Pm5ajlNZJQu7I9JT1sIUt0+CyjpM51e1h3bmzWgSfPWlQO5aUHS4rDSCAYMie6lSeHI0Kemkrpc9jYFagvRvs4nHIYEXkf+/ZQ/hRuB+u6gPD2jieJWfbsWXj+Euk+6KZcM8w+hZo7tazrpjFjiuBv8nHVt6MUJPpcHurRCdiaoX0t4bNhEurvavAz3BwR/mC0YesCfBeSwieYoR0r4b+04S9bAklCV/iXtL8QBUvgWKW/Yt3fvoreUgEj31NBgaUvDG5RWvoz4r1+DQE9q12G9PZ/wx7jVsdpFZl0Zf9j4tiMOdEvS6d2v1ix6Fl9K0m3cE/xbe7Wmmsgg8A7AnJdeydjN23/Cx7aj+F9fAOtO8WwC4iy9p9mEA8weRHiDTHSG2wUXVEtYPWADdkiLi+JKSQO8LRPC5GCvmLT2lPKG2iBqIPjSZ5H7GEcWwjhmtXBFy0Su24Hz02NA6136T+CrC4u1usLcHgfZb0OnqKy3H2ROZdm+B5it0JblcxTjZkOkx769Nc0zETPXXSjHBsEcu2rxr3Dl+dB6dvY64dC7R3Ax8qRq5ooVY05bmrl44pxS2GlmUKghFJ1IXwGsk/OqCcQSSW3JJJ8Tqa4rwigo2LdTrZ12m8WJtjFMNjvRG3fm2qzJzSdfM/lQFTFTMJe19D8jRKYyTHSvviKmcOxty0wNtipnkY+PLzqKrUqRq/Jpg9rui53iMQZugW7/ACuqYYn96NHPnDeJpq7xh0XqcfbW/a2BfkdpV91b3GhFi41xBE5lhSJiV7/P8qsuF4kioLeJtZ7Z0LDV0nz7Lr4GD3EUVSiyuVeV+/50B+D4Xh0ZbmFxACvIazfnTvGdQZBBjUDzNAOkvRy5hWzZZtMT1bghgdJiQdSNvSrXi+hoyG/gLi3rI1dQdUnvU9pPI6eNcWMWrFsMC4t3LJC27naVLxBJgET7WoPKedK04O5fCX7iHhWyr2/r3la4RcDWgjag5h8Zodfs5SR3UhcNo7EAMD5d4p7G31MQQSST5AxFXGHjDBeIGtP8IwT3rq27Yljt4eJ7gN5pCw1x1RFLOxgKNyT3Vs/QvomuDtdqGvP7bch+6vgPjVVWpsXc06XT+LO74XIGvdEbVrDyLhDIpZ3OzEakxyHl8azc3C1wGNS3+la909PU4O6ebAIPEuYPwk1jaocwA3mqdNud3I0/qc4+jCPAZv3irEAaA17T2R+RBpVa45L6WpioJY4XX7G0x2fSq4v/AN3/APw//mpUqpRzmWG9vVY+kYf9HYj/AMr/AN5KVKpH1l7SS4Y/0BP/AEfY/g/FqPqdTSpUJeswx9VGd9OBHFsERoYt6j/xWFaVa5UqVNPhAhyyU3KgnAP+z2xyGcAdwDkADwA0pUqrfA65HeMKDh74IkZH3/hNYY3/AFTeY+deUq00OGZ6/KIBrk0qVXmc8rhqVKoQ8Wk1KlSsJ5SFKlUIT+ddNypUqQ2IIcFP1n8p+Yo+aVKrY+qZ6vrkjozdZMZbCEqCcpgxKnQqY3HhU7jKDrbWg/6xOX7wrylU/wBGWU/8iK/9JA/6Rxf8f/xqapSbjzpUqCK58l++im2Di2JAJFswY2kgGO6titDQ15SrDW9dnZ03+BfnUxX6RrzHHXVLEqMkAkkDsDYcqr3EFAugAADKNvKlSrRDp7Dm6j1pe0LLtXtKlVxl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8" name="AutoShape 16" descr="data:image/jpeg;base64,/9j/4AAQSkZJRgABAQAAAQABAAD/2wCEAAkGBxQTEhUUEhQWFhUXGBgYFxgYFyAYHBgZGBgaFxgaHB0cHCggHBslHBwcITEhJSkrLi4uHB8zODMsNygtLisBCgoKDg0OGxAQGywkHyQsLCwsNCwsLCwsLCwsLCwsLCwsLCwsLCwsLCwsLCwsLywsLCwsLCwsNCwsLCwsLCwsLP/AABEIAMIBAwMBIgACEQEDEQH/xAAcAAABBQEBAQAAAAAAAAAAAAAFAAMEBgcCAQj/xABNEAACAQIEAgcEBwUFBAkFAQABAhEAAwQSITEFQQYTIlFhcYEykaGxByNCUsHR8BRicoLhQ5KisvEkwtLiJTM0U3ODo7PDFjWEk9MV/8QAGgEAAgMBAQAAAAAAAAAAAAAAAQIAAwQFBv/EADIRAAIBAwMCAgkEAwEBAAAAAAABAgMRIQQSMUFhE1EiMnGBkaGx4fAFFMHRM0JSkiP/2gAMAwEAAhEDEQA/AL8GX7wr1nX7w99VbqMcfs2R53T/APzofiuIXbD/AF5Vvs5LNySCdZJYKOR0nmKZza5F2pl2YK5nOPfzGh+Nedgc59ardhGawl+317TcZCmcKRoWBJkiI7qYw3DMWQSbqWxJMO7sQoOkkQIpo1JNYA4RLQ5HI/GvVI7/AI1UTauTH7ZZkCdA50/vV5hMBibwzW8TbKTBJRpnwGbX31PEbxgm1Iuq3V76X7SPvVTcZwu9bEvi0HgLRJ93WUFxOKyg5cXLQf7GAPM59ppXO3Ng2NPGLXm1eDiCkArqDqD51jC9IL1ppdLd2dNZXRT+6wjerRxu/aXqQqKqPat3cwzZgzTIEsREzuNqXfbI1i/DHCvBxNATIIAEyRp+vSslx3EEDMFvXIA3It7+ibVXr/F7hkFz4aKPkKO6/AMF3xmNx99ywHZBIWHSFE67N5UzfTHMpDAzpAN5I8d28ZqkDi10bOR6D8q8/b7zf2h9w/Kk2LqTBd1e8qdW6qCx0BuqY1UkaNAneo78IvjYrzj6xJGnZAk+NReh9x3Zg4RlW3dKkopIudW7Idte0JjahQxD3HM3NyZKhUGw1gCJnSlcUgmndEsU1pGt3ioE5lOcNqd9iasCcQtD7dZE17D2TFy5duHWcjQvhGk+/wAahWsNisQ/+zC4EO0mQB/ERVkZNLBNqLvxfpebfE1CE9XFu04MgEEkltuQbfy35Qen2LF9gwzlQsLl2RlLSfGQd/Leq/i+jt+xctnEMHLDTtDQg8++Jn0qeMcoJWRAO88hp4d9V1KjjwRLzA2GuGE55TtvmA9dPxq0Yfp1eYgZgsaRz5bzVOxV4h3CjshjHID1oYhYNMzr+taXLXkA1TivSdXwpW4ZzEBjPLeIqp3XS5bOUeA5mRtQi9xFchQqrAxrGqkT7LTA9xrixxbIIVP8R/LeqnCTSy7oa5AxdlkJDHtA7b+Mzt/rUdxrvyHyovi+Jrdgvb7QiO3y5zzoe94AMABqZ05eprQm/IUjA0QsXTlIUkyMsbTND1BJ0ojhMM7HcKI2ZvfpUm1bJDj9nDsqlsskTI7Kzud+X4VL4coCtIG5Go1BggaEfqKn2bQgHsgxyO+nj5V5dxlqdYnQ6a6+mnOqnUvhEsLD3UslCrksGBy5dIGxme/SIpx+KObj3GIhtdBA7tKg3MVaBJAYk95C/Ko9zijD2Ao7jGYjyJoNOStYl2iZdxF0klQSvKBy91e0IPFLnN299Km2S7Ayaq3SZiQQIABBAMgmguPxS3rpKDK+pOsqSTqR5g8qsN3hmCQnNcETG+51A2G+9MWuGYNWZQW7J0MyD3jWdZmqvFlJZNC003x0yGOh+N/2fEK32ALmmvse3HpQXjnSHOzW7Z0a2V1A+1p3z5RRHg6W1ujq3aWlDOgKtoQa4vcMsrpkBIMe7TStFJzcbFM1YpPDMQytDz2iQTuNB+dTreMa2SqvAbuO8awB51YThLQOlsUhaQHRBRlQk3cVSsVe811mzdYGEQQ093lyoLfwxAYEmW5wRtrFaIQv3F9w/KubeGLMpTq1E5WDQNNCCBz5/Gg4umrtjx9N2MzLkkBxlAEDlVg6Ya4fAshk9XdttBmDbuabeDVaOKcPUkp7aloIAjs6HfY92h/Ku8FZyWhbUEAMWGvNt6aPpcDThsWTJ+quH7Le410MHdP2G9xrWSnfTRwikyR8atsUmUHCXOakeYIp7DWyszMHcDvG2nv99ageH2/uLPlXn7Mo2Ue6ptuS9gH0TxipDdU7E51KhRtkUA6nnLe6gNvCtuAQDOmpb3BYHvq+2lAOmlMsgnah4WeQuZT8NhHHsYfMw2Z9vPLz9ZogcPjgGK3nGYyURSuvIA7ADbfarRhqlpUdPuRSM5vcMxBPbW67cpiB386YuYK+kzZIJ5k1ppXWouOQUrpkuZqcFfc+wadHRzEN9hvePzq7INRRjDjSioIlzNr/AEYvhRNsecgn5xUC9wW4vtAj3VreLXSqnxnyo7F0Bcpi4a2PaLjyUH/eFP27WGG/XH0A/Gn3Qzyppk7hPpSOF+o24l2r2FGgsk+Y/wCau3ZFg2kC95IknWe/501Zsnu89t/fTmIWANKTwURSIOJOdtdaVvAEnSP16U4qHfbWiWFER8qijYhGtdGHcTK/r0pz/wCkLn7vv/5atnDxpU+KvUUI2UQ9ELn7nvP/AA0qvuT9foUqO1Eux3H9UbRf9lvXYYdm1cOaRHaguBpO/rQrB5bkJbwt23EDO99CwGbNrGc77zBOutP8Z6WHAWcmFVLOY9lZzMzRBYs55ADfwor0aI4hbF1esDMQbqhzIYQGk5soDDn3HQTWHerbvh9joTjKleMuvNv5KvxfivU3mw5tzmGUkttnHLQ7DXWjHDMfYOHl7yq1pQrdYO05VR2lkmVOwPfWgDobhGHbsjPp2s7M2m3aJn0rK/pMwlqxeWy1t0GTs3FlBd0APsnWBAjl87Izmmr8FX/ycXjIQ4Zxa1dtq7ShZgMo7RAOzacqPLwlfvsDr7QHu0NZv0Va2Rlu5iIQpEmFJOZT5HST+NXtyrmQpAGgU/ZA0AiYq3e28MpasuCXcwVpfaxGX+Qn5CoOKx2Ct+1ijPhaJ1rnqLU6ovup5Qg2RR6AUfT6gwQkxdu5LWWLpsCRlPjoa7tzBpX99IrlH0P4U4Ds1zNNg7151vdB9aIo8TTTGvC3j6VwzUSM9B1pt21rzNrFcXDrRFJNhqlW/Oh9o1Jt3BsPw/P8KAUSmNRMcx03r17qzr+FN4l9P9aAxEDa8v16UXwx0H+tBi+uvnv+polYujTUd/f+NQBKxIMcqq/F+ffVhv3tNZ98Cq5xYZh5+NEDAcDWBPlt8a4QTy2nb9fIUhhiDpoOVcLbMldf72/wOlDIAlZTTXbWNzodeYHyqPilG0jw3/KnrKwsR/iJ9NfyFMX7caZd/d8NaDCR1TTbnvO/pOtFMFagjYfzCh1pTOUqO+Sf9aK4RpYCQNNuXmNRSBD2D2qaDNQcKdKnaRuPOdquQg8v63pVyD4/P868qBIl7ohcuhVi22dwhG+XmzHTYLr46d9anwDg6YW0tu2BA8Ik95rOOI9ILbFTaZ+yTmCsyHbvETyqy8G4/ca3mtP1jAa2rhme/K8ZgfEyK5lKlnc17F1OhqKs5+i2rdi5YgNlbJ7UHLPfyqh9IeJJiFbD4xAoEdoCSjjTMD+UaHxq3cG4wmIUwCjro9ttGU/iDyNUHpMt+4bpIzgNdhIURbzEKxfTJAEgmZkiO62cdz3Jv87FFJekALPRW1Yu5mxSwYhLayx1mILQAfHvo1ibqMFKIy7jtGSYMTppy5VX2wNxMO9/Pb6wgsA2sDlI0gVDTiYw8/tVy3LkZRbIbcCWHLJtqJ1PnVtKKvdvIa0mo7UsFkNyP1/SuWunwqFxVL1zBk2LpZkbrFWB2rShc4B30DhtOSkU1gVuqg672j4QI8J1I8TVkaibs+RZUmluWUTHfyPpTaXBPLnUrgjYa5f6nEXupJWUmAG7xmOgI7jvy2rvHcPFi+Ec9ZbYkBkbtZMubrI1GUbGee01JTSFhTlJ2RBzidYj3V0Lgnl5fo1GJ105d80luen68qa4ri1ySGcU1dE94/XlXnWd5Hvrlrnj8agD1T5+6uLhrwtrvXDtJphTq3cE/npUlLx7gPT+tQ1c8hJ86cn9f1FAKJmcxyHf+ppnEX9NIAH71Mgnmp+GvnOtcXLCjUKBpr3/ACoBOrZM+etTreIgbj3xQvNrodo1n+mnuqXZBjf3CfWYmiAfu3dPtfyn8gBQXiB0118xOlEr1tp3+I/P50K4hPn36/lRQGCVBB5AeC13kPKdOUafGkx3/Ij570lua+HmKIpLsRA2Hf8ArSaZuIJJ+H6BpwHSuLhnv/Kg0EWGQlgBIkxPnp5VpHRy3YtsEa2jK2hLKCT5k1nCE+E0UwWIvMwGcwOcSfgJrNVbTVjq6CNNwl4iLFxi0lrEXEtHsKezz3AJG/ImKjC7+oioFpiTvrOpJJ+E06yDWR8P61qXBypckzPPd8aVMKn6/TUqhA1Z4ZabOotovWIYIUCGX85H901WuF4k2L4VuyC0Sfsttr+6dj7+VWnDXSLauxGZDmaP3ZFz1jMPOhfSTgbXOvupBCkSo3jKpLe/WsNPk3zDfHOvi3fwxyX7ToGzbdW5CsGH2kmDI0IBI12pnGcbcsMyPfWHzubeUBSXzaE7zvE90TV6sMHweIw9w+xbuICTsuUlddxpHuqldF7WExovWcbdYX7mVlbQN2VyqVMEEjUERufKpON2vLqaNK4xhJuKb6X+gIu8ZZ/qgVDQZOXTkNVn5RUW+cMq3LbXuuQWiqtqqm6VGqjYZZjc11x/o+MDlZQ9yTDM2ggmMojYnxk1Ew5tEZLqZkEdkypGn2SII56jTU8qqqSa9KLbXHf87Gp0lOptcYqTTeOOy9vOSUOKy1lLMlFQKJfIrtmYZjJMSMu/MVeOJYe4cPh1N2zauK9wkFiUa1kzFiSAeyViYGk1U+jPCv2rEXUUDDhbalILOoX2cpOhnWRz199z6S8CuPhb7sykDKzTo+VRrkJmCxkkTrtvVD1MVVUXh3/MgrRcafht8dLdSn8K4taFzPfZGYwLcoMikS2aTLeQA1n0ovisbdIvILasl6y123dU/WQozqhjvynTyqn3+BdYqi02btqBtKk6wZI5TyitF4aqWuqi0E6lkzmILESjyJmR1h12OlXVFCMnO9397FFKTsk49cAPozbZ7dwswIRWO0lgQT6UOv4sm4UF1bcLmlkJzHXs5tlGm/jWi9IeKYfhtm7iFt2xeJyqo0LkmWIA7gcxPvNUPoXicRi7z4jqt8y/VhkW2ZDAEA6yJHd2vCl0+ptTcmrZLNS/3VW76Lsc4LFFkDbnYxzj4U8Lh8fd8KKcW4W1uyb+QWi+IdQo2CmchgHQnKfeKEhtNRW6nVjUW6JyZ03B2Z71njpTbv5GeVeZq4ZtquKjpbhjYeh/MU7ln2hp5E/IU7w/hl69PVWneNCQDA9ajXLDKxVswI0IIAI8CMo+NAJ1dXMRo0eTCvbhK/Z0751+P502rEaHUeY/AivGRTup8jr8JNAJ5bxMnUny1BHooM1JS4QJE/H8RUQui6BSpHLKfyrt7giZbv8AZ/AiaIBy6COYAPkD8taF4kD9E+Puqa14Qe+Ock+gy1Bv3YEQQO8g/iBRQrIgAnUE++l5f1PxpPd5g/r414t6dT+veKYUlqncG90fjXDT4D0/KuBrEH9e+kQOfwJ/rQCP2lMg6/ru0oxgrsAmOXf/AEoCrefv29Imp2GPZ2Pnmgf5fxpbXZbCbisE+3P3vd/WKeRm/UfnQ1UjnB8TJ/CpJuH72viR/rVhSEUuQIyj9elKoQut+nH4rXlAJLwXFC9x0Ja2hYkOWGz9o6DKPaLd/lVo6JWM9m/YZyYm2bhOaVKQrA9+XKY8dKDY7o9hziVGQgXLbHRiINth8SLn+GpfB7YwWIVLZ+rvhozBSRdQAgA5Z1TMd9Mh76wqcVwbtrfIz0Sxdt81p2h8jJeJJgkHJnWTsw7W+kiqd0ytWkZTYJ6y2YzhQoLr2cwE/aiCNjoe+rnxL/ZcUuJsqo64dVc006yZtMdQNTKE97JVX6V2bqub9+yvVuMrwx7Jkw4AfQkmCdtu6jGaYzViv8Z6VXMVZyGBAGdB9og6MvMa7qZqPwdWxBUKhULBLcpiRHziu8DwDNcFxmyWzrBMFj4TsCOfnR3G45bSi3YyF27KAkBZ8TsPImTSyaj6MTraXTynavXdkvn+fMsnRHLh1uk3OwozsNJ5nfugRr6c6ofSvpVexd5XcRZU6LPZIJ3iYmNidfLYROF469Ze/bvCHuZAy3FkMQ+xUkZlg8jERyobkTrkQjL2+2vKe7TQjMPOqoUUpSqSz5dlbp7TLqayqVY7Fa7/AJtkveHv5MpjMVZGBJMQkELlGnISdyNOZplOKPcxmNu5Y6xBcAAnRLlsRAnXL8TT2FtZyFBAJ2mrniujgw+Ea6jHrmtv2l0CzbcgLz3y6+HKuUqy3JT64+dzq62FGlFPh9DP/pNxha9h7uvbsAFWBEZTJIB783wqwfRhjzYV8xCi7ESYAyBiZP8ANHpWXcU4y98pnJOUaSSdTvuecCrh0GujIt264VEZhDNGYnUxIPZ29R4V068dtG0s/wAnKoKFWs0l0x8jT+lnF7SW8PbvBT1j5ypiCE2I75Yjw3rnGWMPis9pcNcssisy3RbyIxXUiRoQeU1m3SHi1jE4lRaAAW2DnOxJaTAgHSdTv7qtvR3BZMID2RbZSSbauzKS5UM2vsdkE7nXastOlKmlK7XZiulGTssq5BfBW4OpOhOoMfKKFWyJjYc4G3ppRLiWAu722e4hXtEf2ZjVbiiSvnsdKqfE+LPhlm1lJcMpzKJjTbT4+VdOM5bbrL9omq8CpUUIrale7tybX0LfDiwUw94FvtBjlcGJ2/ETVT+kC8ty7bYLvbhiVyywY6doAkgR8KY+jbA3L1tcXmgE6CZOZZVgeceo2FWbprw2OH3X1Zkudd6EwQP3QrbeFULWxdTZ169imtp4Q4lfyM2eysaAD3H4ZDTDIPvJ8PkLdMJiJOoUDvzOP6fGp/Crdp7qC4ZQzPLbz1rbKSSuzJGDk7IYVF55T3cvkfwpXQkDMp8CMnzNWzinBFNrNh5YzuGMgeVVJGnXtt/CzMPeKEKinwGdNw5OjdBEf76/h+VD71sg6mB6n5rUq8NwFYeZYfI1BIncqO4Tr7yPxq0qZ4WHn8KdDCJEH0/EVHIHLX0ArlR4GPATUuCxMdh35fSvFY/eJXx2rj2R94eIj8a96wRoCD4b/OiQ7S4ZEEyeQ1076lgcmGvfoPmon1oeq+E+c/iDUiB4L/P+GlBBJbDKNz5ER8VNPWrpOghdObXD/SoCAnXs+MGfmDUi34A+axPxAo3FJZuHndT3t/xUqZF5/v3fcv5V5UIX7iaktZZASbd0Zo17Lo1tp8BmB9KicYTOUtqwS6GF62W5G2yhtuRVsp/ip/CvGLvLyNqyw8811T8lprjwyXcLc0gXurYn7t1GH/uBK5p0hdILkqtq4Pq7zi0WB1QsCUae/MAAeRIoT0twvU4fMA11j7efWVjt7DeJo50jwBv4e5bUwxWUPc69pD/eAqRwPHjEYe3d5OomNYbZh7wRU7hzwZhjOD3ihe2jlVWfZJhe8TvpVPFwqWR9ddZ5zGvurduCAp1mHP8AZHsT/wBy8m36L2rf8lZ/0p6GvcxnV2gFD9pXIIRVM5lJE+yQSB3ECro1FfIJuckle9h76L7Au4hrl+Gt2bZJNzXKCDIM/ZgHeqtx/CE4k37aBcO9ybLIvYC5uyp+60bg85q5cQTDcP4Xct2b4vXb7i0XWI7JDXVEGMoURudWFUzg3EXRnyEZWksjCUcTsRt5UEnmUS1OMrRm8+Zd7OURngKYKuhnIdxtrHhVxxfSzD9XYwpYPdusikKZCAkHU+MxG+tZZZ4el4n9lbq33awx1Gm9tvtD9060BGFvW7vWMyA2nTsloYnlCxPf5Qa560EJZcjbqtRKs4xcevN8EQ8MfN2RmUTqD7Md8nlVv6PdHziLIsrdyMrdpY0ZTJkkCZ+VV61jCuIuIvsszEeR7S/A1ZeC51m6iltHEAwZVQyn3/lpNeg01GE1unlL8uee1lapSeynh8fYOYbodbvWwQRh3RmWFUuFZCVMyZYHedN6uvBOH9Rg7/WMrEWxqBlXImYjczqZn9Gh2AuiCQCM0GDy0GlTeMlm4fiFX2imUCYkZpIHiQSPWvLVdRNV9kZXjux7L4yd+pQlKjHcrSaV1xn2FJ6TcVu4XFA2x9W6B0DbCRDZGBzL6HQnyqldJ8c97FK7Bgco0bcTqdQATMyCddq0HEXkvYUubf1qABSxieRXTUDuHM5Z0mo3TAWr1nD3b7EsjMpVCEYAgErJUgpoCDEiSNq7eolTo1r/APXkZ6CqanSqG30ouzb627gbh3S+5gcIti1HWNmaTqFzGduZnT09KWB6cY97dyzeudbauoyNmRZUMCJUqBBHjI8KrHFlN692EyIOyhkkQsnc7nep/RrAX7lzIJKyBopYxygRMVRGjSScmld5fmLWcpTtFYWF7vzktXRzA23tthy8Yic1u4dAdB9Ww5Lpow2J10oUSc8ZgcpIOUhoI31HOaidO81m8bCSoKhj2pOWNZjvIOndXHQgqystxQROUmBOVlgnzE6eQpq0mqe6+C3SQUq+y2bP32LJh8ddt2sxJALm2p07TFSYjvG+tQMXgGVC9yRGwLxuY2y6e+pnD+iV3E4m3aF+0bCknTMCV0ZwFMjMYEnNsfCK0b//ABMNj3Lvcu5ZCKqtlkIInY7yT60tConLbDPVv6FeqjCLfiRadsL+WZEuEZlLLachd2kuB5mIFQcVehSddBtlFfTXCOHWrFsW7IAtjYfj41jH0hYCymPvLYygQudRGjMJaB3HT1JrbOe1XOfRourNRRn+FxhZgBv86tbWFI7IOoUyNpjYgjSd5qvDhTC8OrGVSAJO0nTzqZwi7eN1rak5lDyP4FYn00+NUeJfKZqnp5QxJHJ0OuU+g+YrwDWSDHhFN5/X9eVercA5OPKtZzh4vrsx8wDTojlI8yU/GKiC6CdyPNZ+I1p5ATsobyP6NRMFiQqzrlnxzKx/A0gkz2Pcmv8AmqKwA9pSPMfjXaqOQY+RogJGW3zePA2/60q568j7V330qgTRrjxjkH38Pc/wXLf/ABmuemtotgrxX2kUXV/itEXB/lrriIjFYVvG8n963n9dUotfsh0KnZgQfIiDXN4szokbB4kPbR1IIcBh5MJFBeix6nE4rC8g4xFr+C97QHgLgPvrzoC5OERGMvZL2W7vq2Kge6K86QnqMThcTyz/ALPdPcl32T5BwPfRtlol8XDHFLeV0v8AJZS5/wCG5Gv8rBTPIZ6a6QYNrmHuqmrlGyjvI1j1gCil62GUqw0IIIPMHQih/D3KpkaS1s5GJ3IA7LebKQfMmlQxg3GHJKr9hV+rG2UMSx078xM+lQ8PfKn9d81ffpH4EEu50XKHGdSNi0/WCOR2b1PjVCupm861xd1cyu8WHUvq8FZBzDUDtLoIiDXeNvG4f9oksDAu89Nge8VXbN8qRrRbBX82UFucEHXNJn3io4p+0vp1nFdglgOFCbt1hnhJQq0BYEZm010G1WXo/iRbwtx3GUhgULqyhg0L2WiCdSInXSqioZAxRuyNCCdTp2iPCDViXiFi7ghbaUdTK5VX2hlJJgDs+onflWzSJuE4dsGP9RlDxKdVL/a7+Ny3JxK2g1b3An5UN4t0nZ0azZGWYbO3LKQ2oHKBG/OmujfCrV2yt67d7Jnsg/dJWSRuDE6UF43cwqJiEVnPZyode05O5MABF7tzpXl6GnTqbWm9rzg9ZqdTSVPcnl8dPeDH411rsik5O03cGMGWI7yTp3CucJwpsYxLXiojQtqAOcARpVd4Zfhnj/u3/Cr19GNshbuIuDsyoEjTJa7V0D/y2b1HhXajBb7+SOHU1DdHb1bb+hbPo9w2Hx9i9h79q2rIfqrltchCgAKw5gzrBPOiFroA+GS7da+Cbdq4VKKVJhTEySO7z8KE/QzZdrt7EMdD2Y72PaY+QkeprS+k+JRcLezsBmtug8WZSAK49acYVJRj5lr1FZWjF+sl0+n2PmR7hvXGuMHL6MG8BAUEHlFFujaLbQx9pidd42Ue6qxhcUVGh0+dSLGKuFw3abtAnWAYMxO0RpHjXVrU98Nt7E0mo8Gr4jW5mscCV1s3b4EKtu9DDU6IA0AakxNSehfFEu3VW2+ZDq2U6gAcxuoO2o8KyPiHSC88KLjIgMhQYAnc+Zq2dBFZ7y3BbUtqGeSgggTIXQ7T5xSUKaoRd+ourq/u614m9cS4stnDXL59m2jFR94qpIA79q+UH4reF1rpctcYkuza5ixkk+tan9J3Fbxs21ctDyLeWAiqAA4+8XOgk8mPfWQ3V1g1pjJTjfoZZU3SkrPP0NC6I4gX7Za5cAYMBpb0XaftSdNZ0oP0u4swvunVC01sG3AGrHQl2P2pgEeHnqS6E4QphyWEZ2LDygAH4UV4pwm3izbW6IeVRbi+2F5KeTDkJ1HfyrlR1EaVeV+Poegq6OrX0sGnm13cjdG+AHFYC7is5R7QZiuWQ4UFtDMgkDuPrQvEYW6ok+z3xIrZrHBks4C5h7QgdU6+9CJrHsFx4N1amdT2jyy/jyro/pNWOqdTfK2Vb3nnNbDZZ01ddf7If7Q0R2fdXm/2R5roaNYnEWiGNxFMSc2x8BpqahcQ4cqrntElRuOaztrsRXUq6OcFdO6MMaylh4IiX2XZ2HgdR7jXq3JOtsE/unL/AEpkMe/3617rWQtJougf2V7+/wD8tKoYZ+TGlQIaj0guQcI8+zibY/8A2K9v5sKPDWq70vMYXN9y9h39FvWyfhNWACsD4Oj1Kf0WPV47iFjl1iX18etWW+MUZ6UcM/aMLetD2mQ5f417Sf4gKA8Q+p41h2nTEWWtH+JCWH+7VzbSi+jFXDQL6I8UGIwtm79plhx3OOy3+IfGnsaclxG2V/q38CZNsnu1lfEuvdVd6Kv1GOxmEOisRibX8LxnA8A2nvq14vDdYhU/aESNweTDxBgig1ZjLgFdJuH/ALRh2UCXTtof3lmR6rK+tYpi8PlbQ6HUH8K3vA4rMgLCGEq47mU5SPKdvAiss6ccF6q8co+ruEsh5Kx1ZPxHgfCraLztZXVWLlEuCZrm3cIpXRBPKK8I0rQZ030C+DxwjtyY2j+HLB8Ij3VJxNjPEPAaMw/l0+R94qvKxG1E+HPILEwiwT4kbAeNDc4ofEuQ/bx7WUydY2U6LBIAkfaAMNA/A0D4jZugDM2e2dmGx7gf612bmbUidYI7vu/jTlm8UGhDA+0vL1FV5XBrjsqevz5kexw25kd8jBAplgNBpIkjQaxvV7wOLSzwfUjNctsqCdSz3biN6dXen0qpHEHq3W0zgODmtSSp00geGh9K7sXRdw6pngpkOvIoAoVgTt2SfURMEU8M3Kq0dtjYug2HNnDWliDlDN5tqfnQ3pnx7rb/AFYP1dsEebR2j6be/vqlL0y4ggK27lpwNAxSSPHUD5GgeG4y73it1gdwxGgJ79udcVfp1XxJTk1k6lDV6dVFJp+SJGL4M3VYe1btrKEvdcsJZnCkJ5IBFM8XQW7W2pOX3an00+Vd4jiJDNruZ99RuP3c1m2e+Pka6dRelEqpTjGlUUebfYEWFDMM23Otq6CWcEt21at2k6zKsmJYnKAXObYEzEdxrHuj8/tFvz/CtM4de6viOGuDeAp8ZY/j86r1sXKGHwr+0GhoJ0ZVH52+X92Lx9LXAxe4c7KvasEXR5Ds3P8AASf5RWI9GcIr3WzqrALoCJ1nfWvp29bV7ZR9QylWHeCINfNGAsfs+KuKT7Je0fNGj8DWbS1HLTzhHpn+yrQ2/cQ3eZdLawIp/hyTftD99fnUKzdBFHeiVrPiU8DPwNc14PW157KUpdi3cdvlLMCc1wx45ftHfu09azTpBwjD5GuIvVXADqgy+Jldjp4Ua+kPi84pLS3xY6sEZjqCzfZPKD3nuqn8TOKtCbnaQ7XFAZSD4gRr410P0+DhBNYbPPwlTjQaqRbv2uVvHZ8h7YZdOWv50U4ZxDPYdJ1VQfFpIWPjMeFD2tBtAd9Kl8BDm2zIFm2VIUL7RBEFtdSN/MCvS6atJt7n0PNVaeFZdRgmvVaiOF4BirmvVMo73GQd/P5V6/B1QjrbqgcwCJ9JM/CsLml1NkNHWmrqOO+PqD4bxryixXBjQG6fHPv/AOnSqb13G/Zv/uH/AKRfemVqcDie8WmYfyjMPlRrC3ZUGd1B94qJxCznsXU5NbdfepFRujWIz4TDPzNm2f8ACJrH0H6lc+lGbS4TFDexfGo+6wk/5APWrmtyQDM/GgP0gYTrcBfB+yof+4Qx+ANP9EMX12CsPMnIFJ8U7B+Iov1UResCOmh/Z8Vg8YNlc2bv8FwGCfAdr3irqNeY/X6+NBOlXC/2jC3rUaspy/xL2l+IA9aa6C8V/aMHaYmWUZH/AIl0PvEH1oPKCsMnOcl/uW8Nf/EQf7yD/wBPxprj/CRirJtyAd1aJysNj+Y7ian4+wWXTRhDLy7SmV9DsfAmuH4kgUMJLMJVB7RMxEcjOhnbWaC7BZhHGOHlS2ZYdTluDuYc/I99CWFad9IFi25XE2wYb6u8IjwBPcwIKn0rPGwsMZ5bePdWxSvG5lVJue1EdMIT4CusbiNFRdEX4tzY0Qu2sqK7H2iYHgPzNCsRBMjnQTuaNRRjSSXU7wuLKnQwalKQQI35+NC6dtXo3otFMKnmF8MoYMQSGXte6msinVl9efvpq3cBqT+1SmQgaDQ+Mz8qWxoU31yPqkiBqPHX57U7isCerDJ23MgqBJUzyG50jUDme41HSwyhWBGvKplq/lYENlI2MxrvoeWtJazybI3nByj9iuX2YmTJJNGMWmbDCPskn0n+tccZsFmNwk5iZaTObxBqVw9ptsPP5VKztFNdGUaWDdSUJdYsDcFugXlJ5flWhcBxSrisJmaYMGeROq+kkCs6wtpRcy5hIaNdAeW9HLmAu22VipywYYMCPnUqw3480W6WcoaWatf0l7uD6Ps4k86xbpeVt8Uvo6BkdgwEa/WAMSPHNNanwXFZ7dtyIARCRM9oqDE89edZr9K+DdcbbxQBNsKmdlEhe23tRtIaBXF/SZzpV2uzErUlw8EDEpew2brLTG0uvWp20ynQElZjeD3HSrL0E42B1122ty6VTsJbRmLuZAGg+J0FCsR0usGyrdYGe0VFq0PZdSe2rgDQQN510EGhvFunfEbiDq8RktgARaRUjluBMeNbamlVRXSs/l/Zsr6yag6W7cre/wCPD+B0/R3iHWvexarh2uQ2a7eS2AJO3aJ+E799GcDdwOEWbnEw7N/Z4e2bg8jm7PhrBrLMbi7t1s113uHvdix+Jpgk10tsNqjY4/jVotu/yLhxTiFq4xNi2VJM5iVUDyRSQKP9DcLdtsXd7y23RkDKdEZvZub/AGe4gaVmdm8VINWvC8ZuWlW5ZcowIBg6EbQw2OtJUi7XRfpqkW9kuvXuPcVxV4Oy3LovQfbVywPiD+BE0PkRqI8e+jw4jhsR/wBot9U5/tbQ0J72T8tajY3o5cC57JW/b+9b1I813B99LCpHjgmq0VeGXlfEE5R30q4yUquuc43Ed3pQfoS3+xWh90unlkuMkfCioPKgnRA/V30+5ib49DcLj/NWNcG7qHMQgdWRvZcFT5MCDVM+ifEkWLtht7N1ljz3/wAQar0BpWd8CHUcZxlnYXQLq+ejmP77e6jHhoWXKZoTedUnoo/7LxLFYSYS79fa9faA98fy1cTI21qjdO1OHvYTGj+zuZLn8Daif8Y9aEc4DLGTRLgkTQlrAztaYdl5uJBghtrkEbakN/M1FcNcDAMNiJ0591ReMWSUDIJe2c6DvImV/mUsvqDypUMVjiWHlnw97+1Q5TAElR2XAjRhoDy0XvrMcSnZII7SGGHkY+dbLxThaYkWbqNBQq9th90xI8ivxA7qo3TfgDWri3VgrcIV+7NsDrsCPlWinJcMqmmvSRQ8ZijcAGyrsBUN0qbxDCm05XcciNiKjVoSXQzznKcryeSPSp7LSddKDAhu25FTLN4GoRFSOHWczjuGp8hStFtJttRXUPYOyQnMxqecSdPKmcVhswAOn2tfDSrRhk6vDfvXj/gX8z+NVni2JHWuvcoQeY1af5iarjlnc1cPD06XXBGt32TsP2l7t/caT4oKCLUmdx3frur3BLKOBuYFdvgcoBJ5gEefcaZwuc2NdrF8/MC28waWBE66iN+Yqw9HMVnuojuRbZ1zTyBMFvAwTrUlMVhb96yuIti0oUq7W5EmDlbnlMxMCPCilvoy2GcYjBsuLtjtQO06R3pGsd4E+AilnJWt1FpKa44vk2F1a2kqq5FXmYgAa1V8bxU3rmUk2VvW+rs3AYZHtw3I8yZjmENR7XGV4hYy2rwt3h9ltVJHJhuR+oNZT0gbF2LwTEF1e2ZT7uhnMkdk+Y9a5Oj0U4VN18o31K1KNP0ldv8APic4zAdXca3cXI6EqwHePmOYPMRRDhREMrQRHvGx9ak9I8auNspikWL1tAt+PtAaBh/DsT90j7tAOH4yCJrsxe5HNqwdN9nld0N3reViszB37xyNIiiXGbQKrcXyP4H50MDUHEsp1E8MiuO1Uw3oAT1Ph3Col4w1chtafoUX21MeYcw1zSiGDxb22zW2Kt3gx/rQfAK2YCD4yOVEevtK0Pm5ajlNZJQu7I9JT1sIUt0+CyjpM51e1h3bmzWgSfPWlQO5aUHS4rDSCAYMie6lSeHI0Kemkrpc9jYFagvRvs4nHIYEXkf+/ZQ/hRuB+u6gPD2jieJWfbsWXj+Euk+6KZcM8w+hZo7tazrpjFjiuBv8nHVt6MUJPpcHurRCdiaoX0t4bNhEurvavAz3BwR/mC0YesCfBeSwieYoR0r4b+04S9bAklCV/iXtL8QBUvgWKW/Yt3fvoreUgEj31NBgaUvDG5RWvoz4r1+DQE9q12G9PZ/wx7jVsdpFZl0Zf9j4tiMOdEvS6d2v1ix6Fl9K0m3cE/xbe7Wmmsgg8A7AnJdeydjN23/Cx7aj+F9fAOtO8WwC4iy9p9mEA8weRHiDTHSG2wUXVEtYPWADdkiLi+JKSQO8LRPC5GCvmLT2lPKG2iBqIPjSZ5H7GEcWwjhmtXBFy0Su24Hz02NA6136T+CrC4u1usLcHgfZb0OnqKy3H2ROZdm+B5it0JblcxTjZkOkx769Nc0zETPXXSjHBsEcu2rxr3Dl+dB6dvY64dC7R3Ax8qRq5ooVY05bmrl44pxS2GlmUKghFJ1IXwGsk/OqCcQSSW3JJJ8Tqa4rwigo2LdTrZ12m8WJtjFMNjvRG3fm2qzJzSdfM/lQFTFTMJe19D8jRKYyTHSvviKmcOxty0wNtipnkY+PLzqKrUqRq/Jpg9rui53iMQZugW7/ACuqYYn96NHPnDeJpq7xh0XqcfbW/a2BfkdpV91b3GhFi41xBE5lhSJiV7/P8qsuF4kioLeJtZ7Z0LDV0nz7Lr4GD3EUVSiyuVeV+/50B+D4Xh0ZbmFxACvIazfnTvGdQZBBjUDzNAOkvRy5hWzZZtMT1bghgdJiQdSNvSrXi+hoyG/gLi3rI1dQdUnvU9pPI6eNcWMWrFsMC4t3LJC27naVLxBJgET7WoPKedK04O5fCX7iHhWyr2/r3la4RcDWgjag5h8Zodfs5SR3UhcNo7EAMD5d4p7G31MQQSST5AxFXGHjDBeIGtP8IwT3rq27Yljt4eJ7gN5pCw1x1RFLOxgKNyT3Vs/QvomuDtdqGvP7bch+6vgPjVVWpsXc06XT+LO74XIGvdEbVrDyLhDIpZ3OzEakxyHl8azc3C1wGNS3+la909PU4O6ebAIPEuYPwk1jaocwA3mqdNud3I0/qc4+jCPAZv3irEAaA17T2R+RBpVa45L6WpioJY4XX7G0x2fSq4v/AN3/APw//mpUqpRzmWG9vVY+kYf9HYj/AMr/AN5KVKpH1l7SS4Y/0BP/AEfY/g/FqPqdTSpUJeswx9VGd9OBHFsERoYt6j/xWFaVa5UqVNPhAhyyU3KgnAP+z2xyGcAdwDkADwA0pUqrfA65HeMKDh74IkZH3/hNYY3/AFTeY+deUq00OGZ6/KIBrk0qVXmc8rhqVKoQ8Wk1KlSsJ5SFKlUIT+ddNypUqQ2IIcFP1n8p+Yo+aVKrY+qZ6vrkjozdZMZbCEqCcpgxKnQqY3HhU7jKDrbWg/6xOX7wrylU/wBGWU/8iK/9JA/6Rxf8f/xqapSbjzpUqCK58l++im2Di2JAJFswY2kgGO6titDQ15SrDW9dnZ03+BfnUxX6RrzHHXVLEqMkAkkDsDYcqr3EFAugAADKNvKlSrRDp7Dm6j1pe0LLtXtKlVxl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30" name="AutoShape 18" descr="data:image/jpeg;base64,/9j/4AAQSkZJRgABAQAAAQABAAD/2wCEAAkGBxQTEhUUEhQWFhUXGBgYFxgYFyAYHBgZGBgaFxgaHB0cHCggHBslHBwcITEhJSkrLi4uHB8zODMsNygtLisBCgoKDg0OGxAQGywkHyQsLCwsNCwsLCwsLCwsLCwsLCwsLCwsLCwsLCwsLCwsLywsLCwsLCwsNCwsLCwsLCwsLP/AABEIAMIBAwMBIgACEQEDEQH/xAAcAAABBQEBAQAAAAAAAAAAAAAFAAMEBgcCAQj/xABNEAACAQIEAgcEBwUFBAkFAQABAhEAAwQSITEFQQYTIlFhcYEykaGxByNCUsHR8BRicoLhQ5KisvEkwtLiJTM0U3ODo7PDFjWEk9MV/8QAGgEAAgMBAQAAAAAAAAAAAAAAAQIAAwQFBv/EADIRAAIBAwMCAgkEAwEBAAAAAAABAgMRIQQSMUFhE1EiMnGBkaGx4fAFFMHRM0JSkiP/2gAMAwEAAhEDEQA/AL8GX7wr1nX7w99VbqMcfs2R53T/APzofiuIXbD/AF5Vvs5LNySCdZJYKOR0nmKZza5F2pl2YK5nOPfzGh+Nedgc59ardhGawl+317TcZCmcKRoWBJkiI7qYw3DMWQSbqWxJMO7sQoOkkQIpo1JNYA4RLQ5HI/GvVI7/AI1UTauTH7ZZkCdA50/vV5hMBibwzW8TbKTBJRpnwGbX31PEbxgm1Iuq3V76X7SPvVTcZwu9bEvi0HgLRJ93WUFxOKyg5cXLQf7GAPM59ppXO3Ng2NPGLXm1eDiCkArqDqD51jC9IL1ppdLd2dNZXRT+6wjerRxu/aXqQqKqPat3cwzZgzTIEsREzuNqXfbI1i/DHCvBxNATIIAEyRp+vSslx3EEDMFvXIA3It7+ibVXr/F7hkFz4aKPkKO6/AMF3xmNx99ywHZBIWHSFE67N5UzfTHMpDAzpAN5I8d28ZqkDi10bOR6D8q8/b7zf2h9w/Kk2LqTBd1e8qdW6qCx0BuqY1UkaNAneo78IvjYrzj6xJGnZAk+NReh9x3Zg4RlW3dKkopIudW7Idte0JjahQxD3HM3NyZKhUGw1gCJnSlcUgmndEsU1pGt3ioE5lOcNqd9iasCcQtD7dZE17D2TFy5duHWcjQvhGk+/wAahWsNisQ/+zC4EO0mQB/ERVkZNLBNqLvxfpebfE1CE9XFu04MgEEkltuQbfy35Qen2LF9gwzlQsLl2RlLSfGQd/Leq/i+jt+xctnEMHLDTtDQg8++Jn0qeMcoJWRAO88hp4d9V1KjjwRLzA2GuGE55TtvmA9dPxq0Yfp1eYgZgsaRz5bzVOxV4h3CjshjHID1oYhYNMzr+taXLXkA1TivSdXwpW4ZzEBjPLeIqp3XS5bOUeA5mRtQi9xFchQqrAxrGqkT7LTA9xrixxbIIVP8R/LeqnCTSy7oa5AxdlkJDHtA7b+Mzt/rUdxrvyHyovi+Jrdgvb7QiO3y5zzoe94AMABqZ05eprQm/IUjA0QsXTlIUkyMsbTND1BJ0ojhMM7HcKI2ZvfpUm1bJDj9nDsqlsskTI7Kzud+X4VL4coCtIG5Go1BggaEfqKn2bQgHsgxyO+nj5V5dxlqdYnQ6a6+mnOqnUvhEsLD3UslCrksGBy5dIGxme/SIpx+KObj3GIhtdBA7tKg3MVaBJAYk95C/Ko9zijD2Ao7jGYjyJoNOStYl2iZdxF0klQSvKBy91e0IPFLnN299Km2S7Ayaq3SZiQQIABBAMgmguPxS3rpKDK+pOsqSTqR5g8qsN3hmCQnNcETG+51A2G+9MWuGYNWZQW7J0MyD3jWdZmqvFlJZNC003x0yGOh+N/2fEK32ALmmvse3HpQXjnSHOzW7Z0a2V1A+1p3z5RRHg6W1ujq3aWlDOgKtoQa4vcMsrpkBIMe7TStFJzcbFM1YpPDMQytDz2iQTuNB+dTreMa2SqvAbuO8awB51YThLQOlsUhaQHRBRlQk3cVSsVe811mzdYGEQQ093lyoLfwxAYEmW5wRtrFaIQv3F9w/KubeGLMpTq1E5WDQNNCCBz5/Gg4umrtjx9N2MzLkkBxlAEDlVg6Ya4fAshk9XdttBmDbuabeDVaOKcPUkp7aloIAjs6HfY92h/Ku8FZyWhbUEAMWGvNt6aPpcDThsWTJ+quH7Le410MHdP2G9xrWSnfTRwikyR8atsUmUHCXOakeYIp7DWyszMHcDvG2nv99ageH2/uLPlXn7Mo2Ue6ptuS9gH0TxipDdU7E51KhRtkUA6nnLe6gNvCtuAQDOmpb3BYHvq+2lAOmlMsgnah4WeQuZT8NhHHsYfMw2Z9vPLz9ZogcPjgGK3nGYyURSuvIA7ADbfarRhqlpUdPuRSM5vcMxBPbW67cpiB386YuYK+kzZIJ5k1ppXWouOQUrpkuZqcFfc+wadHRzEN9hvePzq7INRRjDjSioIlzNr/AEYvhRNsecgn5xUC9wW4vtAj3VreLXSqnxnyo7F0Bcpi4a2PaLjyUH/eFP27WGG/XH0A/Gn3Qzyppk7hPpSOF+o24l2r2FGgsk+Y/wCau3ZFg2kC95IknWe/501Zsnu89t/fTmIWANKTwURSIOJOdtdaVvAEnSP16U4qHfbWiWFER8qijYhGtdGHcTK/r0pz/wCkLn7vv/5atnDxpU+KvUUI2UQ9ELn7nvP/AA0qvuT9foUqO1Eux3H9UbRf9lvXYYdm1cOaRHaguBpO/rQrB5bkJbwt23EDO99CwGbNrGc77zBOutP8Z6WHAWcmFVLOY9lZzMzRBYs55ADfwor0aI4hbF1esDMQbqhzIYQGk5soDDn3HQTWHerbvh9joTjKleMuvNv5KvxfivU3mw5tzmGUkttnHLQ7DXWjHDMfYOHl7yq1pQrdYO05VR2lkmVOwPfWgDobhGHbsjPp2s7M2m3aJn0rK/pMwlqxeWy1t0GTs3FlBd0APsnWBAjl87Izmmr8FX/ycXjIQ4Zxa1dtq7ShZgMo7RAOzacqPLwlfvsDr7QHu0NZv0Va2Rlu5iIQpEmFJOZT5HST+NXtyrmQpAGgU/ZA0AiYq3e28MpasuCXcwVpfaxGX+Qn5CoOKx2Ct+1ijPhaJ1rnqLU6ovup5Qg2RR6AUfT6gwQkxdu5LWWLpsCRlPjoa7tzBpX99IrlH0P4U4Ds1zNNg7151vdB9aIo8TTTGvC3j6VwzUSM9B1pt21rzNrFcXDrRFJNhqlW/Oh9o1Jt3BsPw/P8KAUSmNRMcx03r17qzr+FN4l9P9aAxEDa8v16UXwx0H+tBi+uvnv+polYujTUd/f+NQBKxIMcqq/F+ffVhv3tNZ98Cq5xYZh5+NEDAcDWBPlt8a4QTy2nb9fIUhhiDpoOVcLbMldf72/wOlDIAlZTTXbWNzodeYHyqPilG0jw3/KnrKwsR/iJ9NfyFMX7caZd/d8NaDCR1TTbnvO/pOtFMFagjYfzCh1pTOUqO+Sf9aK4RpYCQNNuXmNRSBD2D2qaDNQcKdKnaRuPOdquQg8v63pVyD4/P868qBIl7ohcuhVi22dwhG+XmzHTYLr46d9anwDg6YW0tu2BA8Ik95rOOI9ILbFTaZ+yTmCsyHbvETyqy8G4/ca3mtP1jAa2rhme/K8ZgfEyK5lKlnc17F1OhqKs5+i2rdi5YgNlbJ7UHLPfyqh9IeJJiFbD4xAoEdoCSjjTMD+UaHxq3cG4wmIUwCjro9ttGU/iDyNUHpMt+4bpIzgNdhIURbzEKxfTJAEgmZkiO62cdz3Jv87FFJekALPRW1Yu5mxSwYhLayx1mILQAfHvo1ibqMFKIy7jtGSYMTppy5VX2wNxMO9/Pb6wgsA2sDlI0gVDTiYw8/tVy3LkZRbIbcCWHLJtqJ1PnVtKKvdvIa0mo7UsFkNyP1/SuWunwqFxVL1zBk2LpZkbrFWB2rShc4B30DhtOSkU1gVuqg672j4QI8J1I8TVkaibs+RZUmluWUTHfyPpTaXBPLnUrgjYa5f6nEXupJWUmAG7xmOgI7jvy2rvHcPFi+Ec9ZbYkBkbtZMubrI1GUbGee01JTSFhTlJ2RBzidYj3V0Lgnl5fo1GJ105d80luen68qa4ri1ySGcU1dE94/XlXnWd5Hvrlrnj8agD1T5+6uLhrwtrvXDtJphTq3cE/npUlLx7gPT+tQ1c8hJ86cn9f1FAKJmcxyHf+ppnEX9NIAH71Mgnmp+GvnOtcXLCjUKBpr3/ACoBOrZM+etTreIgbj3xQvNrodo1n+mnuqXZBjf3CfWYmiAfu3dPtfyn8gBQXiB0118xOlEr1tp3+I/P50K4hPn36/lRQGCVBB5AeC13kPKdOUafGkx3/Ij570lua+HmKIpLsRA2Hf8ArSaZuIJJ+H6BpwHSuLhnv/Kg0EWGQlgBIkxPnp5VpHRy3YtsEa2jK2hLKCT5k1nCE+E0UwWIvMwGcwOcSfgJrNVbTVjq6CNNwl4iLFxi0lrEXEtHsKezz3AJG/ImKjC7+oioFpiTvrOpJJ+E06yDWR8P61qXBypckzPPd8aVMKn6/TUqhA1Z4ZabOotovWIYIUCGX85H901WuF4k2L4VuyC0Sfsttr+6dj7+VWnDXSLauxGZDmaP3ZFz1jMPOhfSTgbXOvupBCkSo3jKpLe/WsNPk3zDfHOvi3fwxyX7ToGzbdW5CsGH2kmDI0IBI12pnGcbcsMyPfWHzubeUBSXzaE7zvE90TV6sMHweIw9w+xbuICTsuUlddxpHuqldF7WExovWcbdYX7mVlbQN2VyqVMEEjUERufKpON2vLqaNK4xhJuKb6X+gIu8ZZ/qgVDQZOXTkNVn5RUW+cMq3LbXuuQWiqtqqm6VGqjYZZjc11x/o+MDlZQ9yTDM2ggmMojYnxk1Ew5tEZLqZkEdkypGn2SII56jTU8qqqSa9KLbXHf87Gp0lOptcYqTTeOOy9vOSUOKy1lLMlFQKJfIrtmYZjJMSMu/MVeOJYe4cPh1N2zauK9wkFiUa1kzFiSAeyViYGk1U+jPCv2rEXUUDDhbalILOoX2cpOhnWRz199z6S8CuPhb7sykDKzTo+VRrkJmCxkkTrtvVD1MVVUXh3/MgrRcafht8dLdSn8K4taFzPfZGYwLcoMikS2aTLeQA1n0ovisbdIvILasl6y123dU/WQozqhjvynTyqn3+BdYqi02btqBtKk6wZI5TyitF4aqWuqi0E6lkzmILESjyJmR1h12OlXVFCMnO9397FFKTsk49cAPozbZ7dwswIRWO0lgQT6UOv4sm4UF1bcLmlkJzHXs5tlGm/jWi9IeKYfhtm7iFt2xeJyqo0LkmWIA7gcxPvNUPoXicRi7z4jqt8y/VhkW2ZDAEA6yJHd2vCl0+ptTcmrZLNS/3VW76Lsc4LFFkDbnYxzj4U8Lh8fd8KKcW4W1uyb+QWi+IdQo2CmchgHQnKfeKEhtNRW6nVjUW6JyZ03B2Z71njpTbv5GeVeZq4ZtquKjpbhjYeh/MU7ln2hp5E/IU7w/hl69PVWneNCQDA9ajXLDKxVswI0IIAI8CMo+NAJ1dXMRo0eTCvbhK/Z0751+P502rEaHUeY/AivGRTup8jr8JNAJ5bxMnUny1BHooM1JS4QJE/H8RUQui6BSpHLKfyrt7giZbv8AZ/AiaIBy6COYAPkD8taF4kD9E+Puqa14Qe+Ock+gy1Bv3YEQQO8g/iBRQrIgAnUE++l5f1PxpPd5g/r414t6dT+veKYUlqncG90fjXDT4D0/KuBrEH9e+kQOfwJ/rQCP2lMg6/ru0oxgrsAmOXf/AEoCrefv29Imp2GPZ2Pnmgf5fxpbXZbCbisE+3P3vd/WKeRm/UfnQ1UjnB8TJ/CpJuH72viR/rVhSEUuQIyj9elKoQut+nH4rXlAJLwXFC9x0Ja2hYkOWGz9o6DKPaLd/lVo6JWM9m/YZyYm2bhOaVKQrA9+XKY8dKDY7o9hziVGQgXLbHRiINth8SLn+GpfB7YwWIVLZ+rvhozBSRdQAgA5Z1TMd9Mh76wqcVwbtrfIz0Sxdt81p2h8jJeJJgkHJnWTsw7W+kiqd0ytWkZTYJ6y2YzhQoLr2cwE/aiCNjoe+rnxL/ZcUuJsqo64dVc006yZtMdQNTKE97JVX6V2bqub9+yvVuMrwx7Jkw4AfQkmCdtu6jGaYzViv8Z6VXMVZyGBAGdB9og6MvMa7qZqPwdWxBUKhULBLcpiRHziu8DwDNcFxmyWzrBMFj4TsCOfnR3G45bSi3YyF27KAkBZ8TsPImTSyaj6MTraXTynavXdkvn+fMsnRHLh1uk3OwozsNJ5nfugRr6c6ofSvpVexd5XcRZU6LPZIJ3iYmNidfLYROF469Ze/bvCHuZAy3FkMQ+xUkZlg8jERyobkTrkQjL2+2vKe7TQjMPOqoUUpSqSz5dlbp7TLqayqVY7Fa7/AJtkveHv5MpjMVZGBJMQkELlGnISdyNOZplOKPcxmNu5Y6xBcAAnRLlsRAnXL8TT2FtZyFBAJ2mrniujgw+Ea6jHrmtv2l0CzbcgLz3y6+HKuUqy3JT64+dzq62FGlFPh9DP/pNxha9h7uvbsAFWBEZTJIB783wqwfRhjzYV8xCi7ESYAyBiZP8ANHpWXcU4y98pnJOUaSSdTvuecCrh0GujIt264VEZhDNGYnUxIPZ29R4V068dtG0s/wAnKoKFWs0l0x8jT+lnF7SW8PbvBT1j5ypiCE2I75Yjw3rnGWMPis9pcNcssisy3RbyIxXUiRoQeU1m3SHi1jE4lRaAAW2DnOxJaTAgHSdTv7qtvR3BZMID2RbZSSbauzKS5UM2vsdkE7nXastOlKmlK7XZiulGTssq5BfBW4OpOhOoMfKKFWyJjYc4G3ppRLiWAu722e4hXtEf2ZjVbiiSvnsdKqfE+LPhlm1lJcMpzKJjTbT4+VdOM5bbrL9omq8CpUUIrale7tybX0LfDiwUw94FvtBjlcGJ2/ETVT+kC8ty7bYLvbhiVyywY6doAkgR8KY+jbA3L1tcXmgE6CZOZZVgeceo2FWbprw2OH3X1Zkudd6EwQP3QrbeFULWxdTZ169imtp4Q4lfyM2eysaAD3H4ZDTDIPvJ8PkLdMJiJOoUDvzOP6fGp/Crdp7qC4ZQzPLbz1rbKSSuzJGDk7IYVF55T3cvkfwpXQkDMp8CMnzNWzinBFNrNh5YzuGMgeVVJGnXtt/CzMPeKEKinwGdNw5OjdBEf76/h+VD71sg6mB6n5rUq8NwFYeZYfI1BIncqO4Tr7yPxq0qZ4WHn8KdDCJEH0/EVHIHLX0ArlR4GPATUuCxMdh35fSvFY/eJXx2rj2R94eIj8a96wRoCD4b/OiQ7S4ZEEyeQ1076lgcmGvfoPmon1oeq+E+c/iDUiB4L/P+GlBBJbDKNz5ER8VNPWrpOghdObXD/SoCAnXs+MGfmDUi34A+axPxAo3FJZuHndT3t/xUqZF5/v3fcv5V5UIX7iaktZZASbd0Zo17Lo1tp8BmB9KicYTOUtqwS6GF62W5G2yhtuRVsp/ip/CvGLvLyNqyw8811T8lprjwyXcLc0gXurYn7t1GH/uBK5p0hdILkqtq4Pq7zi0WB1QsCUae/MAAeRIoT0twvU4fMA11j7efWVjt7DeJo50jwBv4e5bUwxWUPc69pD/eAqRwPHjEYe3d5OomNYbZh7wRU7hzwZhjOD3ihe2jlVWfZJhe8TvpVPFwqWR9ddZ5zGvurduCAp1mHP8AZHsT/wBy8m36L2rf8lZ/0p6GvcxnV2gFD9pXIIRVM5lJE+yQSB3ECro1FfIJuckle9h76L7Au4hrl+Gt2bZJNzXKCDIM/ZgHeqtx/CE4k37aBcO9ybLIvYC5uyp+60bg85q5cQTDcP4Xct2b4vXb7i0XWI7JDXVEGMoURudWFUzg3EXRnyEZWksjCUcTsRt5UEnmUS1OMrRm8+Zd7OURngKYKuhnIdxtrHhVxxfSzD9XYwpYPdusikKZCAkHU+MxG+tZZZ4el4n9lbq33awx1Gm9tvtD9060BGFvW7vWMyA2nTsloYnlCxPf5Qa560EJZcjbqtRKs4xcevN8EQ8MfN2RmUTqD7Md8nlVv6PdHziLIsrdyMrdpY0ZTJkkCZ+VV61jCuIuIvsszEeR7S/A1ZeC51m6iltHEAwZVQyn3/lpNeg01GE1unlL8uee1lapSeynh8fYOYbodbvWwQRh3RmWFUuFZCVMyZYHedN6uvBOH9Rg7/WMrEWxqBlXImYjczqZn9Gh2AuiCQCM0GDy0GlTeMlm4fiFX2imUCYkZpIHiQSPWvLVdRNV9kZXjux7L4yd+pQlKjHcrSaV1xn2FJ6TcVu4XFA2x9W6B0DbCRDZGBzL6HQnyqldJ8c97FK7Bgco0bcTqdQATMyCddq0HEXkvYUubf1qABSxieRXTUDuHM5Z0mo3TAWr1nD3b7EsjMpVCEYAgErJUgpoCDEiSNq7eolTo1r/APXkZ6CqanSqG30ouzb627gbh3S+5gcIti1HWNmaTqFzGduZnT09KWB6cY97dyzeudbauoyNmRZUMCJUqBBHjI8KrHFlN692EyIOyhkkQsnc7nep/RrAX7lzIJKyBopYxygRMVRGjSScmld5fmLWcpTtFYWF7vzktXRzA23tthy8Yic1u4dAdB9Ww5Lpow2J10oUSc8ZgcpIOUhoI31HOaidO81m8bCSoKhj2pOWNZjvIOndXHQgqystxQROUmBOVlgnzE6eQpq0mqe6+C3SQUq+y2bP32LJh8ddt2sxJALm2p07TFSYjvG+tQMXgGVC9yRGwLxuY2y6e+pnD+iV3E4m3aF+0bCknTMCV0ZwFMjMYEnNsfCK0b//ABMNj3Lvcu5ZCKqtlkIInY7yT60tConLbDPVv6FeqjCLfiRadsL+WZEuEZlLLachd2kuB5mIFQcVehSddBtlFfTXCOHWrFsW7IAtjYfj41jH0hYCymPvLYygQudRGjMJaB3HT1JrbOe1XOfRourNRRn+FxhZgBv86tbWFI7IOoUyNpjYgjSd5qvDhTC8OrGVSAJO0nTzqZwi7eN1rak5lDyP4FYn00+NUeJfKZqnp5QxJHJ0OuU+g+YrwDWSDHhFN5/X9eVercA5OPKtZzh4vrsx8wDTojlI8yU/GKiC6CdyPNZ+I1p5ATsobyP6NRMFiQqzrlnxzKx/A0gkz2Pcmv8AmqKwA9pSPMfjXaqOQY+RogJGW3zePA2/60q568j7V330qgTRrjxjkH38Pc/wXLf/ABmuemtotgrxX2kUXV/itEXB/lrriIjFYVvG8n963n9dUotfsh0KnZgQfIiDXN4szokbB4kPbR1IIcBh5MJFBeix6nE4rC8g4xFr+C97QHgLgPvrzoC5OERGMvZL2W7vq2Kge6K86QnqMThcTyz/ALPdPcl32T5BwPfRtlol8XDHFLeV0v8AJZS5/wCG5Gv8rBTPIZ6a6QYNrmHuqmrlGyjvI1j1gCil62GUqw0IIIPMHQih/D3KpkaS1s5GJ3IA7LebKQfMmlQxg3GHJKr9hV+rG2UMSx078xM+lQ8PfKn9d81ffpH4EEu50XKHGdSNi0/WCOR2b1PjVCupm861xd1cyu8WHUvq8FZBzDUDtLoIiDXeNvG4f9oksDAu89Nge8VXbN8qRrRbBX82UFucEHXNJn3io4p+0vp1nFdglgOFCbt1hnhJQq0BYEZm010G1WXo/iRbwtx3GUhgULqyhg0L2WiCdSInXSqioZAxRuyNCCdTp2iPCDViXiFi7ghbaUdTK5VX2hlJJgDs+onflWzSJuE4dsGP9RlDxKdVL/a7+Ny3JxK2g1b3An5UN4t0nZ0azZGWYbO3LKQ2oHKBG/OmujfCrV2yt67d7Jnsg/dJWSRuDE6UF43cwqJiEVnPZyode05O5MABF7tzpXl6GnTqbWm9rzg9ZqdTSVPcnl8dPeDH411rsik5O03cGMGWI7yTp3CucJwpsYxLXiojQtqAOcARpVd4Zfhnj/u3/Cr19GNshbuIuDsyoEjTJa7V0D/y2b1HhXajBb7+SOHU1DdHb1bb+hbPo9w2Hx9i9h79q2rIfqrltchCgAKw5gzrBPOiFroA+GS7da+Cbdq4VKKVJhTEySO7z8KE/QzZdrt7EMdD2Y72PaY+QkeprS+k+JRcLezsBmtug8WZSAK49acYVJRj5lr1FZWjF+sl0+n2PmR7hvXGuMHL6MG8BAUEHlFFujaLbQx9pidd42Ue6qxhcUVGh0+dSLGKuFw3abtAnWAYMxO0RpHjXVrU98Nt7E0mo8Gr4jW5mscCV1s3b4EKtu9DDU6IA0AakxNSehfFEu3VW2+ZDq2U6gAcxuoO2o8KyPiHSC88KLjIgMhQYAnc+Zq2dBFZ7y3BbUtqGeSgggTIXQ7T5xSUKaoRd+ourq/u614m9cS4stnDXL59m2jFR94qpIA79q+UH4reF1rpctcYkuza5ixkk+tan9J3Fbxs21ctDyLeWAiqAA4+8XOgk8mPfWQ3V1g1pjJTjfoZZU3SkrPP0NC6I4gX7Za5cAYMBpb0XaftSdNZ0oP0u4swvunVC01sG3AGrHQl2P2pgEeHnqS6E4QphyWEZ2LDygAH4UV4pwm3izbW6IeVRbi+2F5KeTDkJ1HfyrlR1EaVeV+Poegq6OrX0sGnm13cjdG+AHFYC7is5R7QZiuWQ4UFtDMgkDuPrQvEYW6ok+z3xIrZrHBks4C5h7QgdU6+9CJrHsFx4N1amdT2jyy/jyro/pNWOqdTfK2Vb3nnNbDZZ01ddf7If7Q0R2fdXm/2R5roaNYnEWiGNxFMSc2x8BpqahcQ4cqrntElRuOaztrsRXUq6OcFdO6MMaylh4IiX2XZ2HgdR7jXq3JOtsE/unL/AEpkMe/3617rWQtJougf2V7+/wD8tKoYZ+TGlQIaj0guQcI8+zibY/8A2K9v5sKPDWq70vMYXN9y9h39FvWyfhNWACsD4Oj1Kf0WPV47iFjl1iX18etWW+MUZ6UcM/aMLetD2mQ5f417Sf4gKA8Q+p41h2nTEWWtH+JCWH+7VzbSi+jFXDQL6I8UGIwtm79plhx3OOy3+IfGnsaclxG2V/q38CZNsnu1lfEuvdVd6Kv1GOxmEOisRibX8LxnA8A2nvq14vDdYhU/aESNweTDxBgig1ZjLgFdJuH/ALRh2UCXTtof3lmR6rK+tYpi8PlbQ6HUH8K3vA4rMgLCGEq47mU5SPKdvAiss6ccF6q8co+ruEsh5Kx1ZPxHgfCraLztZXVWLlEuCZrm3cIpXRBPKK8I0rQZ030C+DxwjtyY2j+HLB8Ij3VJxNjPEPAaMw/l0+R94qvKxG1E+HPILEwiwT4kbAeNDc4ofEuQ/bx7WUydY2U6LBIAkfaAMNA/A0D4jZugDM2e2dmGx7gf612bmbUidYI7vu/jTlm8UGhDA+0vL1FV5XBrjsqevz5kexw25kd8jBAplgNBpIkjQaxvV7wOLSzwfUjNctsqCdSz3biN6dXen0qpHEHq3W0zgODmtSSp00geGh9K7sXRdw6pngpkOvIoAoVgTt2SfURMEU8M3Kq0dtjYug2HNnDWliDlDN5tqfnQ3pnx7rb/AFYP1dsEebR2j6be/vqlL0y4ggK27lpwNAxSSPHUD5GgeG4y73it1gdwxGgJ79udcVfp1XxJTk1k6lDV6dVFJp+SJGL4M3VYe1btrKEvdcsJZnCkJ5IBFM8XQW7W2pOX3an00+Vd4jiJDNruZ99RuP3c1m2e+Pka6dRelEqpTjGlUUebfYEWFDMM23Otq6CWcEt21at2k6zKsmJYnKAXObYEzEdxrHuj8/tFvz/CtM4de6viOGuDeAp8ZY/j86r1sXKGHwr+0GhoJ0ZVH52+X92Lx9LXAxe4c7KvasEXR5Ds3P8AASf5RWI9GcIr3WzqrALoCJ1nfWvp29bV7ZR9QylWHeCINfNGAsfs+KuKT7Je0fNGj8DWbS1HLTzhHpn+yrQ2/cQ3eZdLawIp/hyTftD99fnUKzdBFHeiVrPiU8DPwNc14PW157KUpdi3cdvlLMCc1wx45ftHfu09azTpBwjD5GuIvVXADqgy+Jldjp4Ua+kPi84pLS3xY6sEZjqCzfZPKD3nuqn8TOKtCbnaQ7XFAZSD4gRr410P0+DhBNYbPPwlTjQaqRbv2uVvHZ8h7YZdOWv50U4ZxDPYdJ1VQfFpIWPjMeFD2tBtAd9Kl8BDm2zIFm2VIUL7RBEFtdSN/MCvS6atJt7n0PNVaeFZdRgmvVaiOF4BirmvVMo73GQd/P5V6/B1QjrbqgcwCJ9JM/CsLml1NkNHWmrqOO+PqD4bxryixXBjQG6fHPv/AOnSqb13G/Zv/uH/AKRfemVqcDie8WmYfyjMPlRrC3ZUGd1B94qJxCznsXU5NbdfepFRujWIz4TDPzNm2f8ACJrH0H6lc+lGbS4TFDexfGo+6wk/5APWrmtyQDM/GgP0gYTrcBfB+yof+4Qx+ANP9EMX12CsPMnIFJ8U7B+Iov1UResCOmh/Z8Vg8YNlc2bv8FwGCfAdr3irqNeY/X6+NBOlXC/2jC3rUaspy/xL2l+IA9aa6C8V/aMHaYmWUZH/AIl0PvEH1oPKCsMnOcl/uW8Nf/EQf7yD/wBPxprj/CRirJtyAd1aJysNj+Y7ian4+wWXTRhDLy7SmV9DsfAmuH4kgUMJLMJVB7RMxEcjOhnbWaC7BZhHGOHlS2ZYdTluDuYc/I99CWFad9IFi25XE2wYb6u8IjwBPcwIKn0rPGwsMZ5bePdWxSvG5lVJue1EdMIT4CusbiNFRdEX4tzY0Qu2sqK7H2iYHgPzNCsRBMjnQTuaNRRjSSXU7wuLKnQwalKQQI35+NC6dtXo3otFMKnmF8MoYMQSGXte6msinVl9efvpq3cBqT+1SmQgaDQ+Mz8qWxoU31yPqkiBqPHX57U7isCerDJ23MgqBJUzyG50jUDme41HSwyhWBGvKplq/lYENlI2MxrvoeWtJazybI3nByj9iuX2YmTJJNGMWmbDCPskn0n+tccZsFmNwk5iZaTObxBqVw9ptsPP5VKztFNdGUaWDdSUJdYsDcFugXlJ5flWhcBxSrisJmaYMGeROq+kkCs6wtpRcy5hIaNdAeW9HLmAu22VipywYYMCPnUqw3480W6WcoaWatf0l7uD6Ps4k86xbpeVt8Uvo6BkdgwEa/WAMSPHNNanwXFZ7dtyIARCRM9oqDE89edZr9K+DdcbbxQBNsKmdlEhe23tRtIaBXF/SZzpV2uzErUlw8EDEpew2brLTG0uvWp20ynQElZjeD3HSrL0E42B1122ty6VTsJbRmLuZAGg+J0FCsR0usGyrdYGe0VFq0PZdSe2rgDQQN510EGhvFunfEbiDq8RktgARaRUjluBMeNbamlVRXSs/l/Zsr6yag6W7cre/wCPD+B0/R3iHWvexarh2uQ2a7eS2AJO3aJ+E799GcDdwOEWbnEw7N/Z4e2bg8jm7PhrBrLMbi7t1s113uHvdix+Jpgk10tsNqjY4/jVotu/yLhxTiFq4xNi2VJM5iVUDyRSQKP9DcLdtsXd7y23RkDKdEZvZub/AGe4gaVmdm8VINWvC8ZuWlW5ZcowIBg6EbQw2OtJUi7XRfpqkW9kuvXuPcVxV4Oy3LovQfbVywPiD+BE0PkRqI8e+jw4jhsR/wBot9U5/tbQ0J72T8tajY3o5cC57JW/b+9b1I813B99LCpHjgmq0VeGXlfEE5R30q4yUquuc43Ed3pQfoS3+xWh90unlkuMkfCioPKgnRA/V30+5ib49DcLj/NWNcG7qHMQgdWRvZcFT5MCDVM+ifEkWLtht7N1ljz3/wAQar0BpWd8CHUcZxlnYXQLq+ejmP77e6jHhoWXKZoTedUnoo/7LxLFYSYS79fa9faA98fy1cTI21qjdO1OHvYTGj+zuZLn8Daif8Y9aEc4DLGTRLgkTQlrAztaYdl5uJBghtrkEbakN/M1FcNcDAMNiJ0591ReMWSUDIJe2c6DvImV/mUsvqDypUMVjiWHlnw97+1Q5TAElR2XAjRhoDy0XvrMcSnZII7SGGHkY+dbLxThaYkWbqNBQq9th90xI8ivxA7qo3TfgDWri3VgrcIV+7NsDrsCPlWinJcMqmmvSRQ8ZijcAGyrsBUN0qbxDCm05XcciNiKjVoSXQzznKcryeSPSp7LSddKDAhu25FTLN4GoRFSOHWczjuGp8hStFtJttRXUPYOyQnMxqecSdPKmcVhswAOn2tfDSrRhk6vDfvXj/gX8z+NVni2JHWuvcoQeY1af5iarjlnc1cPD06XXBGt32TsP2l7t/caT4oKCLUmdx3frur3BLKOBuYFdvgcoBJ5gEefcaZwuc2NdrF8/MC28waWBE66iN+Yqw9HMVnuojuRbZ1zTyBMFvAwTrUlMVhb96yuIti0oUq7W5EmDlbnlMxMCPCilvoy2GcYjBsuLtjtQO06R3pGsd4E+AilnJWt1FpKa44vk2F1a2kqq5FXmYgAa1V8bxU3rmUk2VvW+rs3AYZHtw3I8yZjmENR7XGV4hYy2rwt3h9ltVJHJhuR+oNZT0gbF2LwTEF1e2ZT7uhnMkdk+Y9a5Oj0U4VN18o31K1KNP0ldv8APic4zAdXca3cXI6EqwHePmOYPMRRDhREMrQRHvGx9ak9I8auNspikWL1tAt+PtAaBh/DsT90j7tAOH4yCJrsxe5HNqwdN9nld0N3reViszB37xyNIiiXGbQKrcXyP4H50MDUHEsp1E8MiuO1Uw3oAT1Ph3Col4w1chtafoUX21MeYcw1zSiGDxb22zW2Kt3gx/rQfAK2YCD4yOVEevtK0Pm5ajlNZJQu7I9JT1sIUt0+CyjpM51e1h3bmzWgSfPWlQO5aUHS4rDSCAYMie6lSeHI0Kemkrpc9jYFagvRvs4nHIYEXkf+/ZQ/hRuB+u6gPD2jieJWfbsWXj+Euk+6KZcM8w+hZo7tazrpjFjiuBv8nHVt6MUJPpcHurRCdiaoX0t4bNhEurvavAz3BwR/mC0YesCfBeSwieYoR0r4b+04S9bAklCV/iXtL8QBUvgWKW/Yt3fvoreUgEj31NBgaUvDG5RWvoz4r1+DQE9q12G9PZ/wx7jVsdpFZl0Zf9j4tiMOdEvS6d2v1ix6Fl9K0m3cE/xbe7Wmmsgg8A7AnJdeydjN23/Cx7aj+F9fAOtO8WwC4iy9p9mEA8weRHiDTHSG2wUXVEtYPWADdkiLi+JKSQO8LRPC5GCvmLT2lPKG2iBqIPjSZ5H7GEcWwjhmtXBFy0Su24Hz02NA6136T+CrC4u1usLcHgfZb0OnqKy3H2ROZdm+B5it0JblcxTjZkOkx769Nc0zETPXXSjHBsEcu2rxr3Dl+dB6dvY64dC7R3Ax8qRq5ooVY05bmrl44pxS2GlmUKghFJ1IXwGsk/OqCcQSSW3JJJ8Tqa4rwigo2LdTrZ12m8WJtjFMNjvRG3fm2qzJzSdfM/lQFTFTMJe19D8jRKYyTHSvviKmcOxty0wNtipnkY+PLzqKrUqRq/Jpg9rui53iMQZugW7/ACuqYYn96NHPnDeJpq7xh0XqcfbW/a2BfkdpV91b3GhFi41xBE5lhSJiV7/P8qsuF4kioLeJtZ7Z0LDV0nz7Lr4GD3EUVSiyuVeV+/50B+D4Xh0ZbmFxACvIazfnTvGdQZBBjUDzNAOkvRy5hWzZZtMT1bghgdJiQdSNvSrXi+hoyG/gLi3rI1dQdUnvU9pPI6eNcWMWrFsMC4t3LJC27naVLxBJgET7WoPKedK04O5fCX7iHhWyr2/r3la4RcDWgjag5h8Zodfs5SR3UhcNo7EAMD5d4p7G31MQQSST5AxFXGHjDBeIGtP8IwT3rq27Yljt4eJ7gN5pCw1x1RFLOxgKNyT3Vs/QvomuDtdqGvP7bch+6vgPjVVWpsXc06XT+LO74XIGvdEbVrDyLhDIpZ3OzEakxyHl8azc3C1wGNS3+la909PU4O6ebAIPEuYPwk1jaocwA3mqdNud3I0/qc4+jCPAZv3irEAaA17T2R+RBpVa45L6WpioJY4XX7G0x2fSq4v/AN3/APw//mpUqpRzmWG9vVY+kYf9HYj/AMr/AN5KVKpH1l7SS4Y/0BP/AEfY/g/FqPqdTSpUJeswx9VGd9OBHFsERoYt6j/xWFaVa5UqVNPhAhyyU3KgnAP+z2xyGcAdwDkADwA0pUqrfA65HeMKDh74IkZH3/hNYY3/AFTeY+deUq00OGZ6/KIBrk0qVXmc8rhqVKoQ8Wk1KlSsJ5SFKlUIT+ddNypUqQ2IIcFP1n8p+Yo+aVKrY+qZ6vrkjozdZMZbCEqCcpgxKnQqY3HhU7jKDrbWg/6xOX7wrylU/wBGWU/8iK/9JA/6Rxf8f/xqapSbjzpUqCK58l++im2Di2JAJFswY2kgGO6titDQ15SrDW9dnZ03+BfnUxX6RrzHHXVLEqMkAkkDsDYcqr3EFAugAADKNvKlSrRDp7Dm6j1pe0LLtXtKlVxl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32" name="AutoShape 20" descr="Картинки по запросу Адаптивная двигательная рекреация средствами туризма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34" name="AutoShape 22" descr="Картинки по запросу Адаптивная двигательная рекреация средствами туризма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" name="Рисунок 18" descr="скачанные файлы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2214554"/>
            <a:ext cx="2466975" cy="1847850"/>
          </a:xfrm>
          <a:prstGeom prst="rect">
            <a:avLst/>
          </a:prstGeom>
        </p:spPr>
      </p:pic>
      <p:pic>
        <p:nvPicPr>
          <p:cNvPr id="20" name="Рисунок 19" descr="скачанные файлы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2928934"/>
            <a:ext cx="2466975" cy="18478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"/>
            <a:ext cx="91440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                                </a:t>
            </a:r>
          </a:p>
          <a:p>
            <a:endParaRPr lang="ru-RU" sz="1400" dirty="0" smtClean="0"/>
          </a:p>
          <a:p>
            <a:r>
              <a:rPr lang="ru-RU" sz="1400" dirty="0" smtClean="0"/>
              <a:t>       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3786190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Туризм является одним из наиболее активных и интересных видов досуга для лиц с ограниченными возможностями, сочетающим одновременно увлекательную и познавательную деятельность: — в походах, поездках, путешествиях и экскурсиях воспитываются терпение, смелость, выносливость, любознательность; — на экскурсиях поощряется познавательная активность; — в клубах по интересам развиваются творческие способности.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290" name="AutoShape 2" descr="Картинки по запросу Адаптивная двигательная рекреация средствами туризма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images (3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00042"/>
            <a:ext cx="3542622" cy="2357454"/>
          </a:xfrm>
          <a:prstGeom prst="rect">
            <a:avLst/>
          </a:prstGeom>
        </p:spPr>
      </p:pic>
      <p:pic>
        <p:nvPicPr>
          <p:cNvPr id="6" name="Рисунок 5" descr="images (3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500042"/>
            <a:ext cx="3752859" cy="2811022"/>
          </a:xfrm>
          <a:prstGeom prst="rect">
            <a:avLst/>
          </a:prstGeom>
        </p:spPr>
      </p:pic>
      <p:pic>
        <p:nvPicPr>
          <p:cNvPr id="7" name="Рисунок 6" descr="images (3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3208458"/>
            <a:ext cx="3429024" cy="2568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571612"/>
            <a:ext cx="842968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Рекреационное обслуживание – действия в рамках группы людей, направленные на дальнейшее развитие взаимной связи и совершенствование общественной жизни. Организация рекреационного обслуживания туристов с ограниченными возможностями рассматривается как способ обеспечения их интеграции в общество на основе трех взаимосвязанных процессов: — приобщения — создания условий, обеспечивающих каждой группе людей или индивидуумам возможность лучше познать самих себя и окружающих; — взаимного ознакомления групп людей, знакомства с произведениями искусства и их создателями или культурными центрами либо на основе договоренности, либо с помощью формального контакта; — творческого самовыражения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</a:rPr>
              <a:t>самовыражения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, инициативы и чувства ответственности на основе обеспечения взаимодействия индивидуумов и групп людей с окружающей средой. Основными задачами рекреационного обслуживания туристов с ограниченными возможностями являются: — развитие общественных связей, придание отношениям между людьми с ограниченными возможностями тесного и дружеского контакта; — оказание помощи людям с ограниченными возможностями в соответствии с культурными традициями в изучении и овладении основными понятиями логики, эстетики, поэзии и экономики и расширении общего кругозора личности; — организация свободного времени индивидуума и развитие личности во время путешествий и экскурсий.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714356"/>
            <a:ext cx="5715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Рекреационная туристская деятельность подразумевает определенные функции по рекреационному обслуживанию туристов.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29124" y="364331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Содержание адаптивной двигательной рекреации направлено на: 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— активизацию поддержания или восстановление физических и духовных сил, затраченных лицами с ограниченными возможностями здоровья во время какой-либо деятельности (труд, учёба, спорт); — на профилактику утомления, развлечения, интересное проведение досуга и вообще на оздоровление, улучшение кондиции, повышения уровня жизнестойкости через удовольствие или с удовольствием. 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 descr="images (3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397" y="428604"/>
            <a:ext cx="4260918" cy="300039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7686" y="28572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Адаптивная двигательная рекреация средствами туризма, преследует следующие цели: — поддержание гармонического физического и функционального развития; — развитие двигательных способностей; — совершенствование и углубление основных двигательных умений и навыков; — укрепление и расширение знаний по вопросам физической культуры; — выработка и укрепление положительного отношения к активным формам отдыха через укрепление навыка к регулярной двигательной деятельности, дифференцирование туристских интересов с тем, чтобы они стали составной частью повседневного образа жизни; — укрепление мировоззренческих взглядов; — развитие эстетического вкуса к двигательной деятельности;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478632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— развитие творческих способностей; — закаливание организма, укрепление гигиенических навыков, способностей вести здоровый образ жизни. 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 descr="images (3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714356"/>
            <a:ext cx="3702870" cy="1928826"/>
          </a:xfrm>
          <a:prstGeom prst="rect">
            <a:avLst/>
          </a:prstGeom>
        </p:spPr>
      </p:pic>
      <p:pic>
        <p:nvPicPr>
          <p:cNvPr id="6" name="Рисунок 5" descr="images (3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214686"/>
            <a:ext cx="3460894" cy="232410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14596" y="714356"/>
            <a:ext cx="64294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 Определяя место адаптивной двигательной рекреации в туризме, можно выделить следующие её организационно-методические направления: 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Лечебно-реабилитационное направление пред- полагает использование оздоровительных видов спорта и санаторно-курортное лечение (на курортах, в санаториях, домах отдыха, пансионатах, водолечебницах и т. п.), а также экзотические туры, например для желающих бросить курить.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  Адаптивное направление предполагает формирование у лиц с ограниченными возможностями (инвалидов) качеств и способностей, в той или иной степени компенсирующих поврежденные функции. Это позволяет повысить разнообразие, эмоциональную окрашенность их жизни, расширить круг общения. 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Рекреативное направление подразумевает двигательную (физическую) рекреацию — восстановление физического и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</a:rPr>
              <a:t>психоэмоционального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 состояния людей через активный отдых путем организации раз- влечений, активного досуга и т. д. с использованием средств физической культуры. Оздоровительный, восстановительный эффект достигается через эмоциональную разрядку, развлечение, получение удовольствия, смену места и области деятельности.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скачанные файлы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2" y="2143116"/>
            <a:ext cx="2670455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0"/>
            <a:ext cx="90011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 4. Кондиционно-профилактическое направление направлено на поддержание оптимального уровня развития физических качеств и внешнего вида, улучшение здоровья, профилактику «болезней цивилизации», «возрастных» заболеваний и предполагает получение существенного тренировочного эффекта от систем организма. Использование элементов двигательной активности в процессе туристской деятельности дадут положительный эффект в реабилитации только тогда, когда они: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 а) адекватны возможностям больного или инвалида; 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б) оказывают тренирующее действие и повышают адаптационные возможности, при условии, что методист знает и учитывает ряд методических правил и физиологически обоснованные педагогические принципы: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786058"/>
            <a:ext cx="2895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— новизна и разнообразие; 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857496"/>
            <a:ext cx="15110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-цикличность;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2786058"/>
            <a:ext cx="3643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-системность воздействия (или поочередность);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3643314"/>
            <a:ext cx="3857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          - принцип постепенности;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                 - систематичность.; 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571876"/>
            <a:ext cx="19648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--сознательность</a:t>
            </a:r>
            <a:r>
              <a:rPr lang="ru-RU" sz="1400" dirty="0" smtClean="0"/>
              <a:t>;. 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3714752"/>
            <a:ext cx="26669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-индивидуальный подход;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Рисунок 10" descr="скачанные файлы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4214818"/>
            <a:ext cx="3190896" cy="239317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113</TotalTime>
  <Words>714</Words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Выполнила  Исакова И.Н.  воспитатель ГДОУ  Щёкинский детский сад компенсирующего вида для детей с ограниченными возможностями здоровья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  Исакова И.Н.  воспитатель ГДОУ  Щёкинский детский сад компенсирующего вида для детей с ограниченными возможностями здоровья </dc:title>
  <dc:creator>Ирина</dc:creator>
  <cp:lastModifiedBy>Ирина</cp:lastModifiedBy>
  <cp:revision>15</cp:revision>
  <dcterms:created xsi:type="dcterms:W3CDTF">2015-09-21T08:58:41Z</dcterms:created>
  <dcterms:modified xsi:type="dcterms:W3CDTF">2015-10-02T05:29:51Z</dcterms:modified>
</cp:coreProperties>
</file>