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525924-982A-423C-AC67-8388447E64B9}" type="datetimeFigureOut">
              <a:rPr lang="ru-RU" smtClean="0"/>
              <a:pPr/>
              <a:t>03.03.2015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41AFBF-C90C-4959-B844-089E957537DC}" type="slidenum">
              <a:rPr lang="ru-RU" smtClean="0"/>
              <a:pPr/>
              <a:t>‹#›</a:t>
            </a:fld>
            <a:endParaRPr lang="ru-RU"/>
          </a:p>
        </p:txBody>
      </p:sp>
    </p:spTree>
    <p:extLst>
      <p:ext uri="{BB962C8B-B14F-4D97-AF65-F5344CB8AC3E}">
        <p14:creationId xmlns:p14="http://schemas.microsoft.com/office/powerpoint/2010/main" val="971470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5B106E36-FD25-4E2D-B0AA-010F637433A0}" type="datetimeFigureOut">
              <a:rPr lang="ru-RU" smtClean="0"/>
              <a:pPr/>
              <a:t>03.03.2015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7991475" y="6429375"/>
            <a:ext cx="876300" cy="292100"/>
          </a:xfrm>
        </p:spPr>
        <p:txBody>
          <a:bodyPr/>
          <a:lstStyle/>
          <a:p>
            <a:fld id="{725C68B6-61C2-468F-89AB-4B9F7531AA68}" type="slidenum">
              <a:rPr lang="ru-RU" smtClean="0"/>
              <a:pPr/>
              <a:t>‹#›</a:t>
            </a:fld>
            <a:endParaRPr lang="ru-RU"/>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ru-RU" smtClean="0"/>
              <a:t>Образец заголовка</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5B106E36-FD25-4E2D-B0AA-010F637433A0}" type="datetimeFigureOut">
              <a:rPr lang="ru-RU" smtClean="0"/>
              <a:pPr/>
              <a:t>03.03.2015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5B106E36-FD25-4E2D-B0AA-010F637433A0}" type="datetimeFigureOut">
              <a:rPr lang="ru-RU" smtClean="0"/>
              <a:pPr/>
              <a:t>03.03.2015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03.03.2015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5B106E36-FD25-4E2D-B0AA-010F637433A0}" type="datetimeFigureOut">
              <a:rPr lang="ru-RU" smtClean="0"/>
              <a:pPr/>
              <a:t>03.03.2015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ru-RU" smtClean="0"/>
              <a:t>Образец заголовка</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5B106E36-FD25-4E2D-B0AA-010F637433A0}" type="datetimeFigureOut">
              <a:rPr lang="ru-RU" smtClean="0"/>
              <a:pPr/>
              <a:t>03.03.2015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ru-RU" smtClean="0"/>
              <a:t>Образец заголовка</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5B106E36-FD25-4E2D-B0AA-010F637433A0}" type="datetimeFigureOut">
              <a:rPr lang="ru-RU" smtClean="0"/>
              <a:pPr/>
              <a:t>03.03.2015</a:t>
            </a:fld>
            <a:endParaRPr lang="ru-RU"/>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ru-RU"/>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63888" y="1340768"/>
            <a:ext cx="5472608" cy="5040560"/>
          </a:xfrm>
        </p:spPr>
        <p:txBody>
          <a:bodyPr>
            <a:normAutofit fontScale="2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Я зарастаю памятью,</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Как лесом зарастает пустошь.</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И птицы</a:t>
            </a:r>
            <a:r>
              <a:rPr lang="en-US"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 </a:t>
            </a: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a:t>
            </a:r>
            <a:r>
              <a:rPr lang="en-US"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 </a:t>
            </a: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память по утрам поют,</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И ветер–память по ночам гудит,</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Деревья</a:t>
            </a:r>
            <a:r>
              <a:rPr lang="en-US"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 </a:t>
            </a: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a:t>
            </a:r>
            <a:r>
              <a:rPr lang="en-US"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 </a:t>
            </a: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память целый день лепечут.</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Но в памяти моей такая скрыта мощь,</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Что возвращает образы и множит…</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Шумит, не умолкая, память-дождь,</a:t>
            </a:r>
          </a:p>
          <a:p>
            <a:pPr algn="just"/>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И память-снег летит и пасть не может.</a:t>
            </a:r>
          </a:p>
          <a:p>
            <a:pPr algn="just"/>
            <a:r>
              <a:rPr lang="ru-RU" sz="96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rPr>
              <a:t>Д. Самойлов</a:t>
            </a:r>
            <a:endPar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ndParaRP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Заголовок 1"/>
          <p:cNvSpPr>
            <a:spLocks noGrp="1"/>
          </p:cNvSpPr>
          <p:nvPr>
            <p:ph type="title"/>
          </p:nvPr>
        </p:nvSpPr>
        <p:spPr>
          <a:xfrm>
            <a:off x="2483768" y="-1062678"/>
            <a:ext cx="6075558" cy="2475454"/>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ru-RU" b="1" dirty="0" smtClean="0">
                <a:solidFill>
                  <a:srgbClr val="FF0000"/>
                </a:solidFill>
                <a:latin typeface="Arial" pitchFamily="34" charset="0"/>
                <a:ea typeface="Adobe Kaiti Std R" pitchFamily="18" charset="-128"/>
                <a:cs typeface="Arial" pitchFamily="34" charset="0"/>
              </a:rPr>
              <a:t>Ветераны-Земляки.</a:t>
            </a:r>
            <a:endParaRPr lang="ru-RU" b="1" dirty="0">
              <a:solidFill>
                <a:srgbClr val="FF0000"/>
              </a:solidFill>
              <a:latin typeface="Arial" pitchFamily="34" charset="0"/>
              <a:ea typeface="Adobe Kaiti Std R" pitchFamily="18" charset="-128"/>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358246" cy="5940088"/>
          </a:xfrm>
          <a:prstGeom prst="rect">
            <a:avLst/>
          </a:prstGeom>
        </p:spPr>
        <p:txBody>
          <a:bodyPr wrap="square">
            <a:spAutoFit/>
          </a:bodyPr>
          <a:lstStyle/>
          <a:p>
            <a:r>
              <a:rPr lang="ru-RU" sz="2000" dirty="0" smtClean="0">
                <a:latin typeface="Arial" pitchFamily="34" charset="0"/>
                <a:cs typeface="Arial" pitchFamily="34" charset="0"/>
              </a:rPr>
              <a:t>Николай Кожанов родился 25 декабря1909 года  в деревне </a:t>
            </a:r>
            <a:r>
              <a:rPr lang="ru-RU" sz="2000" dirty="0" err="1" smtClean="0">
                <a:latin typeface="Arial" pitchFamily="34" charset="0"/>
                <a:cs typeface="Arial" pitchFamily="34" charset="0"/>
              </a:rPr>
              <a:t>Заломаево</a:t>
            </a:r>
            <a:r>
              <a:rPr lang="ru-RU" sz="2000" dirty="0" smtClean="0">
                <a:latin typeface="Arial" pitchFamily="34" charset="0"/>
                <a:cs typeface="Arial" pitchFamily="34" charset="0"/>
              </a:rPr>
              <a:t> (ныне — Городецкий район Нижегородской области). После окончания трёх классов школы работал формовщиком на </a:t>
            </a:r>
            <a:r>
              <a:rPr lang="ru-RU" sz="2000" dirty="0" err="1" smtClean="0">
                <a:latin typeface="Arial" pitchFamily="34" charset="0"/>
                <a:cs typeface="Arial" pitchFamily="34" charset="0"/>
              </a:rPr>
              <a:t>Балахнинском</a:t>
            </a:r>
            <a:r>
              <a:rPr lang="ru-RU" sz="2000" dirty="0" smtClean="0">
                <a:latin typeface="Arial" pitchFamily="34" charset="0"/>
                <a:cs typeface="Arial" pitchFamily="34" charset="0"/>
              </a:rPr>
              <a:t> бумажном комбинате. В 1940 году Кожанов был призван на службу в Рабоче-крестьянскую Красную Армию. Участвовал в боях советско-финской войны, будучи командиром орудия 271-го мотострелкового полка 17-й мотострелковой дивизии Северо-Западного </a:t>
            </a:r>
            <a:r>
              <a:rPr lang="ru-RU" sz="2000" dirty="0" err="1" smtClean="0">
                <a:latin typeface="Arial" pitchFamily="34" charset="0"/>
                <a:cs typeface="Arial" pitchFamily="34" charset="0"/>
              </a:rPr>
              <a:t>фронта.В</a:t>
            </a:r>
            <a:r>
              <a:rPr lang="ru-RU" sz="2000" dirty="0" smtClean="0">
                <a:latin typeface="Arial" pitchFamily="34" charset="0"/>
                <a:cs typeface="Arial" pitchFamily="34" charset="0"/>
              </a:rPr>
              <a:t> период с 8 февраля по 13 марта 1940 года Кожанов участвовал в боях за овладение важными опорным пунктами финских войск и поддерживал огнём своего орудия атаки стрелковых частей, подавлял доты и огневые точки . Указом Президиума</a:t>
            </a:r>
            <a:r>
              <a:rPr lang="ru-RU" sz="2000" u="sng" dirty="0" smtClean="0">
                <a:latin typeface="Arial" pitchFamily="34" charset="0"/>
                <a:cs typeface="Arial" pitchFamily="34" charset="0"/>
              </a:rPr>
              <a:t> </a:t>
            </a:r>
            <a:r>
              <a:rPr lang="ru-RU" sz="2000" dirty="0" smtClean="0">
                <a:latin typeface="Arial" pitchFamily="34" charset="0"/>
                <a:cs typeface="Arial" pitchFamily="34" charset="0"/>
              </a:rPr>
              <a:t>Верховного</a:t>
            </a:r>
            <a:r>
              <a:rPr lang="ru-RU" sz="2000" u="sng" dirty="0" smtClean="0">
                <a:latin typeface="Arial" pitchFamily="34" charset="0"/>
                <a:cs typeface="Arial" pitchFamily="34" charset="0"/>
              </a:rPr>
              <a:t> </a:t>
            </a:r>
            <a:r>
              <a:rPr lang="ru-RU" sz="2000" dirty="0" smtClean="0">
                <a:latin typeface="Arial" pitchFamily="34" charset="0"/>
                <a:cs typeface="Arial" pitchFamily="34" charset="0"/>
              </a:rPr>
              <a:t>Совета СССР от 7 апреля 1940 года за «образцовое выполнение боевых заданий командования на фронте борьбы с финской белогвардейщиной и проявленные при этом отвагу и геройство» младший командир Николай Кожанов был удостоен высокого звания Героя Советского Союза с вручением ордена Ленина и медали «Золотая Звезда» за номером 403.Участвовал в боях Великой Отечественной войны.</a:t>
            </a:r>
            <a:endParaRPr lang="ru-RU"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214290"/>
            <a:ext cx="8572560" cy="243143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В </a:t>
            </a:r>
            <a:r>
              <a:rPr kumimoji="0" lang="ru-RU" sz="2000" b="0" i="0" strike="noStrike" cap="none" normalizeH="0" baseline="0" dirty="0" smtClean="0">
                <a:ln>
                  <a:noFill/>
                </a:ln>
                <a:effectLst/>
                <a:latin typeface="Arial" pitchFamily="34" charset="0"/>
                <a:ea typeface="Times New Roman" pitchFamily="18" charset="0"/>
                <a:cs typeface="Arial" pitchFamily="34" charset="0"/>
              </a:rPr>
              <a:t>1945 году</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 в звании лейтенанта Кожанов был уволен в запас. Проживал в посёлке Правдинск(ныне — в черте города Балахна Нижегородской области), работал на </a:t>
            </a:r>
            <a:r>
              <a:rPr kumimoji="0" lang="ru-RU" sz="2000" b="0" i="0" u="none" strike="noStrike" cap="none" normalizeH="0" baseline="0" dirty="0" err="1" smtClean="0">
                <a:ln>
                  <a:noFill/>
                </a:ln>
                <a:effectLst/>
                <a:latin typeface="Arial" pitchFamily="34" charset="0"/>
                <a:ea typeface="Times New Roman" pitchFamily="18" charset="0"/>
                <a:cs typeface="Arial" pitchFamily="34" charset="0"/>
              </a:rPr>
              <a:t>Балахнинском</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 целлюлозном комбинате. Скоропостижно скончался 25 августа 1956 года, похоронен на </a:t>
            </a:r>
            <a:r>
              <a:rPr kumimoji="0" lang="ru-RU" sz="2000" b="0" i="0" u="none" strike="noStrike" cap="none" normalizeH="0" baseline="0" dirty="0" err="1" smtClean="0">
                <a:ln>
                  <a:noFill/>
                </a:ln>
                <a:effectLst/>
                <a:latin typeface="Arial" pitchFamily="34" charset="0"/>
                <a:ea typeface="Times New Roman" pitchFamily="18" charset="0"/>
                <a:cs typeface="Arial" pitchFamily="34" charset="0"/>
              </a:rPr>
              <a:t>Кубинцовском</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 кладбище Правдинска.</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Был также награждён рядом медалей.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В честь Кожанова названа улица в городе Городец.</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30000" dirty="0" smtClean="0">
                <a:ln>
                  <a:noFill/>
                </a:ln>
                <a:solidFill>
                  <a:srgbClr val="252525"/>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Рисунок 3" descr="http://old.gorodets-adm.ru/images/stories/photos/kjnv0017.jpg"/>
          <p:cNvPicPr/>
          <p:nvPr/>
        </p:nvPicPr>
        <p:blipFill>
          <a:blip r:embed="rId2"/>
          <a:srcRect/>
          <a:stretch>
            <a:fillRect/>
          </a:stretch>
        </p:blipFill>
        <p:spPr bwMode="auto">
          <a:xfrm>
            <a:off x="1857356" y="2714620"/>
            <a:ext cx="6143668" cy="364333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28596" y="500042"/>
            <a:ext cx="828680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ru-RU" sz="200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Следующий ветеран – земляк это</a:t>
            </a:r>
            <a:r>
              <a:rPr kumimoji="0" lang="ru-RU" sz="2000" i="0" u="none" strike="noStrike" cap="none" normalizeH="0" baseline="0" dirty="0" smtClean="0">
                <a:ln>
                  <a:noFill/>
                </a:ln>
                <a:solidFill>
                  <a:srgbClr val="4D6234"/>
                </a:solidFill>
                <a:effectLst/>
                <a:latin typeface="Arial" pitchFamily="34" charset="0"/>
                <a:ea typeface="Times New Roman" pitchFamily="18" charset="0"/>
                <a:cs typeface="Arial" pitchFamily="34" charset="0"/>
              </a:rPr>
              <a:t> </a:t>
            </a:r>
            <a:r>
              <a:rPr kumimoji="0" lang="ru-RU" sz="2000" i="0" u="none" strike="noStrike" cap="none" normalizeH="0" baseline="0" dirty="0" err="1" smtClean="0">
                <a:ln>
                  <a:noFill/>
                </a:ln>
                <a:effectLst/>
                <a:latin typeface="Arial" pitchFamily="34" charset="0"/>
                <a:ea typeface="Times New Roman" pitchFamily="18" charset="0"/>
                <a:cs typeface="Arial" pitchFamily="34" charset="0"/>
              </a:rPr>
              <a:t>Ворожейкин</a:t>
            </a:r>
            <a:r>
              <a:rPr kumimoji="0" lang="ru-RU" sz="2000" i="0" u="none" strike="noStrike" cap="none" normalizeH="0" baseline="0" dirty="0" smtClean="0">
                <a:ln>
                  <a:noFill/>
                </a:ln>
                <a:effectLst/>
                <a:latin typeface="Arial" pitchFamily="34" charset="0"/>
                <a:ea typeface="Times New Roman" pitchFamily="18" charset="0"/>
                <a:cs typeface="Arial" pitchFamily="34" charset="0"/>
              </a:rPr>
              <a:t> Арсений Васильевич.</a:t>
            </a:r>
            <a:r>
              <a:rPr kumimoji="0" lang="ru-RU" sz="200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a:t>
            </a:r>
            <a:r>
              <a:rPr kumimoji="0" lang="ru-RU" sz="2000" i="0" u="none" strike="noStrike" cap="none" normalizeH="0" baseline="0" dirty="0" smtClean="0">
                <a:ln>
                  <a:noFill/>
                </a:ln>
                <a:solidFill>
                  <a:srgbClr val="212818"/>
                </a:solidFill>
                <a:effectLst/>
                <a:latin typeface="Arial" pitchFamily="34" charset="0"/>
                <a:ea typeface="Times New Roman" pitchFamily="18" charset="0"/>
                <a:cs typeface="Arial" pitchFamily="34" charset="0"/>
              </a:rPr>
              <a:t>Родился 28 Октября 1912 года в деревне </a:t>
            </a:r>
            <a:r>
              <a:rPr kumimoji="0" lang="ru-RU" sz="2000" i="0" u="none" strike="noStrike" cap="none" normalizeH="0" baseline="0" dirty="0" err="1" smtClean="0">
                <a:ln>
                  <a:noFill/>
                </a:ln>
                <a:solidFill>
                  <a:srgbClr val="212818"/>
                </a:solidFill>
                <a:effectLst/>
                <a:latin typeface="Arial" pitchFamily="34" charset="0"/>
                <a:ea typeface="Times New Roman" pitchFamily="18" charset="0"/>
                <a:cs typeface="Arial" pitchFamily="34" charset="0"/>
              </a:rPr>
              <a:t>Прокофьево</a:t>
            </a:r>
            <a:r>
              <a:rPr kumimoji="0" lang="ru-RU" sz="2000" i="0" u="none" strike="noStrike" cap="none" normalizeH="0" baseline="0" dirty="0" smtClean="0">
                <a:ln>
                  <a:noFill/>
                </a:ln>
                <a:solidFill>
                  <a:srgbClr val="212818"/>
                </a:solidFill>
                <a:effectLst/>
                <a:latin typeface="Arial" pitchFamily="34" charset="0"/>
                <a:ea typeface="Times New Roman" pitchFamily="18" charset="0"/>
                <a:cs typeface="Arial" pitchFamily="34" charset="0"/>
              </a:rPr>
              <a:t>, ныне Городецкий район Нижегородской области, в семье крестьянина. С 1931 года в Красной Армии. Окончил Харьковское военное лётное училище.</a:t>
            </a:r>
            <a:r>
              <a:rPr kumimoji="0" lang="ru-RU" sz="2000" i="0" u="none" strike="noStrike" cap="none" normalizeH="0" baseline="0" dirty="0" smtClean="0">
                <a:ln>
                  <a:noFill/>
                </a:ln>
                <a:solidFill>
                  <a:srgbClr val="000099"/>
                </a:solidFill>
                <a:effectLst/>
                <a:latin typeface="Arial" pitchFamily="34" charset="0"/>
                <a:ea typeface="Times New Roman" pitchFamily="18" charset="0"/>
                <a:cs typeface="Arial" pitchFamily="34" charset="0"/>
              </a:rPr>
              <a:t> </a:t>
            </a:r>
            <a:r>
              <a:rPr kumimoji="0" lang="ru-RU" sz="2000" i="0" u="none" strike="noStrike" cap="none" normalizeH="0" baseline="0" dirty="0" smtClean="0">
                <a:ln>
                  <a:noFill/>
                </a:ln>
                <a:effectLst/>
                <a:latin typeface="Arial" pitchFamily="34" charset="0"/>
                <a:ea typeface="Times New Roman" pitchFamily="18" charset="0"/>
                <a:cs typeface="Arial" pitchFamily="34" charset="0"/>
              </a:rPr>
              <a:t>Один из выдающихся советских лётчиков периода Великой Отечественной войны, Арсений </a:t>
            </a:r>
            <a:r>
              <a:rPr kumimoji="0" lang="ru-RU" sz="2000" i="0" u="none" strike="noStrike" cap="none" normalizeH="0" baseline="0" dirty="0" err="1" smtClean="0">
                <a:ln>
                  <a:noFill/>
                </a:ln>
                <a:effectLst/>
                <a:latin typeface="Arial" pitchFamily="34" charset="0"/>
                <a:ea typeface="Times New Roman" pitchFamily="18" charset="0"/>
                <a:cs typeface="Arial" pitchFamily="34" charset="0"/>
              </a:rPr>
              <a:t>Ворожейкин</a:t>
            </a:r>
            <a:r>
              <a:rPr kumimoji="0" lang="ru-RU" sz="2000" i="0" u="none" strike="noStrike" cap="none" normalizeH="0" baseline="0" dirty="0" smtClean="0">
                <a:ln>
                  <a:noFill/>
                </a:ln>
                <a:effectLst/>
                <a:latin typeface="Arial" pitchFamily="34" charset="0"/>
                <a:ea typeface="Times New Roman" pitchFamily="18" charset="0"/>
                <a:cs typeface="Arial" pitchFamily="34" charset="0"/>
              </a:rPr>
              <a:t> обладал своей собственной, неповторимой манерой боя. Например, для улучшения обзора он почти до конца 1943 года летал с открытым фонарём кабины. Осторожный в безрассудстве, </a:t>
            </a:r>
            <a:r>
              <a:rPr kumimoji="0" lang="ru-RU" sz="2000" i="0" u="none" strike="noStrike" cap="none" normalizeH="0" baseline="0" dirty="0" err="1" smtClean="0">
                <a:ln>
                  <a:noFill/>
                </a:ln>
                <a:effectLst/>
                <a:latin typeface="Arial" pitchFamily="34" charset="0"/>
                <a:ea typeface="Times New Roman" pitchFamily="18" charset="0"/>
                <a:cs typeface="Arial" pitchFamily="34" charset="0"/>
              </a:rPr>
              <a:t>Ворожейкин</a:t>
            </a:r>
            <a:r>
              <a:rPr kumimoji="0" lang="ru-RU" sz="2000" i="0" u="none" strike="noStrike" cap="none" normalizeH="0" baseline="0" dirty="0" smtClean="0">
                <a:ln>
                  <a:noFill/>
                </a:ln>
                <a:effectLst/>
                <a:latin typeface="Arial" pitchFamily="34" charset="0"/>
                <a:ea typeface="Times New Roman" pitchFamily="18" charset="0"/>
                <a:cs typeface="Arial" pitchFamily="34" charset="0"/>
              </a:rPr>
              <a:t> не был сторонником лобовых атак, шаблонно приписываемых советским пилотам, и всегда старался выйти из них в последний момент. Мастер пилотажа, он не боялся резких маневров, от которых темнело в глазах, и часто использовал различные уловки для введения противника в заблуждение. Отличная стрельба с короткой дистанции дополняла его характеристику.</a:t>
            </a:r>
            <a:endParaRPr kumimoji="0" lang="ru-RU" sz="200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VorogeykinAS.jpg"/>
          <p:cNvPicPr>
            <a:picLocks noChangeAspect="1" noChangeArrowheads="1"/>
          </p:cNvPicPr>
          <p:nvPr/>
        </p:nvPicPr>
        <p:blipFill>
          <a:blip r:embed="rId2"/>
          <a:srcRect/>
          <a:stretch>
            <a:fillRect/>
          </a:stretch>
        </p:blipFill>
        <p:spPr bwMode="auto">
          <a:xfrm>
            <a:off x="357158" y="285728"/>
            <a:ext cx="2786082" cy="3533776"/>
          </a:xfrm>
          <a:prstGeom prst="rect">
            <a:avLst/>
          </a:prstGeom>
          <a:noFill/>
        </p:spPr>
      </p:pic>
      <p:sp>
        <p:nvSpPr>
          <p:cNvPr id="3" name="Прямоугольник 2"/>
          <p:cNvSpPr/>
          <p:nvPr/>
        </p:nvSpPr>
        <p:spPr>
          <a:xfrm>
            <a:off x="3286116" y="285728"/>
            <a:ext cx="5643602" cy="3477875"/>
          </a:xfrm>
          <a:prstGeom prst="rect">
            <a:avLst/>
          </a:prstGeom>
        </p:spPr>
        <p:txBody>
          <a:bodyPr wrap="square">
            <a:spAutoFit/>
          </a:bodyPr>
          <a:lstStyle/>
          <a:p>
            <a:r>
              <a:rPr lang="ru-RU" sz="2000" dirty="0" smtClean="0">
                <a:latin typeface="Arial" pitchFamily="34" charset="0"/>
                <a:cs typeface="Arial" pitchFamily="34" charset="0"/>
              </a:rPr>
              <a:t>19 августа 1944 года командир 32-го истребительного авиационного полка, той же 256-й истребительной авиационной дивизии, майор А. В. </a:t>
            </a:r>
            <a:r>
              <a:rPr lang="ru-RU" sz="2000" dirty="0" err="1" smtClean="0">
                <a:latin typeface="Arial" pitchFamily="34" charset="0"/>
                <a:cs typeface="Arial" pitchFamily="34" charset="0"/>
              </a:rPr>
              <a:t>Ворожейкин</a:t>
            </a:r>
            <a:r>
              <a:rPr lang="ru-RU" sz="2000" dirty="0" smtClean="0">
                <a:latin typeface="Arial" pitchFamily="34" charset="0"/>
                <a:cs typeface="Arial" pitchFamily="34" charset="0"/>
              </a:rPr>
              <a:t> за 45 воздушных побед награждён второй медалью "Золотая Звезда".</a:t>
            </a:r>
          </a:p>
          <a:p>
            <a:r>
              <a:rPr lang="ru-RU" sz="2000" dirty="0" smtClean="0">
                <a:latin typeface="Arial" pitchFamily="34" charset="0"/>
                <a:cs typeface="Arial" pitchFamily="34" charset="0"/>
              </a:rPr>
              <a:t>После войны командовал полком, дивизией, был первым заместителем командующего ПВО Черноморского флота. В 1952 году окончил Военную академию Генерального штаба.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Истребитель И-16 А.В.Ворожейкина"/>
          <p:cNvPicPr>
            <a:picLocks noChangeAspect="1" noChangeArrowheads="1"/>
          </p:cNvPicPr>
          <p:nvPr/>
        </p:nvPicPr>
        <p:blipFill>
          <a:blip r:embed="rId2"/>
          <a:srcRect/>
          <a:stretch>
            <a:fillRect/>
          </a:stretch>
        </p:blipFill>
        <p:spPr bwMode="auto">
          <a:xfrm>
            <a:off x="571472" y="500042"/>
            <a:ext cx="7000875" cy="2667000"/>
          </a:xfrm>
          <a:prstGeom prst="rect">
            <a:avLst/>
          </a:prstGeom>
          <a:noFill/>
        </p:spPr>
      </p:pic>
      <p:sp>
        <p:nvSpPr>
          <p:cNvPr id="3" name="Прямоугольник 2"/>
          <p:cNvSpPr/>
          <p:nvPr/>
        </p:nvSpPr>
        <p:spPr>
          <a:xfrm>
            <a:off x="428596" y="3786190"/>
            <a:ext cx="7858180" cy="1938992"/>
          </a:xfrm>
          <a:prstGeom prst="rect">
            <a:avLst/>
          </a:prstGeom>
        </p:spPr>
        <p:txBody>
          <a:bodyPr wrap="square">
            <a:spAutoFit/>
          </a:bodyPr>
          <a:lstStyle/>
          <a:p>
            <a:r>
              <a:rPr lang="ru-RU" sz="2000" dirty="0" smtClean="0">
                <a:latin typeface="Arial" pitchFamily="34" charset="0"/>
                <a:cs typeface="Arial" pitchFamily="34" charset="0"/>
              </a:rPr>
              <a:t>Прекрасный воздушный боец, </a:t>
            </a:r>
            <a:r>
              <a:rPr lang="ru-RU" sz="2000" dirty="0" err="1" smtClean="0">
                <a:latin typeface="Arial" pitchFamily="34" charset="0"/>
                <a:cs typeface="Arial" pitchFamily="34" charset="0"/>
              </a:rPr>
              <a:t>Ворожейкин</a:t>
            </a:r>
            <a:r>
              <a:rPr lang="ru-RU" sz="2000" dirty="0" smtClean="0">
                <a:latin typeface="Arial" pitchFamily="34" charset="0"/>
                <a:cs typeface="Arial" pitchFamily="34" charset="0"/>
              </a:rPr>
              <a:t> в полной мере проявил свои боевые качества в сражениях над Курской дугой, куда был переброшен 728-й ИАП, получивший новые истребители Як-7Б. С первых дней боев он стал практически основным ведущим сводных групп вскоре поредевшего истребительного полка.</a:t>
            </a:r>
            <a:endParaRPr lang="ru-RU"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Бой ведёт Арсений Ворожейкин"/>
          <p:cNvPicPr>
            <a:picLocks noChangeAspect="1" noChangeArrowheads="1"/>
          </p:cNvPicPr>
          <p:nvPr/>
        </p:nvPicPr>
        <p:blipFill>
          <a:blip r:embed="rId2"/>
          <a:srcRect/>
          <a:stretch>
            <a:fillRect/>
          </a:stretch>
        </p:blipFill>
        <p:spPr bwMode="auto">
          <a:xfrm>
            <a:off x="642910" y="500042"/>
            <a:ext cx="7620000" cy="5715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Звено А.В.Ворожейкина, 1944 г."/>
          <p:cNvPicPr>
            <a:picLocks noChangeAspect="1" noChangeArrowheads="1"/>
          </p:cNvPicPr>
          <p:nvPr/>
        </p:nvPicPr>
        <p:blipFill>
          <a:blip r:embed="rId2"/>
          <a:srcRect/>
          <a:stretch>
            <a:fillRect/>
          </a:stretch>
        </p:blipFill>
        <p:spPr bwMode="auto">
          <a:xfrm>
            <a:off x="785786" y="928670"/>
            <a:ext cx="7143750" cy="423862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072494" cy="1938992"/>
          </a:xfrm>
          <a:prstGeom prst="rect">
            <a:avLst/>
          </a:prstGeom>
        </p:spPr>
        <p:txBody>
          <a:bodyPr wrap="square">
            <a:spAutoFit/>
          </a:bodyPr>
          <a:lstStyle/>
          <a:p>
            <a:r>
              <a:rPr lang="ru-RU" sz="2000" dirty="0" smtClean="0">
                <a:latin typeface="Arial" pitchFamily="34" charset="0"/>
                <a:cs typeface="Arial" pitchFamily="34" charset="0"/>
              </a:rPr>
              <a:t>Его бюст установлен в городе Городец , а одна из улиц носит его имя.</a:t>
            </a:r>
          </a:p>
          <a:p>
            <a:r>
              <a:rPr lang="ru-RU" sz="2000" dirty="0" smtClean="0">
                <a:latin typeface="Arial" pitchFamily="34" charset="0"/>
                <a:cs typeface="Arial" pitchFamily="34" charset="0"/>
              </a:rPr>
              <a:t>Награждён орденами: Ленина  ( дважды ), Красного Знамени   ( четырежды ), Суворова 3-й степени, Александра Невского, Отечественной войны 1-й степени, Красной Звезды  ( дважды ); медалями и американским "Крестом за боевые заслуги".</a:t>
            </a:r>
            <a:endParaRPr lang="ru-RU" sz="2000" dirty="0">
              <a:latin typeface="Arial" pitchFamily="34" charset="0"/>
              <a:cs typeface="Arial" pitchFamily="34" charset="0"/>
            </a:endParaRPr>
          </a:p>
        </p:txBody>
      </p:sp>
      <p:pic>
        <p:nvPicPr>
          <p:cNvPr id="31746" name="Picture 2" descr="Фото: Памятник-бюст А. В. Ворожейкину"/>
          <p:cNvPicPr>
            <a:picLocks noChangeAspect="1" noChangeArrowheads="1"/>
          </p:cNvPicPr>
          <p:nvPr/>
        </p:nvPicPr>
        <p:blipFill>
          <a:blip r:embed="rId2"/>
          <a:srcRect/>
          <a:stretch>
            <a:fillRect/>
          </a:stretch>
        </p:blipFill>
        <p:spPr bwMode="auto">
          <a:xfrm>
            <a:off x="1928794" y="2571744"/>
            <a:ext cx="4929192" cy="350046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92696"/>
            <a:ext cx="8352928" cy="3416320"/>
          </a:xfrm>
          <a:prstGeom prst="rect">
            <a:avLst/>
          </a:prstGeom>
        </p:spPr>
        <p:txBody>
          <a:bodyPr wrap="square">
            <a:spAutoFit/>
          </a:bodyPr>
          <a:lstStyle/>
          <a:p>
            <a:r>
              <a:rPr lang="ru-RU" sz="2400" b="1" dirty="0" smtClean="0">
                <a:solidFill>
                  <a:srgbClr val="FF0000"/>
                </a:solidFill>
                <a:latin typeface="Arial" pitchFamily="34" charset="0"/>
                <a:cs typeface="Arial" pitchFamily="34" charset="0"/>
              </a:rPr>
              <a:t>Хотелось </a:t>
            </a:r>
            <a:r>
              <a:rPr lang="ru-RU" sz="2400" b="1" dirty="0" smtClean="0">
                <a:solidFill>
                  <a:srgbClr val="FF0000"/>
                </a:solidFill>
                <a:latin typeface="Arial" pitchFamily="34" charset="0"/>
                <a:cs typeface="Arial" pitchFamily="34" charset="0"/>
              </a:rPr>
              <a:t>бы</a:t>
            </a:r>
            <a:r>
              <a:rPr lang="en-US" sz="2400" b="1" dirty="0" smtClean="0">
                <a:solidFill>
                  <a:srgbClr val="FF0000"/>
                </a:solidFill>
                <a:latin typeface="Arial" pitchFamily="34" charset="0"/>
                <a:cs typeface="Arial" pitchFamily="34" charset="0"/>
              </a:rPr>
              <a:t> </a:t>
            </a:r>
            <a:r>
              <a:rPr lang="ru-RU" sz="2400" b="1" dirty="0" smtClean="0">
                <a:solidFill>
                  <a:srgbClr val="FF0000"/>
                </a:solidFill>
                <a:latin typeface="Arial" pitchFamily="34" charset="0"/>
                <a:cs typeface="Arial" pitchFamily="34" charset="0"/>
              </a:rPr>
              <a:t>отметить</a:t>
            </a:r>
            <a:r>
              <a:rPr lang="ru-RU" sz="2400" b="1" dirty="0" smtClean="0">
                <a:solidFill>
                  <a:srgbClr val="FF0000"/>
                </a:solidFill>
                <a:latin typeface="Arial" pitchFamily="34" charset="0"/>
                <a:cs typeface="Arial" pitchFamily="34" charset="0"/>
              </a:rPr>
              <a:t>, не смотря на то, что много лет прошло со дня  Великой победы русского</a:t>
            </a:r>
          </a:p>
          <a:p>
            <a:r>
              <a:rPr lang="ru-RU" sz="2400" b="1" dirty="0" smtClean="0">
                <a:solidFill>
                  <a:srgbClr val="FF0000"/>
                </a:solidFill>
                <a:latin typeface="Arial" pitchFamily="34" charset="0"/>
                <a:cs typeface="Arial" pitchFamily="34" charset="0"/>
              </a:rPr>
              <a:t> народа над фашизмом, мы не должны забывать</a:t>
            </a:r>
          </a:p>
          <a:p>
            <a:r>
              <a:rPr lang="ru-RU" sz="2400" b="1" dirty="0" smtClean="0">
                <a:solidFill>
                  <a:srgbClr val="FF0000"/>
                </a:solidFill>
                <a:latin typeface="Arial" pitchFamily="34" charset="0"/>
                <a:cs typeface="Arial" pitchFamily="34" charset="0"/>
              </a:rPr>
              <a:t> героев той войны – солдат, офицеров и простых тружеников тыла, </a:t>
            </a:r>
          </a:p>
          <a:p>
            <a:r>
              <a:rPr lang="ru-RU" sz="2400" b="1" dirty="0" smtClean="0">
                <a:solidFill>
                  <a:srgbClr val="FF0000"/>
                </a:solidFill>
                <a:latin typeface="Arial" pitchFamily="34" charset="0"/>
                <a:cs typeface="Arial" pitchFamily="34" charset="0"/>
              </a:rPr>
              <a:t>которые ценой своих жизней выиграли эту </a:t>
            </a:r>
            <a:r>
              <a:rPr lang="ru-RU" sz="2400" b="1" dirty="0" smtClean="0">
                <a:solidFill>
                  <a:srgbClr val="FF0000"/>
                </a:solidFill>
                <a:latin typeface="Arial" pitchFamily="34" charset="0"/>
                <a:cs typeface="Arial" pitchFamily="34" charset="0"/>
              </a:rPr>
              <a:t>победу</a:t>
            </a:r>
            <a:endParaRPr lang="en-US" sz="2400" b="1" dirty="0" smtClean="0">
              <a:solidFill>
                <a:srgbClr val="FF0000"/>
              </a:solidFill>
              <a:latin typeface="Arial" pitchFamily="34" charset="0"/>
              <a:cs typeface="Arial" pitchFamily="34" charset="0"/>
            </a:endParaRPr>
          </a:p>
          <a:p>
            <a:r>
              <a:rPr lang="ru-RU" sz="2400" b="1" dirty="0" smtClean="0">
                <a:solidFill>
                  <a:srgbClr val="FF0000"/>
                </a:solidFill>
                <a:latin typeface="Arial" pitchFamily="34" charset="0"/>
                <a:cs typeface="Arial" pitchFamily="34" charset="0"/>
              </a:rPr>
              <a:t> для нас</a:t>
            </a:r>
            <a:r>
              <a:rPr lang="ru-RU" sz="2400" b="1" dirty="0" smtClean="0">
                <a:solidFill>
                  <a:srgbClr val="FF0000"/>
                </a:solidFill>
                <a:latin typeface="Arial" pitchFamily="34" charset="0"/>
                <a:cs typeface="Arial" pitchFamily="34" charset="0"/>
              </a:rPr>
              <a:t>.</a:t>
            </a:r>
            <a:endParaRPr lang="en-US" sz="2400" b="1" dirty="0" smtClean="0">
              <a:solidFill>
                <a:srgbClr val="FF0000"/>
              </a:solidFill>
              <a:latin typeface="Arial" pitchFamily="34" charset="0"/>
              <a:cs typeface="Arial" pitchFamily="34" charset="0"/>
            </a:endParaRPr>
          </a:p>
          <a:p>
            <a:r>
              <a:rPr lang="ru-RU" sz="2400" b="1" dirty="0" smtClean="0">
                <a:solidFill>
                  <a:srgbClr val="FF0000"/>
                </a:solidFill>
                <a:latin typeface="Arial" pitchFamily="34" charset="0"/>
                <a:cs typeface="Arial" pitchFamily="34" charset="0"/>
              </a:rPr>
              <a:t> Мы  должны помнить об этом всегда и</a:t>
            </a:r>
          </a:p>
          <a:p>
            <a:r>
              <a:rPr lang="ru-RU" sz="2400" b="1" dirty="0" smtClean="0">
                <a:solidFill>
                  <a:srgbClr val="FF0000"/>
                </a:solidFill>
                <a:latin typeface="Arial" pitchFamily="34" charset="0"/>
                <a:cs typeface="Arial" pitchFamily="34" charset="0"/>
              </a:rPr>
              <a:t> передавать эту память от поколения к </a:t>
            </a:r>
            <a:r>
              <a:rPr lang="ru-RU" sz="2400" b="1" dirty="0" smtClean="0">
                <a:solidFill>
                  <a:srgbClr val="FF0000"/>
                </a:solidFill>
                <a:latin typeface="Arial" pitchFamily="34" charset="0"/>
                <a:cs typeface="Arial" pitchFamily="34" charset="0"/>
              </a:rPr>
              <a:t>поколению</a:t>
            </a:r>
            <a:r>
              <a:rPr lang="en-US" sz="2400" b="1" smtClean="0">
                <a:solidFill>
                  <a:srgbClr val="FF0000"/>
                </a:solidFill>
                <a:latin typeface="Arial" pitchFamily="34" charset="0"/>
                <a:cs typeface="Arial" pitchFamily="34" charset="0"/>
              </a:rPr>
              <a:t>!</a:t>
            </a:r>
            <a:endParaRPr lang="ru-RU" sz="24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285728"/>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У времени есть своя память </a:t>
            </a:r>
            <a:r>
              <a:rPr kumimoji="0" lang="ru-RU" sz="2000" b="0"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история. И потому мир никогда не забывает о трагедиях, потрясавших планету в разные эпохи, в том числе и</a:t>
            </a:r>
            <a:r>
              <a:rPr kumimoji="0" lang="ru-RU" sz="2000" b="0" i="0" u="none" strike="noStrike" cap="none" normalizeH="0" baseline="0" dirty="0" smtClean="0">
                <a:ln>
                  <a:noFill/>
                </a:ln>
                <a:solidFill>
                  <a:srgbClr val="000000"/>
                </a:solidFill>
                <a:effectLst/>
                <a:latin typeface="Calibri"/>
                <a:ea typeface="Times New Roman" pitchFamily="18" charset="0"/>
                <a:cs typeface="Arial" pitchFamily="34" charset="0"/>
              </a:rPr>
              <a:t> </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 жестоких войнах, уносивших миллионы жизней, разрушавших великие ценности, созданные человеком.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Прошло более полувека, как закончилась Великая Отечественная война, но эхо её до сих не затихает в людских душах. Мы не имеем права забыть ужасы этой войны, чтобы они не повторились вновь. Мы не имеем права забыть тех солдат, которые погибли ради того, чтобы мы сейчас жили. Мы обязаны всё помнить.</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Наша страна в 2015 году отмечает знаменательное событие – 70 лет Великой Победы в Великой Отечественной войне 1941-1945 годов. Эта война - один из самых трагических периодов нашей страны. Для нас и наших сверстников это далёкое прошлое, а для людей, её переживших, - годы тяжелых испытаний. Победа, так необходимая нашей Родине и всему миру, далась очень дорогой ценой.  Нельзя не уважать подвигов, и ветеранами нельзя не гордиться!</a:t>
            </a: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Человеческая мудрость гласит: «Только та страна, в которой люди помнят о своем прошлом, достойна будущего»</a:t>
            </a:r>
            <a:r>
              <a:rPr kumimoji="0" lang="ru-RU"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500043"/>
            <a:ext cx="8001056" cy="1938992"/>
          </a:xfrm>
          <a:prstGeom prst="rect">
            <a:avLst/>
          </a:prstGeom>
        </p:spPr>
        <p:txBody>
          <a:bodyPr wrap="square">
            <a:spAutoFit/>
          </a:bodyPr>
          <a:lstStyle/>
          <a:p>
            <a:r>
              <a:rPr lang="ru-RU" sz="2000" dirty="0" smtClean="0">
                <a:latin typeface="Arial" pitchFamily="34" charset="0"/>
                <a:cs typeface="Arial" pitchFamily="34" charset="0"/>
              </a:rPr>
              <a:t>Более 16000 жителей Городца и Городецкого района ушли на фронт. Многие из них остались на полях сражений. Подвиг их свято чтят горожане . К 50-летию Великой Победы в Отечественной войне скульптором Иваном Ивановичем  Лукиным был создан мемориальный комплекс, посвященный участникам Великой Отечественной войны. </a:t>
            </a:r>
            <a:endParaRPr lang="ru-RU" sz="2000" dirty="0">
              <a:latin typeface="Arial" pitchFamily="34" charset="0"/>
              <a:cs typeface="Arial" pitchFamily="34" charset="0"/>
            </a:endParaRPr>
          </a:p>
        </p:txBody>
      </p:sp>
      <p:pic>
        <p:nvPicPr>
          <p:cNvPr id="16386" name="Picture 2" descr="Фото: Мемориал участникам Великой Отечественной войны 1941–1945 гг."/>
          <p:cNvPicPr>
            <a:picLocks noChangeAspect="1" noChangeArrowheads="1"/>
          </p:cNvPicPr>
          <p:nvPr/>
        </p:nvPicPr>
        <p:blipFill>
          <a:blip r:embed="rId2"/>
          <a:srcRect/>
          <a:stretch>
            <a:fillRect/>
          </a:stretch>
        </p:blipFill>
        <p:spPr bwMode="auto">
          <a:xfrm>
            <a:off x="857224" y="2786058"/>
            <a:ext cx="4500594" cy="343376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8501122" cy="1631216"/>
          </a:xfrm>
          <a:prstGeom prst="rect">
            <a:avLst/>
          </a:prstGeom>
        </p:spPr>
        <p:txBody>
          <a:bodyPr wrap="square">
            <a:spAutoFit/>
          </a:bodyPr>
          <a:lstStyle/>
          <a:p>
            <a:r>
              <a:rPr lang="ru-RU" sz="2000" dirty="0" smtClean="0">
                <a:latin typeface="Arial" pitchFamily="34" charset="0"/>
                <a:cs typeface="Arial" pitchFamily="34" charset="0"/>
              </a:rPr>
              <a:t>В </a:t>
            </a:r>
            <a:r>
              <a:rPr lang="ru-RU" sz="2000" dirty="0" err="1" smtClean="0">
                <a:latin typeface="Arial" pitchFamily="34" charset="0"/>
                <a:cs typeface="Arial" pitchFamily="34" charset="0"/>
              </a:rPr>
              <a:t>Смольковской</a:t>
            </a:r>
            <a:r>
              <a:rPr lang="ru-RU" sz="2000" dirty="0" smtClean="0">
                <a:latin typeface="Arial" pitchFamily="34" charset="0"/>
                <a:cs typeface="Arial" pitchFamily="34" charset="0"/>
              </a:rPr>
              <a:t> школе есть музей.  Первым экспонатом музея стал бюст партизанки соединения «Батя», учительницы  школы Матрены Исаевны </a:t>
            </a:r>
            <a:r>
              <a:rPr lang="ru-RU" sz="2000" dirty="0" err="1" smtClean="0">
                <a:latin typeface="Arial" pitchFamily="34" charset="0"/>
                <a:cs typeface="Arial" pitchFamily="34" charset="0"/>
              </a:rPr>
              <a:t>Вольской</a:t>
            </a:r>
            <a:r>
              <a:rPr lang="ru-RU" sz="2000" dirty="0" smtClean="0">
                <a:latin typeface="Arial" pitchFamily="34" charset="0"/>
                <a:cs typeface="Arial" pitchFamily="34" charset="0"/>
              </a:rPr>
              <a:t>, которая в 1942 году  совершила величайший подвиг - вывела с оккупированной Смоленщины в советский тыл  3225 детей. </a:t>
            </a:r>
            <a:endParaRPr lang="ru-RU" sz="2000" dirty="0">
              <a:latin typeface="Arial" pitchFamily="34" charset="0"/>
              <a:cs typeface="Arial" pitchFamily="34" charset="0"/>
            </a:endParaRPr>
          </a:p>
        </p:txBody>
      </p:sp>
      <p:pic>
        <p:nvPicPr>
          <p:cNvPr id="3" name="Рисунок 2" descr="http://reallystory.com/files/z/e1de3822df011d297ef97554bd9ab38f.jpg"/>
          <p:cNvPicPr/>
          <p:nvPr/>
        </p:nvPicPr>
        <p:blipFill>
          <a:blip r:embed="rId2" cstate="print"/>
          <a:srcRect/>
          <a:stretch>
            <a:fillRect/>
          </a:stretch>
        </p:blipFill>
        <p:spPr bwMode="auto">
          <a:xfrm>
            <a:off x="428596" y="2071678"/>
            <a:ext cx="3519499" cy="4286280"/>
          </a:xfrm>
          <a:prstGeom prst="rect">
            <a:avLst/>
          </a:prstGeom>
          <a:noFill/>
          <a:ln w="9525">
            <a:noFill/>
            <a:miter lim="800000"/>
            <a:headEnd/>
            <a:tailEnd/>
          </a:ln>
        </p:spPr>
      </p:pic>
      <p:pic>
        <p:nvPicPr>
          <p:cNvPr id="4" name="Рисунок 3" descr="http://reallystory.com/files/z/8096e1cf66daa2cd55988256e8bc496b.jpg"/>
          <p:cNvPicPr/>
          <p:nvPr/>
        </p:nvPicPr>
        <p:blipFill>
          <a:blip r:embed="rId3" cstate="print"/>
          <a:srcRect/>
          <a:stretch>
            <a:fillRect/>
          </a:stretch>
        </p:blipFill>
        <p:spPr bwMode="auto">
          <a:xfrm>
            <a:off x="4286248" y="1571612"/>
            <a:ext cx="3962413" cy="48482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214289"/>
            <a:ext cx="8501122" cy="5940088"/>
          </a:xfrm>
          <a:prstGeom prst="rect">
            <a:avLst/>
          </a:prstGeom>
        </p:spPr>
        <p:txBody>
          <a:bodyPr wrap="square">
            <a:spAutoFit/>
          </a:bodyPr>
          <a:lstStyle/>
          <a:p>
            <a:r>
              <a:rPr lang="ru-RU" sz="2000" dirty="0" smtClean="0">
                <a:latin typeface="Arial" pitchFamily="34" charset="0"/>
                <a:cs typeface="Arial" pitchFamily="34" charset="0"/>
              </a:rPr>
              <a:t>Она родилась в деревне </a:t>
            </a:r>
            <a:r>
              <a:rPr lang="ru-RU" sz="2000" dirty="0" err="1" smtClean="0">
                <a:latin typeface="Arial" pitchFamily="34" charset="0"/>
                <a:cs typeface="Arial" pitchFamily="34" charset="0"/>
              </a:rPr>
              <a:t>Задерихи</a:t>
            </a:r>
            <a:r>
              <a:rPr lang="ru-RU" sz="2000" dirty="0" smtClean="0">
                <a:latin typeface="Arial" pitchFamily="34" charset="0"/>
                <a:cs typeface="Arial" pitchFamily="34" charset="0"/>
              </a:rPr>
              <a:t> Духовщинского района Смоленской области. Окончила Дорогобужский педагогический техникум (1941). Работала учительницей </a:t>
            </a:r>
            <a:r>
              <a:rPr lang="ru-RU" sz="2000" dirty="0" err="1" smtClean="0">
                <a:latin typeface="Arial" pitchFamily="34" charset="0"/>
                <a:cs typeface="Arial" pitchFamily="34" charset="0"/>
              </a:rPr>
              <a:t>Басинской</a:t>
            </a:r>
            <a:r>
              <a:rPr lang="ru-RU" sz="2000" dirty="0" smtClean="0">
                <a:latin typeface="Arial" pitchFamily="34" charset="0"/>
                <a:cs typeface="Arial" pitchFamily="34" charset="0"/>
              </a:rPr>
              <a:t> начальной школы (1938 - 1941). Участница партизанского движения на Смоленщине. По поручению командования партизанского соединения "Батя" и Духовщинского подпольного райкома ВКП(б) выполнила ответственное задание (операция "Дети") по выводу с оккупированной территории Смоленской области свыше трех тысяч детей в советский тыл и доставке их в г. Горький (22 июля – 14 августа 1942). Инициатором и главным организатором такой операции становится командир партизанского соединения Н.З. Коляда, многим известный просто как Батя. Планировалось вывести тысячу, в самых смелых надеждах, – две тысячи детей. Подготовка операции велась в строжайшей секретности. Главным действующим лицом предстоящей операции была назначена Матрёна Исаевна </a:t>
            </a:r>
            <a:r>
              <a:rPr lang="ru-RU" sz="2000" dirty="0" err="1" smtClean="0">
                <a:latin typeface="Arial" pitchFamily="34" charset="0"/>
                <a:cs typeface="Arial" pitchFamily="34" charset="0"/>
              </a:rPr>
              <a:t>Вольская</a:t>
            </a:r>
            <a:r>
              <a:rPr lang="ru-RU" sz="2000" dirty="0" smtClean="0">
                <a:latin typeface="Arial" pitchFamily="34" charset="0"/>
                <a:cs typeface="Arial" pitchFamily="34" charset="0"/>
              </a:rPr>
              <a:t> .</a:t>
            </a:r>
            <a:r>
              <a:rPr lang="ru-RU" sz="2000" dirty="0" smtClean="0"/>
              <a:t> </a:t>
            </a:r>
            <a:r>
              <a:rPr lang="ru-RU" sz="2000" dirty="0" smtClean="0">
                <a:latin typeface="Arial" pitchFamily="34" charset="0"/>
                <a:cs typeface="Arial" pitchFamily="34" charset="0"/>
              </a:rPr>
              <a:t>Мотя (Матрёной Исаевной её называли только в школе) окончила Дорогобужский педагогический техникум и преподавала в начальной школе в деревне  </a:t>
            </a:r>
            <a:r>
              <a:rPr lang="ru-RU" sz="2000" dirty="0" err="1" smtClean="0">
                <a:latin typeface="Arial" pitchFamily="34" charset="0"/>
                <a:cs typeface="Arial" pitchFamily="34" charset="0"/>
              </a:rPr>
              <a:t>Басино</a:t>
            </a:r>
            <a:r>
              <a:rPr lang="ru-RU" sz="2000" dirty="0" smtClean="0">
                <a:latin typeface="Arial" pitchFamily="34" charset="0"/>
                <a:cs typeface="Arial" pitchFamily="34" charset="0"/>
              </a:rPr>
              <a:t> Духовщинского района.</a:t>
            </a:r>
            <a:br>
              <a:rPr lang="ru-RU" sz="2000" dirty="0" smtClean="0">
                <a:latin typeface="Arial" pitchFamily="34" charset="0"/>
                <a:cs typeface="Arial" pitchFamily="34" charset="0"/>
              </a:rPr>
            </a:br>
            <a:endParaRPr lang="ru-RU" sz="20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429684" cy="5940088"/>
          </a:xfrm>
          <a:prstGeom prst="rect">
            <a:avLst/>
          </a:prstGeom>
        </p:spPr>
        <p:txBody>
          <a:bodyPr wrap="square">
            <a:spAutoFit/>
          </a:bodyPr>
          <a:lstStyle/>
          <a:p>
            <a:r>
              <a:rPr lang="ru-RU" sz="2000" dirty="0" smtClean="0">
                <a:latin typeface="Arial" pitchFamily="34" charset="0"/>
                <a:cs typeface="Arial" pitchFamily="34" charset="0"/>
              </a:rPr>
              <a:t>Здесь она вышла замуж за Михаила </a:t>
            </a:r>
            <a:r>
              <a:rPr lang="ru-RU" sz="2000" dirty="0" err="1" smtClean="0">
                <a:latin typeface="Arial" pitchFamily="34" charset="0"/>
                <a:cs typeface="Arial" pitchFamily="34" charset="0"/>
              </a:rPr>
              <a:t>Вольского</a:t>
            </a:r>
            <a:r>
              <a:rPr lang="ru-RU" sz="2000" dirty="0" smtClean="0">
                <a:latin typeface="Arial" pitchFamily="34" charset="0"/>
                <a:cs typeface="Arial" pitchFamily="34" charset="0"/>
              </a:rPr>
              <a:t>, и их молодая семья уже ждала ребёнка. Активная участница партизанского движения, Мотя и представить себе не могла, что ей вскоре придётся более 200 км по лесам и болотам Смоленщины вести через линию фронта многотысячную колонну детей к станции Торопец Калининской (Тверской) области, чтобы оттуда эшелонами переправить их в Горький (Нижний Новгород). Именно эту задачу поставил перед ней лично Н.З. Коляда. "Операция "Дети" была согласована с Москвой, группа партизан помогала преодолевать минные поля, находить проход в болотистой местности. В том, что операция предстоит сложнейшая, </a:t>
            </a:r>
            <a:r>
              <a:rPr lang="ru-RU" sz="2000" dirty="0" err="1" smtClean="0">
                <a:latin typeface="Arial" pitchFamily="34" charset="0"/>
                <a:cs typeface="Arial" pitchFamily="34" charset="0"/>
              </a:rPr>
              <a:t>Вольская</a:t>
            </a:r>
            <a:r>
              <a:rPr lang="ru-RU" sz="2000" dirty="0" smtClean="0">
                <a:latin typeface="Arial" pitchFamily="34" charset="0"/>
                <a:cs typeface="Arial" pitchFamily="34" charset="0"/>
              </a:rPr>
              <a:t> убедилась уже 22 июля, в первый день похода. Перед ней стояла тысячная толпа детей с узелками, со слезами на глазах, крепко обнимающая своих родителей. Они прощались, не зная, куда их отправляют и удастся ли им вновь увидеть свой дом…Путь до Торопца занял десять дней. Колонна детей растянулась на несколько километров. Моте приходилось прикладывать неимоверные усилия, чтобы как-то её контролировать Ночью, когда дети отдыхали, она уходила на десятки километров вперёд, чтобы разведать дорогу.  </a:t>
            </a:r>
            <a:endParaRPr lang="ru-RU"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85728"/>
            <a:ext cx="8215370" cy="5324535"/>
          </a:xfrm>
          <a:prstGeom prst="rect">
            <a:avLst/>
          </a:prstGeom>
        </p:spPr>
        <p:txBody>
          <a:bodyPr wrap="square">
            <a:spAutoFit/>
          </a:bodyPr>
          <a:lstStyle/>
          <a:p>
            <a:r>
              <a:rPr lang="ru-RU" sz="2000" dirty="0" smtClean="0">
                <a:latin typeface="Arial" pitchFamily="34" charset="0"/>
                <a:cs typeface="Arial" pitchFamily="34" charset="0"/>
              </a:rPr>
              <a:t>В первый же день на след колонны напал вражеский самолёт-разведчик. Вскоре с неба посыпались листовки с угрозами, а на следующий день – бомбы. Запланированный маршрут пришлось в срочном порядке менять. Матрёна </a:t>
            </a:r>
            <a:r>
              <a:rPr lang="ru-RU" sz="2000" dirty="0" err="1" smtClean="0">
                <a:latin typeface="Arial" pitchFamily="34" charset="0"/>
                <a:cs typeface="Arial" pitchFamily="34" charset="0"/>
              </a:rPr>
              <a:t>Вольская</a:t>
            </a:r>
            <a:r>
              <a:rPr lang="ru-RU" sz="2000" dirty="0" smtClean="0">
                <a:latin typeface="Arial" pitchFamily="34" charset="0"/>
                <a:cs typeface="Arial" pitchFamily="34" charset="0"/>
              </a:rPr>
              <a:t> поняла: живыми многих не довезти! Большинство ребят были измождены до последней степени, как, впрочем, и сопровождавшие детей женщины. Матрёна отправила с дороги телеграммы в Москву, Горький, и в городе на Волге откликнулись на её просьбу-мольбу.</a:t>
            </a:r>
            <a:br>
              <a:rPr lang="ru-RU" sz="2000" dirty="0" smtClean="0">
                <a:latin typeface="Arial" pitchFamily="34" charset="0"/>
                <a:cs typeface="Arial" pitchFamily="34" charset="0"/>
              </a:rPr>
            </a:br>
            <a:r>
              <a:rPr lang="ru-RU" sz="2000" dirty="0" smtClean="0">
                <a:latin typeface="Arial" pitchFamily="34" charset="0"/>
                <a:cs typeface="Arial" pitchFamily="34" charset="0"/>
              </a:rPr>
              <a:t>«Дети имеют ужасный вид, совершенно не имеют одежды и обуви, — было записано в акте приёмки. — Приняли от </a:t>
            </a:r>
            <a:r>
              <a:rPr lang="ru-RU" sz="2000" dirty="0" err="1" smtClean="0">
                <a:latin typeface="Arial" pitchFamily="34" charset="0"/>
                <a:cs typeface="Arial" pitchFamily="34" charset="0"/>
              </a:rPr>
              <a:t>Вольской</a:t>
            </a:r>
            <a:r>
              <a:rPr lang="ru-RU" sz="2000" dirty="0" smtClean="0">
                <a:latin typeface="Arial" pitchFamily="34" charset="0"/>
                <a:cs typeface="Arial" pitchFamily="34" charset="0"/>
              </a:rPr>
              <a:t> 3225 детей». Они имели ужасный вид, но всё-таки остались живы, почти все.</a:t>
            </a:r>
            <a:r>
              <a:rPr lang="ru-RU" sz="2000" dirty="0" smtClean="0"/>
              <a:t> </a:t>
            </a:r>
            <a:r>
              <a:rPr lang="ru-RU" sz="2000" dirty="0" smtClean="0">
                <a:latin typeface="Arial" pitchFamily="34" charset="0"/>
                <a:cs typeface="Arial" pitchFamily="34" charset="0"/>
              </a:rPr>
              <a:t>Кто-то из них после войны вернулся в родные края, кто-то остался в Горьком, Дзержинске, Балахне, Муроме, Выксе, на Бору, в Городце. Матрёна Исаевна </a:t>
            </a:r>
            <a:r>
              <a:rPr lang="ru-RU" sz="2000" dirty="0" err="1" smtClean="0">
                <a:latin typeface="Arial" pitchFamily="34" charset="0"/>
                <a:cs typeface="Arial" pitchFamily="34" charset="0"/>
              </a:rPr>
              <a:t>Вольская</a:t>
            </a:r>
            <a:r>
              <a:rPr lang="ru-RU" sz="2000" dirty="0" smtClean="0">
                <a:latin typeface="Arial" pitchFamily="34" charset="0"/>
                <a:cs typeface="Arial" pitchFamily="34" charset="0"/>
              </a:rPr>
              <a:t> была направлена на работу в Городецкий район. И с начала 1943 года до конца 1976 учебного года работала учителем начальных классов в </a:t>
            </a:r>
            <a:r>
              <a:rPr lang="ru-RU" sz="2000" dirty="0" err="1" smtClean="0">
                <a:latin typeface="Arial" pitchFamily="34" charset="0"/>
                <a:cs typeface="Arial" pitchFamily="34" charset="0"/>
              </a:rPr>
              <a:t>Смольковской</a:t>
            </a:r>
            <a:r>
              <a:rPr lang="ru-RU" sz="2000" dirty="0" smtClean="0">
                <a:latin typeface="Arial" pitchFamily="34" charset="0"/>
                <a:cs typeface="Arial" pitchFamily="34" charset="0"/>
              </a:rPr>
              <a:t> средней школе. </a:t>
            </a:r>
            <a:endParaRPr lang="ru-RU" sz="20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28596" y="285728"/>
            <a:ext cx="82868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Насколько известно, с теми, кого выводила она из смоленских лесов, встретилась она за год до своей смерти — в 1977 году. Впоследствии участники знаменитого перехода неоднократно приезжали в </a:t>
            </a:r>
            <a:r>
              <a:rPr kumimoji="0" lang="ru-RU"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Смольки</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приезжала и единственная из трёх оставшаяся в живых руководительница колонны Варвара Сергеевна Полякова.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9" name="Picture 3" descr="http://reallystory.com/files/m/9037df2159614cffec29daf3577ba416.JPG"/>
          <p:cNvPicPr>
            <a:picLocks noChangeAspect="1" noChangeArrowheads="1"/>
          </p:cNvPicPr>
          <p:nvPr/>
        </p:nvPicPr>
        <p:blipFill>
          <a:blip r:embed="rId2"/>
          <a:srcRect/>
          <a:stretch>
            <a:fillRect/>
          </a:stretch>
        </p:blipFill>
        <p:spPr bwMode="auto">
          <a:xfrm>
            <a:off x="1000100" y="2357430"/>
            <a:ext cx="5786478" cy="391123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85720" y="357166"/>
            <a:ext cx="8501122" cy="276999"/>
          </a:xfrm>
          <a:prstGeom prst="rect">
            <a:avLst/>
          </a:prstGeom>
          <a:solidFill>
            <a:schemeClr val="bg1"/>
          </a:solidFill>
          <a:ln w="9525">
            <a:solidFill>
              <a:schemeClr val="bg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2000" strike="noStrike" cap="none" normalizeH="0" baseline="0" dirty="0" smtClean="0">
              <a:ln>
                <a:noFill/>
              </a:ln>
              <a:solidFill>
                <a:schemeClr val="tx1"/>
              </a:solidFill>
              <a:effectLst/>
              <a:latin typeface="Arial" pitchFamily="34" charset="0"/>
              <a:cs typeface="Arial" pitchFamily="34" charset="0"/>
            </a:endParaRPr>
          </a:p>
        </p:txBody>
      </p:sp>
      <p:sp>
        <p:nvSpPr>
          <p:cNvPr id="22530" name="Rectangle 2"/>
          <p:cNvSpPr>
            <a:spLocks noChangeArrowheads="1"/>
          </p:cNvSpPr>
          <p:nvPr/>
        </p:nvSpPr>
        <p:spPr bwMode="auto">
          <a:xfrm>
            <a:off x="285720" y="500042"/>
            <a:ext cx="8501122" cy="132343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Следующий ветеран - земляк это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a:t>
            </a:r>
            <a:r>
              <a:rPr kumimoji="0" lang="ru-RU" sz="200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Николай Павлович Кожанов </a:t>
            </a:r>
            <a:r>
              <a:rPr kumimoji="0" lang="ru-RU" sz="20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a:t>
            </a:r>
            <a:r>
              <a:rPr kumimoji="0" lang="ru-RU" sz="2000" b="0" strike="noStrike" cap="none" normalizeH="0" baseline="0" dirty="0" smtClean="0">
                <a:ln>
                  <a:noFill/>
                </a:ln>
                <a:effectLst/>
                <a:latin typeface="Arial" pitchFamily="34" charset="0"/>
                <a:ea typeface="Times New Roman" pitchFamily="18" charset="0"/>
                <a:cs typeface="Arial" pitchFamily="34" charset="0"/>
              </a:rPr>
              <a:t>1906—1956) — лейтенант</a:t>
            </a:r>
            <a:r>
              <a:rPr kumimoji="0" lang="ru-RU" sz="2000" b="0" strike="noStrike" cap="none" normalizeH="0" dirty="0" smtClean="0">
                <a:ln>
                  <a:noFill/>
                </a:ln>
                <a:effectLst/>
                <a:latin typeface="Arial" pitchFamily="34" charset="0"/>
                <a:ea typeface="Times New Roman" pitchFamily="18" charset="0"/>
                <a:cs typeface="Arial" pitchFamily="34" charset="0"/>
              </a:rPr>
              <a:t> </a:t>
            </a:r>
            <a:r>
              <a:rPr lang="ru-RU" sz="2000" dirty="0" smtClean="0">
                <a:latin typeface="Arial" pitchFamily="34" charset="0"/>
                <a:ea typeface="Times New Roman" pitchFamily="18" charset="0"/>
                <a:cs typeface="Arial" pitchFamily="34" charset="0"/>
              </a:rPr>
              <a:t>Рабоче-</a:t>
            </a:r>
            <a:r>
              <a:rPr kumimoji="0" lang="ru-RU" sz="2000" b="0" strike="noStrike" cap="none" normalizeH="0" baseline="0" dirty="0" smtClean="0">
                <a:ln>
                  <a:noFill/>
                </a:ln>
                <a:effectLst/>
                <a:latin typeface="Arial" pitchFamily="34" charset="0"/>
                <a:ea typeface="Times New Roman" pitchFamily="18" charset="0"/>
                <a:cs typeface="Arial" pitchFamily="34" charset="0"/>
              </a:rPr>
              <a:t>крестьянской Красной Армии</a:t>
            </a:r>
            <a:r>
              <a:rPr kumimoji="0" lang="ru-RU" sz="20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участник </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советско-финской </a:t>
            </a:r>
            <a:r>
              <a:rPr kumimoji="0" lang="ru-RU" sz="20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и </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Великой Отечественной войны</a:t>
            </a:r>
            <a:r>
              <a:rPr kumimoji="0" lang="ru-RU" sz="20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a:t>
            </a:r>
            <a:r>
              <a:rPr kumimoji="0" lang="ru-RU" sz="2000" b="0" i="0" u="none" strike="noStrike" cap="none" normalizeH="0" baseline="0" dirty="0" smtClean="0">
                <a:ln>
                  <a:noFill/>
                </a:ln>
                <a:effectLst/>
                <a:latin typeface="Arial" pitchFamily="34" charset="0"/>
                <a:ea typeface="Times New Roman" pitchFamily="18" charset="0"/>
                <a:cs typeface="Arial" pitchFamily="34" charset="0"/>
              </a:rPr>
              <a:t>Герой Советского Союза</a:t>
            </a:r>
            <a:r>
              <a:rPr kumimoji="0" lang="ru-RU" sz="2000" b="0"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Рисунок 3" descr="https://upload.wikimedia.org/wikipedia/ru/6/65/%D0%9D%D0%B8%D0%BA%D0%BE%D0%BB%D0%B0%D0%B9_%D0%9F%D0%B0%D0%B2%D0%BB%D0%BE%D0%B2%D0%B8%D1%87_%D0%9A%D0%BE%D0%B6%D0%B0%D0%BD%D0%BE%D0%B2.jpg"/>
          <p:cNvPicPr/>
          <p:nvPr/>
        </p:nvPicPr>
        <p:blipFill>
          <a:blip r:embed="rId2"/>
          <a:srcRect/>
          <a:stretch>
            <a:fillRect/>
          </a:stretch>
        </p:blipFill>
        <p:spPr bwMode="auto">
          <a:xfrm>
            <a:off x="500034" y="2285992"/>
            <a:ext cx="3157781" cy="3809999"/>
          </a:xfrm>
          <a:prstGeom prst="rect">
            <a:avLst/>
          </a:prstGeom>
          <a:noFill/>
          <a:ln w="9525">
            <a:noFill/>
            <a:miter lim="800000"/>
            <a:headEnd/>
            <a:tailEnd/>
          </a:ln>
        </p:spPr>
      </p:pic>
      <p:pic>
        <p:nvPicPr>
          <p:cNvPr id="5" name="Рисунок 4" descr="http://old.gorodets-adm.ru/images/stories/photos/kjnv0021.jpg"/>
          <p:cNvPicPr/>
          <p:nvPr/>
        </p:nvPicPr>
        <p:blipFill>
          <a:blip r:embed="rId3"/>
          <a:srcRect/>
          <a:stretch>
            <a:fillRect/>
          </a:stretch>
        </p:blipFill>
        <p:spPr bwMode="auto">
          <a:xfrm>
            <a:off x="3857620" y="2357430"/>
            <a:ext cx="4935509" cy="380738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TM01790493[[fn=SOHO]]</Template>
  <TotalTime>130</TotalTime>
  <Words>845</Words>
  <Application>Microsoft Office PowerPoint</Application>
  <PresentationFormat>Экран (4:3)</PresentationFormat>
  <Paragraphs>41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Soho</vt:lpstr>
      <vt:lpstr>Ветераны-Земляки.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Ветераны-Земляки.</dc:title>
  <dc:creator>Ольга</dc:creator>
  <cp:lastModifiedBy>денис</cp:lastModifiedBy>
  <cp:revision>16</cp:revision>
  <dcterms:created xsi:type="dcterms:W3CDTF">2015-02-25T04:43:51Z</dcterms:created>
  <dcterms:modified xsi:type="dcterms:W3CDTF">2015-03-03T08:04:44Z</dcterms:modified>
</cp:coreProperties>
</file>