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92" r:id="rId2"/>
    <p:sldId id="284" r:id="rId3"/>
    <p:sldId id="256" r:id="rId4"/>
    <p:sldId id="288" r:id="rId5"/>
    <p:sldId id="259" r:id="rId6"/>
    <p:sldId id="264" r:id="rId7"/>
    <p:sldId id="260" r:id="rId8"/>
    <p:sldId id="277" r:id="rId9"/>
    <p:sldId id="262" r:id="rId10"/>
    <p:sldId id="289" r:id="rId11"/>
    <p:sldId id="278" r:id="rId12"/>
    <p:sldId id="265" r:id="rId13"/>
    <p:sldId id="266" r:id="rId14"/>
    <p:sldId id="279" r:id="rId15"/>
    <p:sldId id="268" r:id="rId16"/>
    <p:sldId id="269" r:id="rId17"/>
    <p:sldId id="274" r:id="rId18"/>
    <p:sldId id="280" r:id="rId19"/>
    <p:sldId id="291" r:id="rId20"/>
    <p:sldId id="272" r:id="rId21"/>
    <p:sldId id="271" r:id="rId22"/>
    <p:sldId id="281" r:id="rId23"/>
    <p:sldId id="287" r:id="rId24"/>
    <p:sldId id="286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6600"/>
    <a:srgbClr val="FFFF00"/>
    <a:srgbClr val="CC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1" autoAdjust="0"/>
    <p:restoredTop sz="94660"/>
  </p:normalViewPr>
  <p:slideViewPr>
    <p:cSldViewPr>
      <p:cViewPr varScale="1">
        <p:scale>
          <a:sx n="69" d="100"/>
          <a:sy n="69" d="100"/>
        </p:scale>
        <p:origin x="-67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7F81BB4-2E24-4918-8368-DCA284435D7B}" type="datetimeFigureOut">
              <a:rPr lang="ru-RU"/>
              <a:pPr>
                <a:defRPr/>
              </a:pPr>
              <a:t>08.01.2017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DEB5A44-64B3-4E6F-9D77-A1A8069498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90A26B56-3C70-4CE0-A0CA-E113170B6BE3}" type="slidenum">
              <a:rPr lang="ru-RU" smtClean="0"/>
              <a:pPr>
                <a:defRPr/>
              </a:pPr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CDA63EB-4B32-45B4-A027-DE1481C9B360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91000"/>
            <a:ext cx="6400800" cy="1066800"/>
          </a:xfrm>
          <a:noFill/>
        </p:spPr>
        <p:txBody>
          <a:bodyPr>
            <a:scene3d>
              <a:camera prst="orthographicFront"/>
              <a:lightRig rig="threePt" dir="t"/>
            </a:scene3d>
          </a:bodyPr>
          <a:lstStyle>
            <a:lvl1pPr>
              <a:defRPr>
                <a:solidFill>
                  <a:srgbClr val="ECD8EC"/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105400"/>
            <a:ext cx="6400800" cy="685800"/>
          </a:xfrm>
          <a:noFill/>
        </p:spPr>
        <p:txBody>
          <a:bodyPr/>
          <a:lstStyle>
            <a:lvl1pPr marL="0" indent="0" algn="ctr">
              <a:buNone/>
              <a:defRPr>
                <a:solidFill>
                  <a:srgbClr val="4B632B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DE582055-B3AA-41FE-9990-BD2FAAEE0886}" type="datetimeFigureOut">
              <a:rPr lang="en-US"/>
              <a:pPr>
                <a:defRPr/>
              </a:pPr>
              <a:t>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4ABE9-FCDC-4DFA-885A-874617C4DC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483CB-FE22-4F93-96B1-3BA96A0E4FAF}" type="datetimeFigureOut">
              <a:rPr lang="en-US"/>
              <a:pPr>
                <a:defRPr/>
              </a:pPr>
              <a:t>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E8261-1E0B-47ED-AA74-60AC7808E5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F670C-2C9C-4F7E-89D1-EF3D7E5AEEAB}" type="datetimeFigureOut">
              <a:rPr lang="en-US"/>
              <a:pPr>
                <a:defRPr/>
              </a:pPr>
              <a:t>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BB7C1-026F-4002-BAF5-0C96E5DE35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F79A72-4465-4BDF-8FBC-99036430EBE4}" type="datetimeFigureOut">
              <a:rPr lang="en-US"/>
              <a:pPr>
                <a:defRPr/>
              </a:pPr>
              <a:t>1/8/2017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0AAF8B-FE85-420A-B01F-3541551949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AB6F6-E5E7-47BB-9AD8-B01D6119FCF9}" type="datetimeFigureOut">
              <a:rPr lang="en-US"/>
              <a:pPr>
                <a:defRPr/>
              </a:pPr>
              <a:t>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6584F-E737-4354-B54A-1D00802411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2B1B4-EA31-4023-B0C0-81130597B9A0}" type="datetimeFigureOut">
              <a:rPr lang="en-US"/>
              <a:pPr>
                <a:defRPr/>
              </a:pPr>
              <a:t>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DDF12-5D24-4921-9897-54B2E6FB58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6F4437-5F0C-4FD4-AF67-79153459FDAA}" type="datetimeFigureOut">
              <a:rPr lang="en-US"/>
              <a:pPr>
                <a:defRPr/>
              </a:pPr>
              <a:t>1/8/2017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A6DE9-4637-461E-92C6-1AD81E6EA5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62427-85C6-4C84-A6C7-27980953E4CF}" type="datetimeFigureOut">
              <a:rPr lang="en-US"/>
              <a:pPr>
                <a:defRPr/>
              </a:pPr>
              <a:t>1/8/2017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18FC2-E03A-44BC-A251-6959E0ED39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95BDB-86DC-4CFD-92A3-12466C6105BD}" type="datetimeFigureOut">
              <a:rPr lang="en-US"/>
              <a:pPr>
                <a:defRPr/>
              </a:pPr>
              <a:t>1/8/2017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D3E10-D278-4BF2-BCA5-A71A48A424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686FC-0C50-4527-B7BD-EB2893C1F652}" type="datetimeFigureOut">
              <a:rPr lang="en-US"/>
              <a:pPr>
                <a:defRPr/>
              </a:pPr>
              <a:t>1/8/2017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3A9F4-1BC9-472C-84D5-053DB354CF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B2E4A8-4A8C-4591-85F9-5D8D2DF3F495}" type="datetimeFigureOut">
              <a:rPr lang="en-US"/>
              <a:pPr>
                <a:defRPr/>
              </a:pPr>
              <a:t>1/8/2017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04D9B-04E7-41E0-8E0C-E63632801D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05A34-97C0-4FD4-A85E-5E4FEF3FC80D}" type="datetimeFigureOut">
              <a:rPr lang="en-US"/>
              <a:pPr>
                <a:defRPr/>
              </a:pPr>
              <a:t>1/8/2017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8F51E-C7E5-4B63-83BC-3D64757D55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solidFill>
            <a:srgbClr val="6F9133">
              <a:alpha val="65489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solidFill>
            <a:schemeClr val="bg1">
              <a:alpha val="87057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A1CBFFAA-2708-4E22-BC48-4CE04765F64D}" type="datetimeFigureOut">
              <a:rPr lang="en-US"/>
              <a:pPr>
                <a:defRPr/>
              </a:pPr>
              <a:t>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C29EBD54-B063-47DD-98B4-51F98FCB7B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F3E5F3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3E5F3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3E5F3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3E5F3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3E5F3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3E5F3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3E5F3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3E5F3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3E5F3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4B632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5E8C30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5E8C30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5E8C30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5E8C3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elos.kiev.ua/img/bigimages/bibl.jpg" TargetMode="External"/><Relationship Id="rId13" Type="http://schemas.openxmlformats.org/officeDocument/2006/relationships/hyperlink" Target="http://istorya.ru/imagens/izdelia/forma/old-rus-school.jpg" TargetMode="External"/><Relationship Id="rId18" Type="http://schemas.openxmlformats.org/officeDocument/2006/relationships/hyperlink" Target="http://radikal-foto.ru/fp/2c5fe862b02f48c3aec75f5a82a0577c" TargetMode="External"/><Relationship Id="rId3" Type="http://schemas.openxmlformats.org/officeDocument/2006/relationships/hyperlink" Target="http://www.mos-ikona.ru/database/89767574.jpg" TargetMode="External"/><Relationship Id="rId21" Type="http://schemas.openxmlformats.org/officeDocument/2006/relationships/hyperlink" Target="http://f1.foto.rambler.ru/preview/r/500x273/4bbc5d08-ccb1-4b45-ee6d-4d2d3cc64a48/%D0%B1%D0%B5%D1%80%D0%B5%D1%81%D1%82%D0%B0.gif" TargetMode="External"/><Relationship Id="rId7" Type="http://schemas.openxmlformats.org/officeDocument/2006/relationships/hyperlink" Target="http://inc.kursknet.ru/baptru.jpg" TargetMode="External"/><Relationship Id="rId12" Type="http://schemas.openxmlformats.org/officeDocument/2006/relationships/hyperlink" Target="http://evolutsia.com/images/stories/a/5/1/14/5.jpg" TargetMode="External"/><Relationship Id="rId17" Type="http://schemas.openxmlformats.org/officeDocument/2006/relationships/hyperlink" Target="http://radikal-foto.ru/fp/61f8c33855014b6fbc8478257e7c07a4" TargetMode="External"/><Relationship Id="rId25" Type="http://schemas.openxmlformats.org/officeDocument/2006/relationships/hyperlink" Target="http://upload.wikimedia.org/wikipedia/commons/thumb/3/32/Decalogue_parchment_by_Jekuthiel_Sofer_1768.jpg/250px-Decalogue_parchment_by_Jekuthiel_Sofer_1768.jpg" TargetMode="External"/><Relationship Id="rId2" Type="http://schemas.openxmlformats.org/officeDocument/2006/relationships/hyperlink" Target="http://smi2.ru/data/fckuploads/maltar_21.jpg" TargetMode="External"/><Relationship Id="rId16" Type="http://schemas.openxmlformats.org/officeDocument/2006/relationships/hyperlink" Target="http://radikal-foto.ru/fp/03cf237abc5b46f985b7e0ecf38cd6fe" TargetMode="External"/><Relationship Id="rId20" Type="http://schemas.openxmlformats.org/officeDocument/2006/relationships/hyperlink" Target="http://www.nnre.ru/jazykoznanie/anatomija_terminov_400_slovoobrazovatelnyh_yelementov_iz_latyni_i_grecheskogo/i_001.pn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900igr.net/datai/istorija/Vladimir/0020-016-Knjaz-Vladimir-s-druzhinoj.jpg" TargetMode="External"/><Relationship Id="rId11" Type="http://schemas.openxmlformats.org/officeDocument/2006/relationships/hyperlink" Target="http://upload.wikimedia.org/wikipedia/ru/4/46/%D0%9F%D0%BE%D0%B7%D0%B4%D0%BD%D1%8F%D1%8F_%D0%B3%D0%BB%D0%B0%D0%B3%D0%BE%D0%BB%D0%B8%D1%86%D0%B0.gif" TargetMode="External"/><Relationship Id="rId24" Type="http://schemas.openxmlformats.org/officeDocument/2006/relationships/hyperlink" Target="http://ts2.mm.bing.net/th?id=H.4604781666764085&amp;pid=1.7" TargetMode="External"/><Relationship Id="rId5" Type="http://schemas.openxmlformats.org/officeDocument/2006/relationships/hyperlink" Target="http://www.old-pskov.ru/letopis/knyaz_vl.jpg" TargetMode="External"/><Relationship Id="rId15" Type="http://schemas.openxmlformats.org/officeDocument/2006/relationships/hyperlink" Target="http://radikal-foto.ru/fp/31fbbc4aca544a6c9fefba6b711d0e0c" TargetMode="External"/><Relationship Id="rId23" Type="http://schemas.openxmlformats.org/officeDocument/2006/relationships/hyperlink" Target="http://www.wexphotographic.com/blog/wp-content/uploads/2010/10/Texture-Old-Parchment-e1287582423676.jpg" TargetMode="External"/><Relationship Id="rId10" Type="http://schemas.openxmlformats.org/officeDocument/2006/relationships/hyperlink" Target="http://knau.kharkov.ua/uploads/posts/2012-08/1346098133_6b.jpg" TargetMode="External"/><Relationship Id="rId19" Type="http://schemas.openxmlformats.org/officeDocument/2006/relationships/hyperlink" Target="http://aria-art.ru/0/P/Pjotr%20I/239.jpg" TargetMode="External"/><Relationship Id="rId4" Type="http://schemas.openxmlformats.org/officeDocument/2006/relationships/hyperlink" Target="http://s41.radikal.ru/i091/1005/95/2007bbea293c.jpg" TargetMode="External"/><Relationship Id="rId9" Type="http://schemas.openxmlformats.org/officeDocument/2006/relationships/hyperlink" Target="http://knau.kharkov.ua/uploads/posts/2012-08/1346098137_3b.jpg" TargetMode="External"/><Relationship Id="rId14" Type="http://schemas.openxmlformats.org/officeDocument/2006/relationships/hyperlink" Target="http://lingvostranovedcheskiy.academic.ru/pictures/lingvostranovedcheskiy/234-340_(242-348)_img_104.jpg" TargetMode="External"/><Relationship Id="rId22" Type="http://schemas.openxmlformats.org/officeDocument/2006/relationships/hyperlink" Target="http://ludota.ru/wp-content/uploads/2012/05/pisala.jpg" TargetMode="Externa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sschool8.narod.ru/Rukopis/07_5g.jpg" TargetMode="External"/><Relationship Id="rId13" Type="http://schemas.openxmlformats.org/officeDocument/2006/relationships/hyperlink" Target="http://festival.1september.ru/articles/508290/img9.jpg" TargetMode="External"/><Relationship Id="rId3" Type="http://schemas.openxmlformats.org/officeDocument/2006/relationships/hyperlink" Target="http://redkayakniga.ru/news/item/f00/s00/n0000052/pic/000022.jpg" TargetMode="External"/><Relationship Id="rId7" Type="http://schemas.openxmlformats.org/officeDocument/2006/relationships/hyperlink" Target="http://www.novgorod.ru/images/517.gif" TargetMode="External"/><Relationship Id="rId12" Type="http://schemas.openxmlformats.org/officeDocument/2006/relationships/hyperlink" Target="http://900igr.net/datai/istorija/Pervye-knigi/0016-023-Sozdanie-pervoj-pechatnoj-knigi.png" TargetMode="External"/><Relationship Id="rId2" Type="http://schemas.openxmlformats.org/officeDocument/2006/relationships/hyperlink" Target="http://proznanie.ru/photo/image1295097160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kramola.info/sites/default/files/any_images/-5.jpg" TargetMode="External"/><Relationship Id="rId11" Type="http://schemas.openxmlformats.org/officeDocument/2006/relationships/hyperlink" Target="http://i1.poltava.pl.ua/news/31/3051/content/ivan_fedorov-fedorovich.jpg" TargetMode="External"/><Relationship Id="rId5" Type="http://schemas.openxmlformats.org/officeDocument/2006/relationships/hyperlink" Target="http://redkayakniga.ru/news/item/f00/s00/n0000052/pic/000021.jpg" TargetMode="External"/><Relationship Id="rId10" Type="http://schemas.openxmlformats.org/officeDocument/2006/relationships/hyperlink" Target="http://countrymoscow.ru/images/2/Pamyatniki/Fedorovy/1.jpg" TargetMode="External"/><Relationship Id="rId4" Type="http://schemas.openxmlformats.org/officeDocument/2006/relationships/hyperlink" Target="http://redkayakniga.ru/news/item/f00/s00/n0000052/pic/000020.jpg" TargetMode="External"/><Relationship Id="rId9" Type="http://schemas.openxmlformats.org/officeDocument/2006/relationships/hyperlink" Target="http://artofwar.ru/img/k/kamenew_anatolij_iwanowich/prichinypriwedshiedworjanstwokkrahu/prichinypriwedshiedworjanstwokkrahu-1.jpg" TargetMode="External"/><Relationship Id="rId14" Type="http://schemas.openxmlformats.org/officeDocument/2006/relationships/hyperlink" Target="http://content.foto.mail.ru/bk/owlet_ann/priroda_letom/i-38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День славянской письменности </a:t>
            </a:r>
          </a:p>
        </p:txBody>
      </p:sp>
      <p:sp>
        <p:nvSpPr>
          <p:cNvPr id="43013" name="Rectangle 5"/>
          <p:cNvSpPr>
            <a:spLocks noGrp="1"/>
          </p:cNvSpPr>
          <p:nvPr>
            <p:ph type="subTitle" idx="1"/>
          </p:nvPr>
        </p:nvSpPr>
        <p:spPr>
          <a:xfrm>
            <a:off x="1295400" y="3810000"/>
            <a:ext cx="6400800" cy="1752600"/>
          </a:xfrm>
        </p:spPr>
        <p:txBody>
          <a:bodyPr/>
          <a:lstStyle/>
          <a:p>
            <a:pPr algn="r"/>
            <a:r>
              <a:rPr lang="ru-RU" sz="2000" smtClean="0">
                <a:latin typeface="Arial" charset="0"/>
              </a:rPr>
              <a:t>Выполнила учитель начальных классов </a:t>
            </a:r>
          </a:p>
          <a:p>
            <a:pPr algn="r"/>
            <a:r>
              <a:rPr lang="ru-RU" sz="2000" smtClean="0">
                <a:latin typeface="Arial" charset="0"/>
              </a:rPr>
              <a:t>МАОУ «ЦО №1»</a:t>
            </a:r>
          </a:p>
          <a:p>
            <a:pPr algn="r"/>
            <a:r>
              <a:rPr lang="ru-RU" sz="2000" smtClean="0">
                <a:latin typeface="Arial" charset="0"/>
              </a:rPr>
              <a:t>г. Белгорода</a:t>
            </a:r>
          </a:p>
          <a:p>
            <a:pPr algn="r"/>
            <a:r>
              <a:rPr lang="ru-RU" sz="2000" smtClean="0">
                <a:latin typeface="Arial" charset="0"/>
              </a:rPr>
              <a:t>Бубликова Алла Харламповна</a:t>
            </a:r>
          </a:p>
          <a:p>
            <a:pPr algn="r"/>
            <a:endParaRPr lang="ru-RU" smtClean="0">
              <a:latin typeface="Arial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400" b="1" smtClean="0">
                <a:solidFill>
                  <a:schemeClr val="bg1"/>
                </a:solidFill>
                <a:latin typeface="Arial" charset="0"/>
                <a:cs typeface="Arial" charset="0"/>
              </a:rPr>
              <a:t>Памятники Кириллу и Мефодию</a:t>
            </a:r>
          </a:p>
        </p:txBody>
      </p:sp>
      <p:pic>
        <p:nvPicPr>
          <p:cNvPr id="10" name="Picture 4" descr="C:\Documents and Settings\Admin\Рабочий стол\Слав. письменность\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362200"/>
            <a:ext cx="2438400" cy="226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" name="Текст 2"/>
          <p:cNvSpPr txBox="1">
            <a:spLocks/>
          </p:cNvSpPr>
          <p:nvPr/>
        </p:nvSpPr>
        <p:spPr bwMode="auto">
          <a:xfrm>
            <a:off x="685800" y="1752600"/>
            <a:ext cx="21336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Москва</a:t>
            </a:r>
            <a:endParaRPr lang="ru-RU" sz="3200" b="1" dirty="0">
              <a:ln w="3175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8" descr="C:\Documents and Settings\Admin\Рабочий стол\Слав. письменность\12 Владивосто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2362200"/>
            <a:ext cx="2743200" cy="3657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3" name="Текст 2"/>
          <p:cNvSpPr txBox="1">
            <a:spLocks/>
          </p:cNvSpPr>
          <p:nvPr/>
        </p:nvSpPr>
        <p:spPr bwMode="auto">
          <a:xfrm>
            <a:off x="3200400" y="1752600"/>
            <a:ext cx="29718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Владивосток</a:t>
            </a:r>
          </a:p>
        </p:txBody>
      </p:sp>
      <p:pic>
        <p:nvPicPr>
          <p:cNvPr id="14" name="Picture 6" descr="C:\Documents and Settings\Admin\Рабочий стол\Слав. письменность\13 Дмитров Россия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00800" y="2362200"/>
            <a:ext cx="2257425" cy="32369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5" name="Текст 2"/>
          <p:cNvSpPr txBox="1">
            <a:spLocks/>
          </p:cNvSpPr>
          <p:nvPr/>
        </p:nvSpPr>
        <p:spPr bwMode="auto">
          <a:xfrm>
            <a:off x="6477000" y="1752600"/>
            <a:ext cx="21336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Дмитров</a:t>
            </a:r>
            <a:endParaRPr lang="ru-RU" sz="28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Содержимое 4" descr="14 Севастополь (Украина)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10000" contrast="10000"/>
          </a:blip>
          <a:srcRect/>
          <a:stretch>
            <a:fillRect/>
          </a:stretch>
        </p:blipFill>
        <p:spPr>
          <a:xfrm>
            <a:off x="1295400" y="2895600"/>
            <a:ext cx="2700338" cy="3011488"/>
          </a:xfrm>
        </p:spPr>
      </p:pic>
      <p:pic>
        <p:nvPicPr>
          <p:cNvPr id="15364" name="Picture 7" descr="C:\Documents and Settings\Admin\Рабочий стол\Слав. письменность\11 болгар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2362200"/>
            <a:ext cx="2700338" cy="357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Текст 2"/>
          <p:cNvSpPr txBox="1">
            <a:spLocks/>
          </p:cNvSpPr>
          <p:nvPr/>
        </p:nvSpPr>
        <p:spPr bwMode="auto">
          <a:xfrm>
            <a:off x="1524000" y="2286000"/>
            <a:ext cx="21336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Украина</a:t>
            </a:r>
            <a:endParaRPr lang="ru-RU" sz="3200" b="1" dirty="0">
              <a:ln w="3175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Текст 2"/>
          <p:cNvSpPr txBox="1">
            <a:spLocks/>
          </p:cNvSpPr>
          <p:nvPr/>
        </p:nvSpPr>
        <p:spPr bwMode="auto">
          <a:xfrm>
            <a:off x="5867400" y="1752600"/>
            <a:ext cx="21336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Болгария</a:t>
            </a:r>
            <a:endParaRPr lang="ru-RU" sz="3200" b="1" dirty="0">
              <a:ln w="3175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6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400" b="1" smtClean="0">
                <a:solidFill>
                  <a:schemeClr val="bg1"/>
                </a:solidFill>
                <a:latin typeface="Arial" charset="0"/>
                <a:cs typeface="Arial" charset="0"/>
              </a:rPr>
              <a:t>Памятники Кириллу и Мефодию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q2.jpg"/>
          <p:cNvPicPr>
            <a:picLocks noChangeAspect="1"/>
          </p:cNvPicPr>
          <p:nvPr/>
        </p:nvPicPr>
        <p:blipFill>
          <a:blip r:embed="rId2">
            <a:lum bright="-20000" contrast="30000"/>
          </a:blip>
          <a:srcRect/>
          <a:stretch>
            <a:fillRect/>
          </a:stretch>
        </p:blipFill>
        <p:spPr bwMode="auto">
          <a:xfrm>
            <a:off x="2514600" y="1600200"/>
            <a:ext cx="3965575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solidFill>
            <a:srgbClr val="6F9133">
              <a:alpha val="65489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3400" b="1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Алфавит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q2.jpg"/>
          <p:cNvPicPr>
            <a:picLocks noChangeAspect="1"/>
          </p:cNvPicPr>
          <p:nvPr/>
        </p:nvPicPr>
        <p:blipFill>
          <a:blip r:embed="rId2">
            <a:lum bright="-20000" contrast="30000"/>
          </a:blip>
          <a:srcRect/>
          <a:stretch>
            <a:fillRect/>
          </a:stretch>
        </p:blipFill>
        <p:spPr bwMode="auto">
          <a:xfrm>
            <a:off x="4648200" y="1676400"/>
            <a:ext cx="3998913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143000" y="1905000"/>
            <a:ext cx="2438400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ln w="3175"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Царь   Пётр   </a:t>
            </a:r>
            <a:r>
              <a:rPr lang="en-US" sz="2400" b="1" dirty="0">
                <a:ln w="3175"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</a:t>
            </a:r>
            <a:endParaRPr lang="ru-RU" sz="2400" b="1" dirty="0">
              <a:ln w="3175">
                <a:solidFill>
                  <a:schemeClr val="tx1"/>
                </a:solidFill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5791200" y="5181600"/>
            <a:ext cx="381000" cy="3048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6477000" y="5181600"/>
            <a:ext cx="457200" cy="3048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029200" y="5562600"/>
            <a:ext cx="381000" cy="3048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5715000" y="5562600"/>
            <a:ext cx="381000" cy="3048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7086600" y="2819400"/>
            <a:ext cx="381000" cy="3048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620000" y="5486400"/>
            <a:ext cx="838200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ln w="127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Garamond" pitchFamily="18" charset="0"/>
                <a:cs typeface="+mn-cs"/>
              </a:rPr>
              <a:t>Й</a:t>
            </a:r>
            <a:r>
              <a:rPr lang="ru-RU" sz="2000" b="1" dirty="0">
                <a:latin typeface="Garamond" pitchFamily="18" charset="0"/>
                <a:cs typeface="+mn-cs"/>
              </a:rPr>
              <a:t>   </a:t>
            </a:r>
            <a:r>
              <a:rPr lang="ru-RU" sz="22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Garamond" pitchFamily="18" charset="0"/>
                <a:cs typeface="+mn-cs"/>
              </a:rPr>
              <a:t>Ё</a:t>
            </a: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7924800" y="3962400"/>
            <a:ext cx="381000" cy="3048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7086600" y="5181600"/>
            <a:ext cx="457200" cy="3048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7848600" y="5181600"/>
            <a:ext cx="533400" cy="3048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660" name="Содержимое 16" descr="39.jpg"/>
          <p:cNvPicPr>
            <a:picLocks noGrp="1" noChangeAspect="1"/>
          </p:cNvPicPr>
          <p:nvPr>
            <p:ph idx="1"/>
          </p:nvPr>
        </p:nvPicPr>
        <p:blipFill>
          <a:blip r:embed="rId3">
            <a:lum bright="20000" contrast="40000"/>
          </a:blip>
          <a:srcRect/>
          <a:stretch>
            <a:fillRect/>
          </a:stretch>
        </p:blipFill>
        <p:spPr>
          <a:xfrm>
            <a:off x="1066800" y="2362200"/>
            <a:ext cx="2438400" cy="3732213"/>
          </a:xfrm>
        </p:spPr>
      </p:pic>
      <p:sp>
        <p:nvSpPr>
          <p:cNvPr id="15" name="Заголовок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solidFill>
            <a:srgbClr val="6F9133">
              <a:alpha val="65489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3400" b="1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Изменения в алфавите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Рисунок 16" descr="q2.jpg"/>
          <p:cNvPicPr>
            <a:picLocks noChangeAspect="1"/>
          </p:cNvPicPr>
          <p:nvPr/>
        </p:nvPicPr>
        <p:blipFill>
          <a:blip r:embed="rId2">
            <a:lum bright="-20000" contrast="30000"/>
          </a:blip>
          <a:srcRect/>
          <a:stretch>
            <a:fillRect/>
          </a:stretch>
        </p:blipFill>
        <p:spPr bwMode="auto">
          <a:xfrm>
            <a:off x="4648200" y="1676400"/>
            <a:ext cx="3998913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5029200" y="3276600"/>
            <a:ext cx="304800" cy="2286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6553200" y="5562600"/>
            <a:ext cx="304800" cy="2286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6477000" y="4800600"/>
            <a:ext cx="381000" cy="3048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7239000" y="5562600"/>
            <a:ext cx="304800" cy="2286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8001000" y="4724400"/>
            <a:ext cx="304800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5-конечная звезда 27"/>
          <p:cNvSpPr/>
          <p:nvPr/>
        </p:nvSpPr>
        <p:spPr>
          <a:xfrm>
            <a:off x="685800" y="1600200"/>
            <a:ext cx="1295400" cy="1219200"/>
          </a:xfrm>
          <a:prstGeom prst="star5">
            <a:avLst>
              <a:gd name="adj" fmla="val 26636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bliqueBottomRigh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752600" y="1600200"/>
            <a:ext cx="2362200" cy="230832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sz="2400" b="1" dirty="0">
                <a:ln w="3175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cs typeface="+mn-cs"/>
              </a:rPr>
              <a:t>Указ  Народного  Комитета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2400" b="1" dirty="0">
                <a:ln w="3175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cs typeface="+mn-cs"/>
              </a:rPr>
              <a:t>1918 года</a:t>
            </a:r>
            <a:endParaRPr lang="ru-RU" sz="2400" dirty="0">
              <a:ln w="3175">
                <a:solidFill>
                  <a:sysClr val="windowText" lastClr="000000"/>
                </a:solidFill>
              </a:ln>
              <a:cs typeface="+mn-cs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solidFill>
            <a:srgbClr val="6F9133">
              <a:alpha val="65489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3400" b="1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Изменения в алфавите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620000" y="5486400"/>
            <a:ext cx="8382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2700">
                  <a:solidFill>
                    <a:sysClr val="windowText" lastClr="000000"/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Garamond" pitchFamily="18" charset="0"/>
                <a:cs typeface="+mn-cs"/>
              </a:rPr>
              <a:t>Й</a:t>
            </a:r>
            <a:r>
              <a:rPr lang="ru-RU" b="1" dirty="0">
                <a:latin typeface="Garamond" pitchFamily="18" charset="0"/>
                <a:cs typeface="+mn-cs"/>
              </a:rPr>
              <a:t>   </a:t>
            </a:r>
            <a:r>
              <a:rPr lang="ru-RU" sz="2000" b="1" dirty="0">
                <a:ln>
                  <a:solidFill>
                    <a:sysClr val="windowText" lastClr="000000"/>
                  </a:solidFill>
                </a:ln>
                <a:latin typeface="Garamond" pitchFamily="18" charset="0"/>
                <a:cs typeface="+mn-cs"/>
              </a:rPr>
              <a:t>Ё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solidFill>
            <a:srgbClr val="6F9133">
              <a:alpha val="65489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3400" b="1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Русский алфавит</a:t>
            </a:r>
          </a:p>
        </p:txBody>
      </p:sp>
      <p:pic>
        <p:nvPicPr>
          <p:cNvPr id="2052" name="Picture 4" descr="C:\Documents and Settings\Admin\Рабочий стол\Слав. письменность\1\На конкурс\i_001.png"/>
          <p:cNvPicPr>
            <a:picLocks noChangeAspect="1" noChangeArrowheads="1"/>
          </p:cNvPicPr>
          <p:nvPr/>
        </p:nvPicPr>
        <p:blipFill>
          <a:blip r:embed="rId2" cstate="screen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819400" y="1524000"/>
            <a:ext cx="3581400" cy="49588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7" descr="C:\Documents and Settings\Admin\Рабочий стол\Слав. письменность\40 береста.gif"/>
          <p:cNvPicPr>
            <a:picLocks noChangeAspect="1" noChangeArrowheads="1"/>
          </p:cNvPicPr>
          <p:nvPr/>
        </p:nvPicPr>
        <p:blipFill>
          <a:blip r:embed="rId2">
            <a:lum bright="-20000" contrast="20000"/>
          </a:blip>
          <a:srcRect/>
          <a:stretch>
            <a:fillRect/>
          </a:stretch>
        </p:blipFill>
        <p:spPr bwMode="auto">
          <a:xfrm>
            <a:off x="381000" y="2057400"/>
            <a:ext cx="4465638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8" descr="C:\Documents and Settings\Admin\Рабочий стол\Слав. письменность\41 pisala.jpg"/>
          <p:cNvPicPr>
            <a:picLocks noChangeAspect="1" noChangeArrowheads="1"/>
          </p:cNvPicPr>
          <p:nvPr/>
        </p:nvPicPr>
        <p:blipFill>
          <a:blip r:embed="rId3">
            <a:lum bright="10000" contrast="-10000"/>
          </a:blip>
          <a:srcRect/>
          <a:stretch>
            <a:fillRect/>
          </a:stretch>
        </p:blipFill>
        <p:spPr bwMode="auto">
          <a:xfrm>
            <a:off x="5105400" y="2057400"/>
            <a:ext cx="366395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solidFill>
            <a:srgbClr val="6F9133">
              <a:alpha val="65489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3400" b="1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Берестяные грамоты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143000" y="1524000"/>
            <a:ext cx="1600200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ln w="3175"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Береста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562600" y="1524000"/>
            <a:ext cx="1371600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ln w="3175"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Писало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172200" y="1447800"/>
            <a:ext cx="304800" cy="76944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4400" b="1" baseline="30000" dirty="0">
                <a:ln w="3175"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´</a:t>
            </a:r>
            <a:endParaRPr lang="ru-RU" sz="4000" b="1" dirty="0">
              <a:ln w="3175">
                <a:solidFill>
                  <a:schemeClr val="tx1"/>
                </a:solidFill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7" descr="C:\Documents and Settings\Admin\Рабочий стол\Слав. письменность\47 пергамент.jpg"/>
          <p:cNvPicPr>
            <a:picLocks noChangeAspect="1" noChangeArrowheads="1"/>
          </p:cNvPicPr>
          <p:nvPr/>
        </p:nvPicPr>
        <p:blipFill>
          <a:blip r:embed="rId2">
            <a:lum bright="10000" contrast="-30000"/>
          </a:blip>
          <a:srcRect/>
          <a:stretch>
            <a:fillRect/>
          </a:stretch>
        </p:blipFill>
        <p:spPr bwMode="auto">
          <a:xfrm>
            <a:off x="838200" y="1676400"/>
            <a:ext cx="161766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5" descr="C:\Documents and Settings\Admin\Рабочий стол\Слав. письменность\44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0" y="2514600"/>
            <a:ext cx="36195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6" descr="C:\Documents and Settings\Admin\Рабочий стол\Слав. письменность\4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1200" y="2514600"/>
            <a:ext cx="3048000" cy="371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solidFill>
            <a:srgbClr val="6F9133">
              <a:alpha val="65489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3400" b="1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Пергамент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 descr="C:\Documents and Settings\Admin\Рабочий стол\Слав. письменность\56.jpg"/>
          <p:cNvPicPr>
            <a:picLocks noChangeAspect="1" noChangeArrowheads="1"/>
          </p:cNvPicPr>
          <p:nvPr/>
        </p:nvPicPr>
        <p:blipFill>
          <a:blip r:embed="rId3">
            <a:lum bright="-10000" contrast="20000"/>
          </a:blip>
          <a:srcRect/>
          <a:stretch>
            <a:fillRect/>
          </a:stretch>
        </p:blipFill>
        <p:spPr bwMode="auto">
          <a:xfrm>
            <a:off x="2590800" y="1600200"/>
            <a:ext cx="1666875" cy="233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0" name="Picture 3" descr="C:\Documents and Settings\Admin\Рабочий стол\Слав. письменность\54.jpg"/>
          <p:cNvPicPr>
            <a:picLocks noChangeAspect="1" noChangeArrowheads="1"/>
          </p:cNvPicPr>
          <p:nvPr/>
        </p:nvPicPr>
        <p:blipFill>
          <a:blip r:embed="rId4">
            <a:lum bright="-10000" contrast="20000"/>
          </a:blip>
          <a:srcRect/>
          <a:stretch>
            <a:fillRect/>
          </a:stretch>
        </p:blipFill>
        <p:spPr bwMode="auto">
          <a:xfrm>
            <a:off x="762000" y="4114800"/>
            <a:ext cx="1666875" cy="233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4" descr="C:\Documents and Settings\Admin\Рабочий стол\Слав. письменность\55.jpg"/>
          <p:cNvPicPr>
            <a:picLocks noChangeAspect="1" noChangeArrowheads="1"/>
          </p:cNvPicPr>
          <p:nvPr/>
        </p:nvPicPr>
        <p:blipFill>
          <a:blip r:embed="rId5">
            <a:lum bright="-20000" contrast="30000"/>
          </a:blip>
          <a:srcRect/>
          <a:stretch>
            <a:fillRect/>
          </a:stretch>
        </p:blipFill>
        <p:spPr bwMode="auto">
          <a:xfrm>
            <a:off x="2819400" y="4191000"/>
            <a:ext cx="1671638" cy="233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Содержимое 11" descr="58.jpg"/>
          <p:cNvPicPr>
            <a:picLocks noGrp="1" noChangeAspect="1"/>
          </p:cNvPicPr>
          <p:nvPr>
            <p:ph sz="half" idx="2"/>
          </p:nvPr>
        </p:nvPicPr>
        <p:blipFill>
          <a:blip r:embed="rId6">
            <a:lum bright="-10000" contrast="20000"/>
          </a:blip>
          <a:srcRect/>
          <a:stretch>
            <a:fillRect/>
          </a:stretch>
        </p:blipFill>
        <p:spPr>
          <a:xfrm>
            <a:off x="5257800" y="1981200"/>
            <a:ext cx="3165475" cy="4575175"/>
          </a:xfrm>
        </p:spPr>
      </p:pic>
      <p:pic>
        <p:nvPicPr>
          <p:cNvPr id="32773" name="Picture 7" descr="C:\Documents and Settings\Admin\Рабочий стол\Слав. письменность\61.jpg"/>
          <p:cNvPicPr>
            <a:picLocks noChangeAspect="1" noChangeArrowheads="1"/>
          </p:cNvPicPr>
          <p:nvPr/>
        </p:nvPicPr>
        <p:blipFill>
          <a:blip r:embed="rId7">
            <a:lum contrast="30000"/>
          </a:blip>
          <a:srcRect/>
          <a:stretch>
            <a:fillRect/>
          </a:stretch>
        </p:blipFill>
        <p:spPr bwMode="auto">
          <a:xfrm>
            <a:off x="533400" y="1600200"/>
            <a:ext cx="1660525" cy="233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solidFill>
            <a:srgbClr val="6F9133">
              <a:alpha val="65489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3400" b="1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Буквицы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chemeClr val="bg1"/>
                </a:solidFill>
              </a:rPr>
              <a:t>Старинные книги</a:t>
            </a:r>
          </a:p>
        </p:txBody>
      </p:sp>
      <p:pic>
        <p:nvPicPr>
          <p:cNvPr id="34818" name="Содержимое 4" descr="517.gif"/>
          <p:cNvPicPr>
            <a:picLocks noGrp="1" noChangeAspect="1"/>
          </p:cNvPicPr>
          <p:nvPr>
            <p:ph sz="half" idx="1"/>
          </p:nvPr>
        </p:nvPicPr>
        <p:blipFill>
          <a:blip r:embed="rId2">
            <a:lum bright="10000" contrast="10000"/>
          </a:blip>
          <a:srcRect/>
          <a:stretch>
            <a:fillRect/>
          </a:stretch>
        </p:blipFill>
        <p:spPr>
          <a:xfrm>
            <a:off x="4724400" y="2057400"/>
            <a:ext cx="2895600" cy="3908425"/>
          </a:xfrm>
        </p:spPr>
      </p:pic>
      <p:pic>
        <p:nvPicPr>
          <p:cNvPr id="34819" name="Содержимое 5" descr="07_5g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1524000" y="1676400"/>
            <a:ext cx="2457450" cy="36004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1000" y="533400"/>
            <a:ext cx="8458200" cy="5586413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1700" b="1" dirty="0">
                <a:latin typeface="Arial" pitchFamily="34" charset="0"/>
                <a:cs typeface="Arial" pitchFamily="34" charset="0"/>
              </a:rPr>
              <a:t>Праздник «День славянской письменности и культуры».</a:t>
            </a:r>
          </a:p>
          <a:p>
            <a:pPr indent="457200">
              <a:defRPr/>
            </a:pPr>
            <a:r>
              <a:rPr lang="ru-RU" sz="1700" b="1" dirty="0">
                <a:latin typeface="Arial" pitchFamily="34" charset="0"/>
                <a:cs typeface="Arial" pitchFamily="34" charset="0"/>
              </a:rPr>
              <a:t>Класс: 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1-4.</a:t>
            </a:r>
          </a:p>
          <a:p>
            <a:pPr indent="457200">
              <a:defRPr/>
            </a:pPr>
            <a:r>
              <a:rPr lang="ru-RU" sz="1700" b="1" dirty="0">
                <a:latin typeface="Arial" pitchFamily="34" charset="0"/>
                <a:cs typeface="Arial" pitchFamily="34" charset="0"/>
              </a:rPr>
              <a:t>Цель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: знакомство </a:t>
            </a:r>
            <a:r>
              <a:rPr lang="ru-RU" sz="17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учащихся </a:t>
            </a:r>
            <a:r>
              <a:rPr lang="ru-RU" sz="17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 историей 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создания славянской письменности.</a:t>
            </a:r>
            <a:endParaRPr lang="ru-RU" sz="1700" dirty="0">
              <a:latin typeface="Arial" pitchFamily="34" charset="0"/>
              <a:cs typeface="Arial" pitchFamily="34" charset="0"/>
            </a:endParaRPr>
          </a:p>
          <a:p>
            <a:pPr indent="457200">
              <a:defRPr/>
            </a:pPr>
            <a:r>
              <a:rPr lang="ru-RU" sz="1700" b="1" dirty="0">
                <a:latin typeface="Arial" pitchFamily="34" charset="0"/>
                <a:cs typeface="Arial" pitchFamily="34" charset="0"/>
              </a:rPr>
              <a:t>Задачи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: </a:t>
            </a:r>
          </a:p>
          <a:p>
            <a:pPr>
              <a:defRPr/>
            </a:pPr>
            <a:r>
              <a:rPr lang="ru-RU" sz="1700" u="sng" dirty="0">
                <a:latin typeface="Arial" pitchFamily="34" charset="0"/>
                <a:cs typeface="Arial" pitchFamily="34" charset="0"/>
              </a:rPr>
              <a:t>Образовательные:</a:t>
            </a:r>
            <a:endParaRPr lang="ru-RU" sz="1700" dirty="0">
              <a:latin typeface="Arial" pitchFamily="34" charset="0"/>
              <a:cs typeface="Arial" pitchFamily="34" charset="0"/>
            </a:endParaRPr>
          </a:p>
          <a:p>
            <a:pPr marL="441325" indent="-173038">
              <a:buFont typeface="Courier New" pitchFamily="49" charset="0"/>
              <a:buChar char="o"/>
              <a:defRPr/>
            </a:pPr>
            <a:r>
              <a:rPr lang="ru-RU" sz="1700" dirty="0">
                <a:latin typeface="Arial" pitchFamily="34" charset="0"/>
                <a:cs typeface="Arial" pitchFamily="34" charset="0"/>
              </a:rPr>
              <a:t>познакомить учащихся с историей возникновения славянской письменности и её основателями;</a:t>
            </a:r>
          </a:p>
          <a:p>
            <a:pPr marL="441325" indent="-173038">
              <a:buFont typeface="Courier New" pitchFamily="49" charset="0"/>
              <a:buChar char="o"/>
              <a:defRPr/>
            </a:pPr>
            <a:r>
              <a:rPr lang="ru-RU" sz="1700" dirty="0">
                <a:latin typeface="Arial" pitchFamily="34" charset="0"/>
                <a:cs typeface="Arial" pitchFamily="34" charset="0"/>
              </a:rPr>
              <a:t>показать путь развития книгопечатания.</a:t>
            </a:r>
          </a:p>
          <a:p>
            <a:pPr>
              <a:defRPr/>
            </a:pPr>
            <a:r>
              <a:rPr lang="ru-RU" sz="1700" u="sng" dirty="0">
                <a:latin typeface="Arial" pitchFamily="34" charset="0"/>
                <a:cs typeface="Arial" pitchFamily="34" charset="0"/>
              </a:rPr>
              <a:t>Развивающие:</a:t>
            </a:r>
            <a:endParaRPr lang="ru-RU" sz="1700" dirty="0">
              <a:latin typeface="Arial" pitchFamily="34" charset="0"/>
              <a:cs typeface="Arial" pitchFamily="34" charset="0"/>
            </a:endParaRPr>
          </a:p>
          <a:p>
            <a:pPr marL="441325" indent="-173038">
              <a:buFont typeface="Courier New" pitchFamily="49" charset="0"/>
              <a:buChar char="o"/>
              <a:defRPr/>
            </a:pPr>
            <a:r>
              <a:rPr lang="ru-RU" sz="1700" dirty="0">
                <a:latin typeface="Arial" pitchFamily="34" charset="0"/>
                <a:cs typeface="Arial" pitchFamily="34" charset="0"/>
              </a:rPr>
              <a:t>развивать интерес к изучению русского языка и литературы, отечественной истории и 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культуры;</a:t>
            </a:r>
            <a:endParaRPr lang="ru-RU" sz="1700" dirty="0">
              <a:latin typeface="Arial" pitchFamily="34" charset="0"/>
              <a:cs typeface="Arial" pitchFamily="34" charset="0"/>
            </a:endParaRPr>
          </a:p>
          <a:p>
            <a:pPr marL="441325" indent="-173038">
              <a:buFont typeface="Courier New" pitchFamily="49" charset="0"/>
              <a:buChar char="o"/>
              <a:defRPr/>
            </a:pPr>
            <a:r>
              <a:rPr lang="ru-RU" sz="1700" dirty="0">
                <a:latin typeface="Arial" pitchFamily="34" charset="0"/>
                <a:cs typeface="Arial" pitchFamily="34" charset="0"/>
              </a:rPr>
              <a:t>развивать творческое воображение, внимание, память, творческие способности учащихся.</a:t>
            </a:r>
          </a:p>
          <a:p>
            <a:pPr>
              <a:defRPr/>
            </a:pPr>
            <a:r>
              <a:rPr lang="ru-RU" sz="1700" u="sng" dirty="0">
                <a:latin typeface="Arial" pitchFamily="34" charset="0"/>
                <a:cs typeface="Arial" pitchFamily="34" charset="0"/>
              </a:rPr>
              <a:t>Воспитательные:</a:t>
            </a:r>
            <a:endParaRPr lang="ru-RU" sz="1700" dirty="0">
              <a:latin typeface="Arial" pitchFamily="34" charset="0"/>
              <a:cs typeface="Arial" pitchFamily="34" charset="0"/>
            </a:endParaRPr>
          </a:p>
          <a:p>
            <a:pPr marL="441325" indent="-173038">
              <a:buFont typeface="Courier New" pitchFamily="49" charset="0"/>
              <a:buChar char="o"/>
              <a:defRPr/>
            </a:pPr>
            <a:r>
              <a:rPr lang="ru-RU" sz="1700" dirty="0">
                <a:latin typeface="Arial" pitchFamily="34" charset="0"/>
                <a:cs typeface="Arial" pitchFamily="34" charset="0"/>
              </a:rPr>
              <a:t>способствовать воспитанию у подрастающего поколения чувства 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патриотизма;</a:t>
            </a:r>
            <a:endParaRPr lang="ru-RU" sz="1700" dirty="0">
              <a:latin typeface="Arial" pitchFamily="34" charset="0"/>
              <a:cs typeface="Arial" pitchFamily="34" charset="0"/>
            </a:endParaRPr>
          </a:p>
          <a:p>
            <a:pPr marL="441325" indent="-173038">
              <a:buFont typeface="Courier New" pitchFamily="49" charset="0"/>
              <a:buChar char="o"/>
              <a:defRPr/>
            </a:pPr>
            <a:r>
              <a:rPr lang="ru-RU" sz="1700" dirty="0">
                <a:latin typeface="Arial" pitchFamily="34" charset="0"/>
                <a:cs typeface="Arial" pitchFamily="34" charset="0"/>
              </a:rPr>
              <a:t>воспитывать уважение и любовь к культуре и духовным ценностям русского народа;</a:t>
            </a:r>
          </a:p>
          <a:p>
            <a:pPr marL="441325" indent="-173038">
              <a:buFont typeface="Courier New" pitchFamily="49" charset="0"/>
              <a:buChar char="o"/>
              <a:defRPr/>
            </a:pPr>
            <a:r>
              <a:rPr lang="ru-RU" sz="1700" dirty="0">
                <a:latin typeface="Arial" pitchFamily="34" charset="0"/>
                <a:cs typeface="Arial" pitchFamily="34" charset="0"/>
              </a:rPr>
              <a:t>воспитывать культуру 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поведения на общественных мероприятиях.</a:t>
            </a:r>
          </a:p>
          <a:p>
            <a:pPr indent="457200">
              <a:defRPr/>
            </a:pPr>
            <a:r>
              <a:rPr lang="ru-RU" sz="1700" b="1" dirty="0">
                <a:latin typeface="Arial" pitchFamily="34" charset="0"/>
                <a:cs typeface="Arial" pitchFamily="34" charset="0"/>
              </a:rPr>
              <a:t>Техническое оформление: </a:t>
            </a:r>
            <a:r>
              <a:rPr lang="ru-RU" sz="1700" dirty="0" err="1">
                <a:latin typeface="Arial" pitchFamily="34" charset="0"/>
                <a:cs typeface="Arial" pitchFamily="34" charset="0"/>
              </a:rPr>
              <a:t>мультимедийная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 презентация «День славянской письменности и культуры».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95400" y="1676400"/>
            <a:ext cx="1524000" cy="1200329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+mn-lt"/>
                <a:cs typeface="+mn-cs"/>
              </a:rPr>
              <a:t>   Первый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+mn-lt"/>
                <a:cs typeface="+mn-cs"/>
              </a:rPr>
              <a:t>печатный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+mn-lt"/>
                <a:cs typeface="+mn-cs"/>
              </a:rPr>
              <a:t>   станок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24400" y="2362200"/>
            <a:ext cx="2590800" cy="461665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+mn-lt"/>
                <a:cs typeface="+mn-cs"/>
              </a:rPr>
              <a:t> Книга  «Апостол»</a:t>
            </a:r>
          </a:p>
        </p:txBody>
      </p:sp>
      <p:pic>
        <p:nvPicPr>
          <p:cNvPr id="23557" name="Содержимое 9" descr="67-Sozdanie-pervoj-pechatnoj-knigi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66800" y="2971800"/>
            <a:ext cx="1981200" cy="2835275"/>
          </a:xfrm>
          <a:ln>
            <a:solidFill>
              <a:srgbClr val="008000"/>
            </a:solidFill>
          </a:ln>
        </p:spPr>
      </p:pic>
      <p:pic>
        <p:nvPicPr>
          <p:cNvPr id="23558" name="Picture 7" descr="C:\Documents and Settings\Admin\Рабочий стол\Слав. письменность\6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2971800"/>
            <a:ext cx="4752975" cy="2819400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solidFill>
            <a:srgbClr val="6F9133">
              <a:alpha val="65489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3400" b="1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Первые печатные книги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200400" y="2209800"/>
            <a:ext cx="2484000" cy="461665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+mn-lt"/>
                <a:cs typeface="+mn-cs"/>
              </a:rPr>
              <a:t>Россия. Москва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19800" y="1981200"/>
            <a:ext cx="2590800" cy="461665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635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rPr>
              <a:t>  Украина. Львов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81000" y="2286000"/>
            <a:ext cx="2556000" cy="830997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+mn-lt"/>
                <a:cs typeface="+mn-cs"/>
              </a:rPr>
              <a:t> Издательский знак </a:t>
            </a:r>
          </a:p>
        </p:txBody>
      </p:sp>
      <p:pic>
        <p:nvPicPr>
          <p:cNvPr id="21513" name="Picture 9" descr="C:\Documents and Settings\Admin\Рабочий стол\Слав. письменность\63.jpg"/>
          <p:cNvPicPr>
            <a:picLocks noChangeAspect="1" noChangeArrowheads="1"/>
          </p:cNvPicPr>
          <p:nvPr/>
        </p:nvPicPr>
        <p:blipFill>
          <a:blip r:embed="rId2" cstate="screen">
            <a:duotone>
              <a:prstClr val="black"/>
              <a:srgbClr val="D9C3A5">
                <a:tint val="50000"/>
                <a:satMod val="180000"/>
              </a:srgbClr>
            </a:duotone>
            <a:lum contrast="20000"/>
          </a:blip>
          <a:srcRect/>
          <a:stretch>
            <a:fillRect/>
          </a:stretch>
        </p:blipFill>
        <p:spPr bwMode="auto">
          <a:xfrm>
            <a:off x="381000" y="3200400"/>
            <a:ext cx="2575940" cy="3219436"/>
          </a:xfrm>
          <a:prstGeom prst="rect">
            <a:avLst/>
          </a:prstGeom>
          <a:noFill/>
        </p:spPr>
      </p:pic>
      <p:pic>
        <p:nvPicPr>
          <p:cNvPr id="22535" name="Содержимое 13" descr="66 ivan_fedorov-fedorovich.jpg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019800" y="2438400"/>
            <a:ext cx="2598738" cy="4000500"/>
          </a:xfrm>
        </p:spPr>
      </p:pic>
      <p:pic>
        <p:nvPicPr>
          <p:cNvPr id="22536" name="Picture 10" descr="C:\Documents and Settings\Admin\Рабочий стол\Слав. письменность\6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0400" y="2743200"/>
            <a:ext cx="2503488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solidFill>
            <a:srgbClr val="6F9133">
              <a:alpha val="65489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3400" b="1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Иван Фёдоров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2" descr="C:\Documents and Settings\Admin\Рабочий стол\Слав. письменность\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2362200" y="5181600"/>
            <a:ext cx="4648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24 мая</a:t>
            </a:r>
            <a:endParaRPr lang="ru-RU" sz="600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FFFF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37891" name="Picture 6" descr="C:\Documents and Settings\Admin\Рабочий стол\Слав. письменность\Рисунок11.png"/>
          <p:cNvPicPr>
            <a:picLocks noChangeAspect="1" noChangeArrowheads="1"/>
          </p:cNvPicPr>
          <p:nvPr/>
        </p:nvPicPr>
        <p:blipFill>
          <a:blip r:embed="rId3"/>
          <a:srcRect l="16267" r="16235"/>
          <a:stretch>
            <a:fillRect/>
          </a:stretch>
        </p:blipFill>
        <p:spPr bwMode="auto">
          <a:xfrm>
            <a:off x="381000" y="304800"/>
            <a:ext cx="8305800" cy="453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305800" cy="61864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200" u="sng" dirty="0">
                <a:latin typeface="Arial" pitchFamily="34" charset="0"/>
                <a:cs typeface="Arial" pitchFamily="34" charset="0"/>
              </a:rPr>
              <a:t>Источники</a:t>
            </a:r>
          </a:p>
          <a:p>
            <a:pPr>
              <a:defRPr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Святые Кирилл и Мефодий. </a:t>
            </a:r>
            <a:r>
              <a:rPr lang="en-US" sz="1200" dirty="0">
                <a:latin typeface="Arial" pitchFamily="34" charset="0"/>
                <a:cs typeface="Arial" pitchFamily="34" charset="0"/>
                <a:hlinkClick r:id="rId2"/>
              </a:rPr>
              <a:t>http://smi2.ru/data/fckuploads/maltar_21.jpg</a:t>
            </a:r>
            <a:endParaRPr lang="ru-RU" sz="1200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Святые Кирилл и Мефодий. Икона. </a:t>
            </a:r>
            <a:r>
              <a:rPr lang="ru-RU" sz="1200" u="sng" dirty="0">
                <a:latin typeface="Arial" pitchFamily="34" charset="0"/>
                <a:cs typeface="Arial" pitchFamily="34" charset="0"/>
                <a:hlinkClick r:id="rId3"/>
              </a:rPr>
              <a:t>http://www.mos-ikona.ru/database/89767574.jpg</a:t>
            </a:r>
            <a:endParaRPr lang="ru-RU" sz="1200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Святые Кирилл и Мефодий. Икона. </a:t>
            </a:r>
            <a:r>
              <a:rPr lang="ru-RU" sz="1200" u="sng" dirty="0">
                <a:latin typeface="Arial" pitchFamily="34" charset="0"/>
                <a:cs typeface="Arial" pitchFamily="34" charset="0"/>
                <a:hlinkClick r:id="rId4"/>
              </a:rPr>
              <a:t>http://s41.radikal.ru/i091/1005/95/2007bbea293c.jpg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defRPr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Князь Владимир. </a:t>
            </a:r>
            <a:r>
              <a:rPr lang="en-US" sz="1200" dirty="0">
                <a:latin typeface="Arial" pitchFamily="34" charset="0"/>
                <a:cs typeface="Arial" pitchFamily="34" charset="0"/>
                <a:hlinkClick r:id="rId5"/>
              </a:rPr>
              <a:t>http://www.old-pskov.ru/letopis/knyaz_vl.jpg</a:t>
            </a:r>
            <a:endParaRPr lang="ru-RU" sz="1200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Князь Владимир и дружина. </a:t>
            </a:r>
            <a:r>
              <a:rPr lang="ru-RU" sz="1200" u="sng" dirty="0">
                <a:latin typeface="Arial" pitchFamily="34" charset="0"/>
                <a:cs typeface="Arial" pitchFamily="34" charset="0"/>
                <a:hlinkClick r:id="rId6"/>
              </a:rPr>
              <a:t>http://900igr.net/datai/istorija/Vladimir/0020-016-Knjaz-Vladimir-s-druzhinoj.jpg</a:t>
            </a:r>
            <a:endParaRPr lang="ru-RU" sz="1200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Крещение на Днепре. </a:t>
            </a:r>
            <a:r>
              <a:rPr lang="ru-RU" sz="1200" u="sng" dirty="0">
                <a:latin typeface="Arial" pitchFamily="34" charset="0"/>
                <a:cs typeface="Arial" pitchFamily="34" charset="0"/>
                <a:hlinkClick r:id="rId7"/>
              </a:rPr>
              <a:t>http://inc.kursknet.ru/baptru.jpg</a:t>
            </a:r>
            <a:endParaRPr lang="ru-RU" sz="1200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Библия. </a:t>
            </a:r>
            <a:r>
              <a:rPr lang="ru-RU" sz="1200" u="sng" dirty="0">
                <a:latin typeface="Arial" pitchFamily="34" charset="0"/>
                <a:cs typeface="Arial" pitchFamily="34" charset="0"/>
                <a:hlinkClick r:id="rId8"/>
              </a:rPr>
              <a:t>http://www.gelos.kiev.ua/img/bigimages/bibl.jpg</a:t>
            </a:r>
            <a:endParaRPr lang="ru-RU" sz="1200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Остромирово Евангелие. </a:t>
            </a:r>
            <a:r>
              <a:rPr lang="ru-RU" sz="1200" u="sng" dirty="0">
                <a:latin typeface="Arial" pitchFamily="34" charset="0"/>
                <a:cs typeface="Arial" pitchFamily="34" charset="0"/>
                <a:hlinkClick r:id="rId9"/>
              </a:rPr>
              <a:t>http://knau.kharkov.ua/uploads/posts/2012-08/1346098137_3b.jpg</a:t>
            </a:r>
            <a:endParaRPr lang="ru-RU" sz="1200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Остромирово Евангелие.  </a:t>
            </a:r>
            <a:r>
              <a:rPr lang="ru-RU" sz="1200" u="sng" dirty="0">
                <a:latin typeface="Arial" pitchFamily="34" charset="0"/>
                <a:cs typeface="Arial" pitchFamily="34" charset="0"/>
                <a:hlinkClick r:id="rId10"/>
              </a:rPr>
              <a:t>http://knau.kharkov.ua/uploads/posts/2012-08/1346098133_6b.jpg</a:t>
            </a:r>
            <a:endParaRPr lang="ru-RU" sz="1200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1200" dirty="0" err="1">
                <a:latin typeface="Arial" pitchFamily="34" charset="0"/>
                <a:cs typeface="Arial" pitchFamily="34" charset="0"/>
              </a:rPr>
              <a:t>Глаголица.</a:t>
            </a:r>
            <a:r>
              <a:rPr lang="ru-RU" sz="1200" u="sng" dirty="0" err="1">
                <a:latin typeface="Arial" pitchFamily="34" charset="0"/>
                <a:cs typeface="Arial" pitchFamily="34" charset="0"/>
                <a:hlinkClick r:id="rId11"/>
              </a:rPr>
              <a:t>http</a:t>
            </a:r>
            <a:r>
              <a:rPr lang="ru-RU" sz="1200" u="sng" dirty="0">
                <a:latin typeface="Arial" pitchFamily="34" charset="0"/>
                <a:cs typeface="Arial" pitchFamily="34" charset="0"/>
                <a:hlinkClick r:id="rId11"/>
              </a:rPr>
              <a:t>://</a:t>
            </a:r>
            <a:r>
              <a:rPr lang="ru-RU" sz="1200" u="sng" dirty="0" err="1">
                <a:latin typeface="Arial" pitchFamily="34" charset="0"/>
                <a:cs typeface="Arial" pitchFamily="34" charset="0"/>
                <a:hlinkClick r:id="rId11"/>
              </a:rPr>
              <a:t>upload.wikimedia.org</a:t>
            </a:r>
            <a:r>
              <a:rPr lang="ru-RU" sz="1200" u="sng" dirty="0">
                <a:latin typeface="Arial" pitchFamily="34" charset="0"/>
                <a:cs typeface="Arial" pitchFamily="34" charset="0"/>
                <a:hlinkClick r:id="rId11"/>
              </a:rPr>
              <a:t>/</a:t>
            </a:r>
            <a:r>
              <a:rPr lang="ru-RU" sz="1200" u="sng" dirty="0" err="1">
                <a:latin typeface="Arial" pitchFamily="34" charset="0"/>
                <a:cs typeface="Arial" pitchFamily="34" charset="0"/>
                <a:hlinkClick r:id="rId11"/>
              </a:rPr>
              <a:t>wikipedia</a:t>
            </a:r>
            <a:r>
              <a:rPr lang="ru-RU" sz="1200" u="sng" dirty="0">
                <a:latin typeface="Arial" pitchFamily="34" charset="0"/>
                <a:cs typeface="Arial" pitchFamily="34" charset="0"/>
                <a:hlinkClick r:id="rId11"/>
              </a:rPr>
              <a:t>/</a:t>
            </a:r>
            <a:r>
              <a:rPr lang="ru-RU" sz="1200" u="sng" dirty="0" err="1">
                <a:latin typeface="Arial" pitchFamily="34" charset="0"/>
                <a:cs typeface="Arial" pitchFamily="34" charset="0"/>
                <a:hlinkClick r:id="rId11"/>
              </a:rPr>
              <a:t>ru</a:t>
            </a:r>
            <a:r>
              <a:rPr lang="ru-RU" sz="1200" u="sng" dirty="0">
                <a:latin typeface="Arial" pitchFamily="34" charset="0"/>
                <a:cs typeface="Arial" pitchFamily="34" charset="0"/>
                <a:hlinkClick r:id="rId11"/>
              </a:rPr>
              <a:t>/4/46/%D0%9F%D0%BE%D0%B7%D0%B4%D0%BD%D1%8F%D1%8F_%D0%B3%D0%BB%D0%B0%D0%B3%D0%BE%D0%BB%D0%B8%D1%86%D0%B0.gif</a:t>
            </a:r>
            <a:endParaRPr lang="ru-RU" sz="1200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Кириллица. </a:t>
            </a:r>
            <a:r>
              <a:rPr lang="ru-RU" sz="1200" u="sng" dirty="0">
                <a:latin typeface="Arial" pitchFamily="34" charset="0"/>
                <a:cs typeface="Arial" pitchFamily="34" charset="0"/>
                <a:hlinkClick r:id="rId12"/>
              </a:rPr>
              <a:t>http://evolutsia.com/images/stories/a/5/1/14/5.jpg</a:t>
            </a:r>
            <a:endParaRPr lang="ru-RU" sz="1200" u="sng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Первые школы. </a:t>
            </a:r>
            <a:r>
              <a:rPr lang="en-US" sz="1200" dirty="0">
                <a:latin typeface="Arial" pitchFamily="34" charset="0"/>
                <a:cs typeface="Arial" pitchFamily="34" charset="0"/>
                <a:hlinkClick r:id="rId13"/>
              </a:rPr>
              <a:t>http://istorya.ru/imagens/izdelia/forma/old-rus-school.jpg</a:t>
            </a:r>
            <a:endParaRPr lang="ru-RU" sz="1200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Памятник Кириллу и </a:t>
            </a:r>
            <a:r>
              <a:rPr lang="ru-RU" sz="1200" dirty="0" err="1">
                <a:latin typeface="Arial" pitchFamily="34" charset="0"/>
                <a:cs typeface="Arial" pitchFamily="34" charset="0"/>
              </a:rPr>
              <a:t>Мефодию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1200" u="sng" dirty="0">
                <a:latin typeface="Arial" pitchFamily="34" charset="0"/>
                <a:cs typeface="Arial" pitchFamily="34" charset="0"/>
                <a:hlinkClick r:id="rId14"/>
              </a:rPr>
              <a:t>http://lingvostranovedcheskiy.academic.ru/pictures/lingvostranovedcheskiy/234-340_(242-348)_img_104.jpg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defRPr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Памятник Кириллу и </a:t>
            </a:r>
            <a:r>
              <a:rPr lang="ru-RU" sz="1200" dirty="0" err="1">
                <a:latin typeface="Arial" pitchFamily="34" charset="0"/>
                <a:cs typeface="Arial" pitchFamily="34" charset="0"/>
              </a:rPr>
              <a:t>Мефодию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1200" u="sng" dirty="0">
                <a:latin typeface="Arial" pitchFamily="34" charset="0"/>
                <a:cs typeface="Arial" pitchFamily="34" charset="0"/>
                <a:hlinkClick r:id="rId15"/>
              </a:rPr>
              <a:t>http://radikal-foto.ru/fp/31fbbc4aca544a6c9fefba6b711d0e0c</a:t>
            </a:r>
            <a:endParaRPr lang="ru-RU" sz="1200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Памятник Кириллу и </a:t>
            </a:r>
            <a:r>
              <a:rPr lang="ru-RU" sz="1200" dirty="0" err="1">
                <a:latin typeface="Arial" pitchFamily="34" charset="0"/>
                <a:cs typeface="Arial" pitchFamily="34" charset="0"/>
              </a:rPr>
              <a:t>Мефодию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1200" u="sng" dirty="0">
                <a:latin typeface="Arial" pitchFamily="34" charset="0"/>
                <a:cs typeface="Arial" pitchFamily="34" charset="0"/>
                <a:hlinkClick r:id="rId16"/>
              </a:rPr>
              <a:t>http://radikal-foto.ru/fp/03cf237abc5b46f985b7e0ecf38cd6fe</a:t>
            </a:r>
            <a:endParaRPr lang="ru-RU" sz="1200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Памятник Кириллу и </a:t>
            </a:r>
            <a:r>
              <a:rPr lang="ru-RU" sz="1200" dirty="0" err="1">
                <a:latin typeface="Arial" pitchFamily="34" charset="0"/>
                <a:cs typeface="Arial" pitchFamily="34" charset="0"/>
              </a:rPr>
              <a:t>Мефодию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1200" u="sng" dirty="0">
                <a:latin typeface="Arial" pitchFamily="34" charset="0"/>
                <a:cs typeface="Arial" pitchFamily="34" charset="0"/>
                <a:hlinkClick r:id="rId17"/>
              </a:rPr>
              <a:t>http://radikal-foto.ru/fp/61f8c33855014b6fbc8478257e7c07a4</a:t>
            </a:r>
            <a:endParaRPr lang="ru-RU" sz="1200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Памятник Кириллу и </a:t>
            </a:r>
            <a:r>
              <a:rPr lang="ru-RU" sz="1200" dirty="0" err="1">
                <a:latin typeface="Arial" pitchFamily="34" charset="0"/>
                <a:cs typeface="Arial" pitchFamily="34" charset="0"/>
              </a:rPr>
              <a:t>Мефодию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1200" u="sng" dirty="0">
                <a:latin typeface="Arial" pitchFamily="34" charset="0"/>
                <a:cs typeface="Arial" pitchFamily="34" charset="0"/>
                <a:hlinkClick r:id="rId18"/>
              </a:rPr>
              <a:t>http://radikal-foto.ru/fp/2c5fe862b02f48c3aec75f5a82a0577c</a:t>
            </a:r>
            <a:endParaRPr lang="ru-RU" sz="1200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Царь Пётр 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I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1200" u="sng" dirty="0">
                <a:latin typeface="Arial" pitchFamily="34" charset="0"/>
                <a:cs typeface="Arial" pitchFamily="34" charset="0"/>
                <a:hlinkClick r:id="rId19"/>
              </a:rPr>
              <a:t>http://</a:t>
            </a:r>
            <a:r>
              <a:rPr lang="ru-RU" sz="1200" u="sng" dirty="0">
                <a:latin typeface="Arial" pitchFamily="34" charset="0"/>
                <a:cs typeface="Arial" pitchFamily="34" charset="0"/>
                <a:hlinkClick r:id="rId19"/>
              </a:rPr>
              <a:t>aria-art.ru/0/P/Pjotr%20I/239.jpg</a:t>
            </a:r>
            <a:endParaRPr lang="ru-RU" sz="1200" u="sng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Алфавит.</a:t>
            </a:r>
            <a:r>
              <a:rPr lang="en-US" sz="1200" dirty="0">
                <a:latin typeface="Arial" pitchFamily="34" charset="0"/>
                <a:cs typeface="Arial" pitchFamily="34" charset="0"/>
                <a:hlinkClick r:id="rId20"/>
              </a:rPr>
              <a:t>http://www.nnre.ru/jazykoznanie/anatomija_terminov_400_slovoobrazovatelnyh_yelementov_iz_latyni_i_grecheskogo/i_001.png</a:t>
            </a:r>
            <a:endParaRPr lang="ru-RU" sz="1200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Алфавит.</a:t>
            </a:r>
            <a:r>
              <a:rPr lang="en-US" sz="1200" dirty="0">
                <a:latin typeface="Arial" pitchFamily="34" charset="0"/>
                <a:cs typeface="Arial" pitchFamily="34" charset="0"/>
                <a:hlinkClick r:id="rId20"/>
              </a:rPr>
              <a:t>http://www.nnre.ru/jazykoznanie/anatomija_terminov_400_slovoobrazovatelnyh_yelementov_iz_latyni_i_grecheskogo/i_001.png</a:t>
            </a:r>
            <a:endParaRPr lang="ru-RU" sz="1200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Береста. </a:t>
            </a:r>
            <a:r>
              <a:rPr lang="ru-RU" sz="1200" u="sng" dirty="0">
                <a:latin typeface="Arial" pitchFamily="34" charset="0"/>
                <a:cs typeface="Arial" pitchFamily="34" charset="0"/>
                <a:hlinkClick r:id="rId21"/>
              </a:rPr>
              <a:t>http://f1.foto.rambler.ru/preview/r/500x273/4bbc5d08-ccb1-4b45-ee6d-4d2d3cc64a48/%D0%B1%D0%B5%D1%80%D0%B5%D1%81%D1%82%D0%B0.gif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defRPr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Писало. </a:t>
            </a:r>
            <a:r>
              <a:rPr lang="ru-RU" sz="1200" u="sng" dirty="0">
                <a:latin typeface="Arial" pitchFamily="34" charset="0"/>
                <a:cs typeface="Arial" pitchFamily="34" charset="0"/>
                <a:hlinkClick r:id="rId22"/>
              </a:rPr>
              <a:t>http://ludota.ru/wp-content/uploads/2012/05/pisala.jpg</a:t>
            </a:r>
            <a:endParaRPr lang="ru-RU" sz="1200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Пергамент. </a:t>
            </a:r>
            <a:r>
              <a:rPr lang="ru-RU" sz="1200" u="sng" dirty="0">
                <a:latin typeface="Arial" pitchFamily="34" charset="0"/>
                <a:cs typeface="Arial" pitchFamily="34" charset="0"/>
                <a:hlinkClick r:id="rId23"/>
              </a:rPr>
              <a:t>http://www.wexphotographic.com/blog/wp-content/uploads/2010/10/Texture-Old-Parchment-e1287582423676.jpg</a:t>
            </a:r>
            <a:endParaRPr lang="ru-RU" sz="1200" u="sng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Пергамент. Книга. </a:t>
            </a:r>
            <a:r>
              <a:rPr lang="ru-RU" sz="1200" u="sng" dirty="0">
                <a:latin typeface="Times New Roman" pitchFamily="18" charset="0"/>
                <a:cs typeface="Times New Roman" pitchFamily="18" charset="0"/>
                <a:hlinkClick r:id="rId24"/>
              </a:rPr>
              <a:t>http://ts2.mm.bing.net/th?id=H.4604781666764085&amp;pid=1.7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Пергамент.Книга.</a:t>
            </a:r>
            <a:r>
              <a:rPr lang="ru-RU" sz="1200" u="sng" dirty="0" err="1">
                <a:latin typeface="Times New Roman" pitchFamily="18" charset="0"/>
                <a:cs typeface="Times New Roman" pitchFamily="18" charset="0"/>
                <a:hlinkClick r:id="rId25"/>
              </a:rPr>
              <a:t>http</a:t>
            </a:r>
            <a:r>
              <a:rPr lang="ru-RU" sz="1200" u="sng" dirty="0">
                <a:latin typeface="Times New Roman" pitchFamily="18" charset="0"/>
                <a:cs typeface="Times New Roman" pitchFamily="18" charset="0"/>
                <a:hlinkClick r:id="rId25"/>
              </a:rPr>
              <a:t>://</a:t>
            </a:r>
            <a:r>
              <a:rPr lang="ru-RU" sz="1200" u="sng" dirty="0" err="1">
                <a:latin typeface="Times New Roman" pitchFamily="18" charset="0"/>
                <a:cs typeface="Times New Roman" pitchFamily="18" charset="0"/>
                <a:hlinkClick r:id="rId25"/>
              </a:rPr>
              <a:t>upload.wikimedia.org</a:t>
            </a:r>
            <a:r>
              <a:rPr lang="ru-RU" sz="1200" u="sng" dirty="0">
                <a:latin typeface="Times New Roman" pitchFamily="18" charset="0"/>
                <a:cs typeface="Times New Roman" pitchFamily="18" charset="0"/>
                <a:hlinkClick r:id="rId25"/>
              </a:rPr>
              <a:t>/</a:t>
            </a:r>
            <a:r>
              <a:rPr lang="ru-RU" sz="1200" u="sng" dirty="0" err="1">
                <a:latin typeface="Times New Roman" pitchFamily="18" charset="0"/>
                <a:cs typeface="Times New Roman" pitchFamily="18" charset="0"/>
                <a:hlinkClick r:id="rId25"/>
              </a:rPr>
              <a:t>wikipedia</a:t>
            </a:r>
            <a:r>
              <a:rPr lang="ru-RU" sz="1200" u="sng" dirty="0">
                <a:latin typeface="Times New Roman" pitchFamily="18" charset="0"/>
                <a:cs typeface="Times New Roman" pitchFamily="18" charset="0"/>
                <a:hlinkClick r:id="rId25"/>
              </a:rPr>
              <a:t>/</a:t>
            </a:r>
            <a:r>
              <a:rPr lang="ru-RU" sz="1200" u="sng" dirty="0" err="1">
                <a:latin typeface="Times New Roman" pitchFamily="18" charset="0"/>
                <a:cs typeface="Times New Roman" pitchFamily="18" charset="0"/>
                <a:hlinkClick r:id="rId25"/>
              </a:rPr>
              <a:t>commons</a:t>
            </a:r>
            <a:r>
              <a:rPr lang="ru-RU" sz="1200" u="sng" dirty="0">
                <a:latin typeface="Times New Roman" pitchFamily="18" charset="0"/>
                <a:cs typeface="Times New Roman" pitchFamily="18" charset="0"/>
                <a:hlinkClick r:id="rId25"/>
              </a:rPr>
              <a:t>/</a:t>
            </a:r>
            <a:r>
              <a:rPr lang="ru-RU" sz="1200" u="sng" dirty="0" err="1">
                <a:latin typeface="Times New Roman" pitchFamily="18" charset="0"/>
                <a:cs typeface="Times New Roman" pitchFamily="18" charset="0"/>
                <a:hlinkClick r:id="rId25"/>
              </a:rPr>
              <a:t>thumb</a:t>
            </a:r>
            <a:r>
              <a:rPr lang="ru-RU" sz="1200" u="sng" dirty="0">
                <a:latin typeface="Times New Roman" pitchFamily="18" charset="0"/>
                <a:cs typeface="Times New Roman" pitchFamily="18" charset="0"/>
                <a:hlinkClick r:id="rId25"/>
              </a:rPr>
              <a:t>/3/32/Decalogue_parchment_by_Jekuthiel_Sofer_1768.jpg/250px-Decalogue_parchment_by_Jekuthiel_Sofer_1768.jpg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04800"/>
            <a:ext cx="8305800" cy="28622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Буквицы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u="sng" dirty="0">
                <a:latin typeface="Times New Roman" pitchFamily="18" charset="0"/>
                <a:cs typeface="Times New Roman" pitchFamily="18" charset="0"/>
                <a:hlinkClick r:id="rId2"/>
              </a:rPr>
              <a:t>http://proznanie.ru/photo/image1295097160.jpg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Буквицы. </a:t>
            </a:r>
            <a:r>
              <a:rPr lang="ru-RU" sz="1200" u="sng" dirty="0">
                <a:latin typeface="Times New Roman" pitchFamily="18" charset="0"/>
                <a:cs typeface="Times New Roman" pitchFamily="18" charset="0"/>
                <a:hlinkClick r:id="rId3"/>
              </a:rPr>
              <a:t>http://redkayakniga.ru/news/item/f00/s00/n0000052/pic/000022.jpg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Буквицы. </a:t>
            </a:r>
            <a:r>
              <a:rPr lang="ru-RU" sz="1200" u="sng" dirty="0">
                <a:latin typeface="Times New Roman" pitchFamily="18" charset="0"/>
                <a:cs typeface="Times New Roman" pitchFamily="18" charset="0"/>
                <a:hlinkClick r:id="rId4"/>
              </a:rPr>
              <a:t>http://redkayakniga.ru/news/item/f00/s00/n0000052/pic/000020.jpg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Буквицы. </a:t>
            </a:r>
            <a:r>
              <a:rPr lang="ru-RU" sz="1200" u="sng" dirty="0">
                <a:latin typeface="Times New Roman" pitchFamily="18" charset="0"/>
                <a:cs typeface="Times New Roman" pitchFamily="18" charset="0"/>
                <a:hlinkClick r:id="rId5"/>
              </a:rPr>
              <a:t>http://redkayakniga.ru/news/item/f00/s00/n0000052/pic/000021.jpg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Буквицы. </a:t>
            </a:r>
            <a:r>
              <a:rPr lang="ru-RU" sz="1200" u="sng" dirty="0">
                <a:latin typeface="Times New Roman" pitchFamily="18" charset="0"/>
                <a:cs typeface="Times New Roman" pitchFamily="18" charset="0"/>
                <a:hlinkClick r:id="rId6"/>
              </a:rPr>
              <a:t>http://www.kramola.info/sites/default/files/any_images/-5.jpg</a:t>
            </a:r>
            <a:endParaRPr lang="ru-RU" sz="1200" u="sng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Книга. </a:t>
            </a:r>
            <a:r>
              <a:rPr lang="en-US" sz="1200" dirty="0">
                <a:latin typeface="Times New Roman" pitchFamily="18" charset="0"/>
                <a:cs typeface="Times New Roman" pitchFamily="18" charset="0"/>
                <a:hlinkClick r:id="rId7"/>
              </a:rPr>
              <a:t>http://www.novgorod.ru/images/517.gif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Книга. </a:t>
            </a:r>
            <a:r>
              <a:rPr lang="en-US" sz="1200" dirty="0">
                <a:latin typeface="Times New Roman" pitchFamily="18" charset="0"/>
                <a:cs typeface="Times New Roman" pitchFamily="18" charset="0"/>
                <a:hlinkClick r:id="rId8"/>
              </a:rPr>
              <a:t>http://sschool8.narod.ru/Rukopis/07_5g.jpg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Издательский дом И. Фёдорова. </a:t>
            </a:r>
            <a:r>
              <a:rPr lang="ru-RU" sz="1200" u="sng" dirty="0">
                <a:latin typeface="Times New Roman" pitchFamily="18" charset="0"/>
                <a:cs typeface="Times New Roman" pitchFamily="18" charset="0"/>
                <a:hlinkClick r:id="rId9"/>
              </a:rPr>
              <a:t>http://artofwar.ru/img/k/kamenew_anatolij_iwanowich/prichinypriwedshiedworjanstwokkrahu/prichinypriwedshiedworjanstwokkrahu-1.jpg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Памятник И. Фёдорову. </a:t>
            </a:r>
            <a:r>
              <a:rPr lang="ru-RU" sz="1200" u="sng" dirty="0">
                <a:latin typeface="Times New Roman" pitchFamily="18" charset="0"/>
                <a:cs typeface="Times New Roman" pitchFamily="18" charset="0"/>
                <a:hlinkClick r:id="rId10"/>
              </a:rPr>
              <a:t>http://countrymoscow.ru/images/2/Pamyatniki/Fedorovy/1.jpg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Памятник И. Фёдорову. </a:t>
            </a:r>
            <a:r>
              <a:rPr lang="ru-RU" sz="1200" u="sng" dirty="0">
                <a:latin typeface="Times New Roman" pitchFamily="18" charset="0"/>
                <a:cs typeface="Times New Roman" pitchFamily="18" charset="0"/>
                <a:hlinkClick r:id="rId11"/>
              </a:rPr>
              <a:t>http://i1.poltava.pl.ua/news/31/3051/content/ivan_fedorov-fedorovich.jpg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Первый печатный станок. </a:t>
            </a:r>
            <a:r>
              <a:rPr lang="ru-RU" sz="1200" u="sng" dirty="0">
                <a:latin typeface="Times New Roman" pitchFamily="18" charset="0"/>
                <a:cs typeface="Times New Roman" pitchFamily="18" charset="0"/>
                <a:hlinkClick r:id="rId12"/>
              </a:rPr>
              <a:t>http://900igr.net/datai/istorija/Pervye-knigi/0016-023-Sozdanie-pervoj-pechatnoj-knigi.png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Книга «Апостол». </a:t>
            </a:r>
            <a:r>
              <a:rPr lang="ru-RU" sz="1200" u="sng" dirty="0">
                <a:latin typeface="Times New Roman" pitchFamily="18" charset="0"/>
                <a:cs typeface="Times New Roman" pitchFamily="18" charset="0"/>
                <a:hlinkClick r:id="rId13"/>
              </a:rPr>
              <a:t>http://festival.1september.ru/articles/508290/img9.jpg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Пейзаж. </a:t>
            </a:r>
            <a:r>
              <a:rPr lang="ru-RU" sz="1200" u="sng" dirty="0">
                <a:latin typeface="Times New Roman" pitchFamily="18" charset="0"/>
                <a:cs typeface="Times New Roman" pitchFamily="18" charset="0"/>
                <a:hlinkClick r:id="rId14"/>
              </a:rPr>
              <a:t>http://content.foto.mail.ru/bk/owlet_ann/priroda_letom/i-38.jpg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152400"/>
            <a:ext cx="7772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0030" b="1" dirty="0" smtClean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24 мая</a:t>
            </a:r>
            <a:endParaRPr lang="ru-RU" sz="10030" dirty="0">
              <a:ln w="12700">
                <a:solidFill>
                  <a:srgbClr val="FFFF00"/>
                </a:solidFill>
                <a:prstDash val="solid"/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905000" y="1371600"/>
            <a:ext cx="54864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411" name="Picture 6" descr="C:\Documents and Settings\Admin\Рабочий стол\Слав. письменность\Рисунок11.png"/>
          <p:cNvPicPr>
            <a:picLocks noChangeAspect="1" noChangeArrowheads="1"/>
          </p:cNvPicPr>
          <p:nvPr/>
        </p:nvPicPr>
        <p:blipFill>
          <a:blip r:embed="rId2"/>
          <a:srcRect l="16267" r="16235"/>
          <a:stretch>
            <a:fillRect/>
          </a:stretch>
        </p:blipFill>
        <p:spPr bwMode="auto">
          <a:xfrm>
            <a:off x="533400" y="1524000"/>
            <a:ext cx="7848600" cy="453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400" b="1" smtClean="0">
                <a:solidFill>
                  <a:schemeClr val="bg1"/>
                </a:solidFill>
                <a:latin typeface="Arial" charset="0"/>
                <a:cs typeface="Arial" charset="0"/>
              </a:rPr>
              <a:t>Кирилл и Мефодий</a:t>
            </a:r>
          </a:p>
        </p:txBody>
      </p:sp>
      <p:pic>
        <p:nvPicPr>
          <p:cNvPr id="18434" name="Содержимое 3" descr="maltar_2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05000" y="1752600"/>
            <a:ext cx="5057775" cy="38020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Содержимое 10" descr="7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1676400" y="1676400"/>
            <a:ext cx="2500313" cy="3671888"/>
          </a:xfrm>
        </p:spPr>
      </p:pic>
      <p:pic>
        <p:nvPicPr>
          <p:cNvPr id="9221" name="Содержимое 12" descr="15.Святые Кирилл и Мефодий. Икона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5627688" y="1676400"/>
            <a:ext cx="2628900" cy="3671888"/>
          </a:xfrm>
        </p:spPr>
      </p:pic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solidFill>
            <a:srgbClr val="6F9133">
              <a:alpha val="65489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3400" b="1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Святые Кирилл и Мефодий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3"/>
          <p:cNvSpPr>
            <a:spLocks noGrp="1"/>
          </p:cNvSpPr>
          <p:nvPr>
            <p:ph type="body" idx="1"/>
          </p:nvPr>
        </p:nvSpPr>
        <p:spPr>
          <a:xfrm>
            <a:off x="2057400" y="1600200"/>
            <a:ext cx="2895600" cy="533400"/>
          </a:xfrm>
          <a:noFill/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Князь и дружина</a:t>
            </a:r>
          </a:p>
        </p:txBody>
      </p:sp>
      <p:pic>
        <p:nvPicPr>
          <p:cNvPr id="10" name="Содержимое 9" descr="NA00538_.WMF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33400" y="1752600"/>
            <a:ext cx="990600" cy="1031032"/>
          </a:xfrm>
          <a:prstGeom prst="round2DiagRect">
            <a:avLst/>
          </a:prstGeom>
        </p:spPr>
      </p:pic>
      <p:pic>
        <p:nvPicPr>
          <p:cNvPr id="10245" name="Содержимое 11" descr="24 Knjaz-Vladimir-s-druzhinoj.jpg"/>
          <p:cNvPicPr>
            <a:picLocks noGrp="1" noChangeAspect="1"/>
          </p:cNvPicPr>
          <p:nvPr>
            <p:ph sz="quarter" idx="4"/>
          </p:nvPr>
        </p:nvPicPr>
        <p:blipFill>
          <a:blip r:embed="rId3">
            <a:lum contrast="20000"/>
          </a:blip>
          <a:srcRect/>
          <a:stretch>
            <a:fillRect/>
          </a:stretch>
        </p:blipFill>
        <p:spPr>
          <a:xfrm>
            <a:off x="1828800" y="2209800"/>
            <a:ext cx="3498850" cy="2514600"/>
          </a:xfrm>
        </p:spPr>
      </p:pic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381000" y="274638"/>
            <a:ext cx="8305800" cy="1143000"/>
          </a:xfrm>
          <a:prstGeom prst="rect">
            <a:avLst/>
          </a:prstGeom>
          <a:solidFill>
            <a:srgbClr val="6F9133">
              <a:alpha val="65489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3300" b="1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Князь Владимир – Красное Солнышко </a:t>
            </a:r>
          </a:p>
        </p:txBody>
      </p:sp>
      <p:pic>
        <p:nvPicPr>
          <p:cNvPr id="10246" name="Picture 6" descr="C:\Documents and Settings\Admin\Рабочий стол\Слав. письменность\1\На конкурс\knyaz_v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2209800"/>
            <a:ext cx="2163763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3"/>
          <p:cNvSpPr>
            <a:spLocks noGrp="1"/>
          </p:cNvSpPr>
          <p:nvPr>
            <p:ph type="body" idx="1"/>
          </p:nvPr>
        </p:nvSpPr>
        <p:spPr>
          <a:xfrm>
            <a:off x="5486400" y="1600200"/>
            <a:ext cx="2895600" cy="533400"/>
          </a:xfrm>
          <a:noFill/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Князь Владимир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Содержимое 4" descr="23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990600" y="1524000"/>
            <a:ext cx="7643813" cy="3962400"/>
          </a:xfrm>
        </p:spPr>
      </p:pic>
      <p:sp>
        <p:nvSpPr>
          <p:cNvPr id="21506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400" b="1" smtClean="0">
                <a:solidFill>
                  <a:schemeClr val="bg1"/>
                </a:solidFill>
                <a:latin typeface="Arial" charset="0"/>
                <a:cs typeface="Arial" charset="0"/>
              </a:rPr>
              <a:t>Крещение на Днепре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Содержимое 5" descr="25 библ.jpg"/>
          <p:cNvPicPr>
            <a:picLocks noGrp="1" noChangeAspect="1"/>
          </p:cNvPicPr>
          <p:nvPr>
            <p:ph sz="half" idx="2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57200" y="1981200"/>
            <a:ext cx="4040188" cy="2133600"/>
          </a:xfrm>
        </p:spPr>
      </p:pic>
      <p:pic>
        <p:nvPicPr>
          <p:cNvPr id="12293" name="Содержимое 7" descr="33 Остромирово Евангелие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7010400" y="2362200"/>
            <a:ext cx="1682750" cy="2209800"/>
          </a:xfrm>
        </p:spPr>
      </p:pic>
      <p:sp>
        <p:nvSpPr>
          <p:cNvPr id="9" name="Текст 2"/>
          <p:cNvSpPr>
            <a:spLocks noGrp="1"/>
          </p:cNvSpPr>
          <p:nvPr>
            <p:ph type="body" idx="1"/>
          </p:nvPr>
        </p:nvSpPr>
        <p:spPr>
          <a:xfrm>
            <a:off x="5029200" y="3581400"/>
            <a:ext cx="2133600" cy="487362"/>
          </a:xfrm>
          <a:noFill/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Евангелие</a:t>
            </a:r>
            <a:endParaRPr lang="ru-RU" dirty="0">
              <a:ln w="12700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5" name="Picture 2" descr="C:\Documents and Settings\Admin\Рабочий стол\Слав. письменность\35 Остромирово Евангелие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6590BA"/>
              </a:clrFrom>
              <a:clrTo>
                <a:srgbClr val="6590B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67200" y="4114800"/>
            <a:ext cx="3722688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Текст 2"/>
          <p:cNvSpPr>
            <a:spLocks noGrp="1"/>
          </p:cNvSpPr>
          <p:nvPr>
            <p:ph type="body" idx="1"/>
          </p:nvPr>
        </p:nvSpPr>
        <p:spPr>
          <a:xfrm>
            <a:off x="1752600" y="1524000"/>
            <a:ext cx="1371600" cy="411162"/>
          </a:xfrm>
          <a:noFill/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Библия</a:t>
            </a:r>
            <a:endParaRPr lang="ru-RU" dirty="0">
              <a:ln w="12700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5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400" b="1" smtClean="0">
                <a:solidFill>
                  <a:schemeClr val="bg1"/>
                </a:solidFill>
                <a:latin typeface="Arial" charset="0"/>
                <a:cs typeface="Arial" charset="0"/>
              </a:rPr>
              <a:t>Первые книги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1"/>
            <a:ext cx="3200400" cy="609600"/>
          </a:xfrm>
          <a:noFill/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Глаголица</a:t>
            </a:r>
            <a:endParaRPr lang="ru-RU" sz="2400" b="1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3429000" cy="609600"/>
          </a:xfrm>
          <a:noFill/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Кириллица</a:t>
            </a:r>
            <a:endParaRPr lang="ru-RU" sz="2400" b="1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5" name="Picture 7" descr="C:\Documents and Settings\Admin\Рабочий стол\Слав. письменность\36 Поздняя_глаголица.gif"/>
          <p:cNvPicPr>
            <a:picLocks noChangeAspect="1" noChangeArrowheads="1"/>
          </p:cNvPicPr>
          <p:nvPr/>
        </p:nvPicPr>
        <p:blipFill>
          <a:blip r:embed="rId2" cstate="screen">
            <a:duotone>
              <a:prstClr val="black"/>
              <a:schemeClr val="accent6">
                <a:tint val="45000"/>
                <a:satMod val="400000"/>
              </a:schemeClr>
            </a:duotone>
            <a:lum contrast="30000"/>
          </a:blip>
          <a:srcRect/>
          <a:stretch>
            <a:fillRect/>
          </a:stretch>
        </p:blipFill>
        <p:spPr bwMode="auto">
          <a:xfrm>
            <a:off x="914400" y="2133599"/>
            <a:ext cx="3200400" cy="3827929"/>
          </a:xfrm>
          <a:prstGeom prst="rect">
            <a:avLst/>
          </a:prstGeom>
          <a:solidFill>
            <a:srgbClr val="FFC000"/>
          </a:solidFill>
        </p:spPr>
      </p:pic>
      <p:pic>
        <p:nvPicPr>
          <p:cNvPr id="13318" name="Picture 8" descr="C:\Documents and Settings\Admin\Рабочий стол\Слав. письменность\38.jpg"/>
          <p:cNvPicPr>
            <a:picLocks noChangeAspect="1" noChangeArrowheads="1"/>
          </p:cNvPicPr>
          <p:nvPr/>
        </p:nvPicPr>
        <p:blipFill>
          <a:blip r:embed="rId3">
            <a:lum bright="-20000" contrast="30000"/>
          </a:blip>
          <a:srcRect/>
          <a:stretch>
            <a:fillRect/>
          </a:stretch>
        </p:blipFill>
        <p:spPr bwMode="auto">
          <a:xfrm>
            <a:off x="5029200" y="2133600"/>
            <a:ext cx="3429000" cy="381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400" b="1" smtClean="0">
                <a:solidFill>
                  <a:schemeClr val="bg1"/>
                </a:solidFill>
                <a:latin typeface="Arial" charset="0"/>
                <a:cs typeface="Arial" charset="0"/>
              </a:rPr>
              <a:t>Славянский алфавит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theme/theme1.xml><?xml version="1.0" encoding="utf-8"?>
<a:theme xmlns:a="http://schemas.openxmlformats.org/drawingml/2006/main" name="Шаблон оформления 'Зеленые линии'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1923</TotalTime>
  <Words>317</Words>
  <Application>Microsoft Office PowerPoint</Application>
  <PresentationFormat>Экран (4:3)</PresentationFormat>
  <Paragraphs>79</Paragraphs>
  <Slides>24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3</vt:i4>
      </vt:variant>
      <vt:variant>
        <vt:lpstr>Заголовки слайдов</vt:lpstr>
      </vt:variant>
      <vt:variant>
        <vt:i4>24</vt:i4>
      </vt:variant>
    </vt:vector>
  </HeadingPairs>
  <TitlesOfParts>
    <vt:vector size="31" baseType="lpstr">
      <vt:lpstr>Arial</vt:lpstr>
      <vt:lpstr>Calibri</vt:lpstr>
      <vt:lpstr>Courier New</vt:lpstr>
      <vt:lpstr>Times New Roman</vt:lpstr>
      <vt:lpstr>Шаблон оформления 'Зеленые линии'</vt:lpstr>
      <vt:lpstr>Шаблон оформления 'Зеленые линии'</vt:lpstr>
      <vt:lpstr>Шаблон оформления 'Зеленые линии'</vt:lpstr>
      <vt:lpstr>День славянской письменности </vt:lpstr>
      <vt:lpstr>Слайд 2</vt:lpstr>
      <vt:lpstr>Слайд 3</vt:lpstr>
      <vt:lpstr>Кирилл и Мефодий</vt:lpstr>
      <vt:lpstr>Слайд 5</vt:lpstr>
      <vt:lpstr>Слайд 6</vt:lpstr>
      <vt:lpstr>Крещение на Днепре</vt:lpstr>
      <vt:lpstr>Первые книги</vt:lpstr>
      <vt:lpstr>Славянский алфавит</vt:lpstr>
      <vt:lpstr>Памятники Кириллу и Мефодию</vt:lpstr>
      <vt:lpstr>Памятники Кириллу и Мефодию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Старинные книги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Kassa</cp:lastModifiedBy>
  <cp:revision>200</cp:revision>
  <dcterms:modified xsi:type="dcterms:W3CDTF">2017-01-08T11:06:20Z</dcterms:modified>
</cp:coreProperties>
</file>