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80" r:id="rId10"/>
    <p:sldMasterId id="2147483792" r:id="rId11"/>
  </p:sldMasterIdLst>
  <p:notesMasterIdLst>
    <p:notesMasterId r:id="rId26"/>
  </p:notesMasterIdLst>
  <p:sldIdLst>
    <p:sldId id="257" r:id="rId12"/>
    <p:sldId id="259" r:id="rId13"/>
    <p:sldId id="260" r:id="rId14"/>
    <p:sldId id="261" r:id="rId15"/>
    <p:sldId id="262" r:id="rId16"/>
    <p:sldId id="283" r:id="rId17"/>
    <p:sldId id="264" r:id="rId18"/>
    <p:sldId id="265" r:id="rId19"/>
    <p:sldId id="266" r:id="rId20"/>
    <p:sldId id="267" r:id="rId21"/>
    <p:sldId id="268" r:id="rId22"/>
    <p:sldId id="269" r:id="rId23"/>
    <p:sldId id="271" r:id="rId24"/>
    <p:sldId id="27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3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40C44-7DE8-4630-A098-0949AAE083B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591DB-0FBA-4A1E-B324-A75A8383B2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9505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91885-67D5-4580-951F-3EB28DF9350A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401203447"/>
      </p:ext>
    </p:extLst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4023104"/>
      </p:ext>
    </p:extLst>
  </p:cSld>
  <p:clrMapOvr>
    <a:masterClrMapping/>
  </p:clrMapOvr>
  <p:transition spd="slow">
    <p:newsflash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911395501"/>
      </p:ext>
    </p:extLst>
  </p:cSld>
  <p:clrMapOvr>
    <a:masterClrMapping/>
  </p:clrMapOvr>
  <p:transition spd="slow">
    <p:newsflash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743798158"/>
      </p:ext>
    </p:extLst>
  </p:cSld>
  <p:clrMapOvr>
    <a:masterClrMapping/>
  </p:clrMapOvr>
  <p:transition spd="slow">
    <p:newsflash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3520189"/>
      </p:ext>
    </p:extLst>
  </p:cSld>
  <p:clrMapOvr>
    <a:masterClrMapping/>
  </p:clrMapOvr>
  <p:transition spd="slow">
    <p:newsflash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579950232"/>
      </p:ext>
    </p:extLst>
  </p:cSld>
  <p:clrMapOvr>
    <a:masterClrMapping/>
  </p:clrMapOvr>
  <p:transition spd="slow">
    <p:newsflash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295355587"/>
      </p:ext>
    </p:extLst>
  </p:cSld>
  <p:clrMapOvr>
    <a:masterClrMapping/>
  </p:clrMapOvr>
  <p:transition spd="slow">
    <p:newsflash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1845282"/>
      </p:ext>
    </p:extLst>
  </p:cSld>
  <p:clrMapOvr>
    <a:masterClrMapping/>
  </p:clrMapOvr>
  <p:transition spd="slow">
    <p:newsflash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4466004"/>
      </p:ext>
    </p:extLst>
  </p:cSld>
  <p:clrMapOvr>
    <a:masterClrMapping/>
  </p:clrMapOvr>
  <p:transition spd="slow">
    <p:newsflash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353235527"/>
      </p:ext>
    </p:extLst>
  </p:cSld>
  <p:clrMapOvr>
    <a:masterClrMapping/>
  </p:clrMapOvr>
  <p:transition spd="slow">
    <p:newsflash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="" xmlns:p14="http://schemas.microsoft.com/office/powerpoint/2010/main" val="3110135179"/>
      </p:ext>
    </p:extLst>
  </p:cSld>
  <p:clrMapOvr>
    <a:masterClrMapping/>
  </p:clrMapOvr>
  <p:transition spd="slow">
    <p:newsflash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6768630"/>
      </p:ext>
    </p:extLst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2038175"/>
      </p:ext>
    </p:extLst>
  </p:cSld>
  <p:clrMapOvr>
    <a:masterClrMapping/>
  </p:clrMapOvr>
  <p:transition spd="slow">
    <p:newsflash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5863585"/>
      </p:ext>
    </p:extLst>
  </p:cSld>
  <p:clrMapOvr>
    <a:masterClrMapping/>
  </p:clrMapOvr>
  <p:transition spd="slow">
    <p:newsflash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664582123"/>
      </p:ext>
    </p:extLst>
  </p:cSld>
  <p:clrMapOvr>
    <a:masterClrMapping/>
  </p:clrMapOvr>
  <p:transition spd="slow">
    <p:newsflash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263677613"/>
      </p:ext>
    </p:extLst>
  </p:cSld>
  <p:clrMapOvr>
    <a:masterClrMapping/>
  </p:clrMapOvr>
  <p:transition spd="slow">
    <p:newsflash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9923624"/>
      </p:ext>
    </p:extLst>
  </p:cSld>
  <p:clrMapOvr>
    <a:masterClrMapping/>
  </p:clrMapOvr>
  <p:transition spd="slow">
    <p:newsflash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312535519"/>
      </p:ext>
    </p:extLst>
  </p:cSld>
  <p:clrMapOvr>
    <a:masterClrMapping/>
  </p:clrMapOvr>
  <p:transition spd="slow">
    <p:newsflash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555397557"/>
      </p:ext>
    </p:extLst>
  </p:cSld>
  <p:clrMapOvr>
    <a:masterClrMapping/>
  </p:clrMapOvr>
  <p:transition spd="slow">
    <p:newsflash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0770849"/>
      </p:ext>
    </p:extLst>
  </p:cSld>
  <p:clrMapOvr>
    <a:masterClrMapping/>
  </p:clrMapOvr>
  <p:transition spd="slow">
    <p:newsflash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4608812"/>
      </p:ext>
    </p:extLst>
  </p:cSld>
  <p:clrMapOvr>
    <a:masterClrMapping/>
  </p:clrMapOvr>
  <p:transition spd="slow">
    <p:newsflash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045298547"/>
      </p:ext>
    </p:extLst>
  </p:cSld>
  <p:clrMapOvr>
    <a:masterClrMapping/>
  </p:clrMapOvr>
  <p:transition spd="slow">
    <p:newsflash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="" xmlns:p14="http://schemas.microsoft.com/office/powerpoint/2010/main" val="3687131634"/>
      </p:ext>
    </p:extLst>
  </p:cSld>
  <p:clrMapOvr>
    <a:masterClrMapping/>
  </p:clrMapOvr>
  <p:transition spd="slow"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917185203"/>
      </p:ext>
    </p:extLst>
  </p:cSld>
  <p:clrMapOvr>
    <a:masterClrMapping/>
  </p:clrMapOvr>
  <p:transition spd="slow">
    <p:newsflash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0288578"/>
      </p:ext>
    </p:extLst>
  </p:cSld>
  <p:clrMapOvr>
    <a:masterClrMapping/>
  </p:clrMapOvr>
  <p:transition spd="slow">
    <p:newsflash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4559910"/>
      </p:ext>
    </p:extLst>
  </p:cSld>
  <p:clrMapOvr>
    <a:masterClrMapping/>
  </p:clrMapOvr>
  <p:transition spd="slow">
    <p:newsfla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4246355648"/>
      </p:ext>
    </p:extLst>
  </p:cSld>
  <p:clrMapOvr>
    <a:masterClrMapping/>
  </p:clrMapOvr>
  <p:transition spd="slow">
    <p:newsfla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2722646"/>
      </p:ext>
    </p:extLst>
  </p:cSld>
  <p:clrMapOvr>
    <a:masterClrMapping/>
  </p:clrMapOvr>
  <p:transition spd="slow">
    <p:newsfla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638403888"/>
      </p:ext>
    </p:extLst>
  </p:cSld>
  <p:clrMapOvr>
    <a:masterClrMapping/>
  </p:clrMapOvr>
  <p:transition spd="slow">
    <p:newsfla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159712056"/>
      </p:ext>
    </p:extLst>
  </p:cSld>
  <p:clrMapOvr>
    <a:masterClrMapping/>
  </p:clrMapOvr>
  <p:transition spd="slow">
    <p:newsfla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28372"/>
      </p:ext>
    </p:extLst>
  </p:cSld>
  <p:clrMapOvr>
    <a:masterClrMapping/>
  </p:clrMapOvr>
  <p:transition spd="slow">
    <p:newsfla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680879"/>
      </p:ext>
    </p:extLst>
  </p:cSld>
  <p:clrMapOvr>
    <a:masterClrMapping/>
  </p:clrMapOvr>
  <p:transition spd="slow">
    <p:newsflash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140259288"/>
      </p:ext>
    </p:extLst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957838798"/>
      </p:ext>
    </p:extLst>
  </p:cSld>
  <p:clrMapOvr>
    <a:masterClrMapping/>
  </p:clrMapOvr>
  <p:transition spd="slow">
    <p:newsflash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="" xmlns:p14="http://schemas.microsoft.com/office/powerpoint/2010/main" val="1409846737"/>
      </p:ext>
    </p:extLst>
  </p:cSld>
  <p:clrMapOvr>
    <a:masterClrMapping/>
  </p:clrMapOvr>
  <p:transition spd="slow">
    <p:newsflash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9923253"/>
      </p:ext>
    </p:extLst>
  </p:cSld>
  <p:clrMapOvr>
    <a:masterClrMapping/>
  </p:clrMapOvr>
  <p:transition spd="slow">
    <p:newsflash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2782473"/>
      </p:ext>
    </p:extLst>
  </p:cSld>
  <p:clrMapOvr>
    <a:masterClrMapping/>
  </p:clrMapOvr>
  <p:transition spd="slow">
    <p:newsflash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519827426"/>
      </p:ext>
    </p:extLst>
  </p:cSld>
  <p:clrMapOvr>
    <a:masterClrMapping/>
  </p:clrMapOvr>
  <p:transition spd="slow">
    <p:newsflash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964145780"/>
      </p:ext>
    </p:extLst>
  </p:cSld>
  <p:clrMapOvr>
    <a:masterClrMapping/>
  </p:clrMapOvr>
  <p:transition spd="slow">
    <p:newsflash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1761345"/>
      </p:ext>
    </p:extLst>
  </p:cSld>
  <p:clrMapOvr>
    <a:masterClrMapping/>
  </p:clrMapOvr>
  <p:transition spd="slow">
    <p:newsflash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964404330"/>
      </p:ext>
    </p:extLst>
  </p:cSld>
  <p:clrMapOvr>
    <a:masterClrMapping/>
  </p:clrMapOvr>
  <p:transition spd="slow">
    <p:newsflash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252191502"/>
      </p:ext>
    </p:extLst>
  </p:cSld>
  <p:clrMapOvr>
    <a:masterClrMapping/>
  </p:clrMapOvr>
  <p:transition spd="slow">
    <p:newsflash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8983336"/>
      </p:ext>
    </p:extLst>
  </p:cSld>
  <p:clrMapOvr>
    <a:masterClrMapping/>
  </p:clrMapOvr>
  <p:transition spd="slow">
    <p:newsflash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8748717"/>
      </p:ext>
    </p:extLst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5908623"/>
      </p:ext>
    </p:extLst>
  </p:cSld>
  <p:clrMapOvr>
    <a:masterClrMapping/>
  </p:clrMapOvr>
  <p:transition spd="slow">
    <p:newsflash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764168600"/>
      </p:ext>
    </p:extLst>
  </p:cSld>
  <p:clrMapOvr>
    <a:masterClrMapping/>
  </p:clrMapOvr>
  <p:transition spd="slow">
    <p:newsflash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="" xmlns:p14="http://schemas.microsoft.com/office/powerpoint/2010/main" val="3486296368"/>
      </p:ext>
    </p:extLst>
  </p:cSld>
  <p:clrMapOvr>
    <a:masterClrMapping/>
  </p:clrMapOvr>
  <p:transition spd="slow">
    <p:newsflash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845430"/>
      </p:ext>
    </p:extLst>
  </p:cSld>
  <p:clrMapOvr>
    <a:masterClrMapping/>
  </p:clrMapOvr>
  <p:transition spd="slow">
    <p:newsflash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6383503"/>
      </p:ext>
    </p:extLst>
  </p:cSld>
  <p:clrMapOvr>
    <a:masterClrMapping/>
  </p:clrMapOvr>
  <p:transition spd="slow">
    <p:newsflash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097362542"/>
      </p:ext>
    </p:extLst>
  </p:cSld>
  <p:clrMapOvr>
    <a:masterClrMapping/>
  </p:clrMapOvr>
  <p:transition spd="slow">
    <p:newsflash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019789853"/>
      </p:ext>
    </p:extLst>
  </p:cSld>
  <p:clrMapOvr>
    <a:masterClrMapping/>
  </p:clrMapOvr>
  <p:transition spd="slow">
    <p:newsflash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3316646"/>
      </p:ext>
    </p:extLst>
  </p:cSld>
  <p:clrMapOvr>
    <a:masterClrMapping/>
  </p:clrMapOvr>
  <p:transition spd="slow">
    <p:newsflash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774413126"/>
      </p:ext>
    </p:extLst>
  </p:cSld>
  <p:clrMapOvr>
    <a:masterClrMapping/>
  </p:clrMapOvr>
  <p:transition spd="slow">
    <p:newsflash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480901474"/>
      </p:ext>
    </p:extLst>
  </p:cSld>
  <p:clrMapOvr>
    <a:masterClrMapping/>
  </p:clrMapOvr>
  <p:transition spd="slow">
    <p:newsflash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4991596"/>
      </p:ext>
    </p:extLst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632563179"/>
      </p:ext>
    </p:extLst>
  </p:cSld>
  <p:clrMapOvr>
    <a:masterClrMapping/>
  </p:clrMapOvr>
  <p:transition spd="slow">
    <p:newsflash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8727653"/>
      </p:ext>
    </p:extLst>
  </p:cSld>
  <p:clrMapOvr>
    <a:masterClrMapping/>
  </p:clrMapOvr>
  <p:transition spd="slow">
    <p:newsflash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4280499136"/>
      </p:ext>
    </p:extLst>
  </p:cSld>
  <p:clrMapOvr>
    <a:masterClrMapping/>
  </p:clrMapOvr>
  <p:transition spd="slow">
    <p:newsflash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="" xmlns:p14="http://schemas.microsoft.com/office/powerpoint/2010/main" val="3096137560"/>
      </p:ext>
    </p:extLst>
  </p:cSld>
  <p:clrMapOvr>
    <a:masterClrMapping/>
  </p:clrMapOvr>
  <p:transition spd="slow">
    <p:newsflash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2049874"/>
      </p:ext>
    </p:extLst>
  </p:cSld>
  <p:clrMapOvr>
    <a:masterClrMapping/>
  </p:clrMapOvr>
  <p:transition spd="slow">
    <p:newsflash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5134564"/>
      </p:ext>
    </p:extLst>
  </p:cSld>
  <p:clrMapOvr>
    <a:masterClrMapping/>
  </p:clrMapOvr>
  <p:transition spd="slow">
    <p:newsflash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4106349912"/>
      </p:ext>
    </p:extLst>
  </p:cSld>
  <p:clrMapOvr>
    <a:masterClrMapping/>
  </p:clrMapOvr>
  <p:transition spd="slow">
    <p:newsflash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725808946"/>
      </p:ext>
    </p:extLst>
  </p:cSld>
  <p:clrMapOvr>
    <a:masterClrMapping/>
  </p:clrMapOvr>
  <p:transition spd="slow">
    <p:newsflash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8287489"/>
      </p:ext>
    </p:extLst>
  </p:cSld>
  <p:clrMapOvr>
    <a:masterClrMapping/>
  </p:clrMapOvr>
  <p:transition spd="slow">
    <p:newsflash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4009176943"/>
      </p:ext>
    </p:extLst>
  </p:cSld>
  <p:clrMapOvr>
    <a:masterClrMapping/>
  </p:clrMapOvr>
  <p:transition spd="slow">
    <p:newsflash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952383179"/>
      </p:ext>
    </p:extLst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4050162062"/>
      </p:ext>
    </p:extLst>
  </p:cSld>
  <p:clrMapOvr>
    <a:masterClrMapping/>
  </p:clrMapOvr>
  <p:transition spd="slow">
    <p:newsflash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3732222"/>
      </p:ext>
    </p:extLst>
  </p:cSld>
  <p:clrMapOvr>
    <a:masterClrMapping/>
  </p:clrMapOvr>
  <p:transition spd="slow">
    <p:newsflash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2495974"/>
      </p:ext>
    </p:extLst>
  </p:cSld>
  <p:clrMapOvr>
    <a:masterClrMapping/>
  </p:clrMapOvr>
  <p:transition spd="slow">
    <p:newsflash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765728239"/>
      </p:ext>
    </p:extLst>
  </p:cSld>
  <p:clrMapOvr>
    <a:masterClrMapping/>
  </p:clrMapOvr>
  <p:transition spd="slow">
    <p:newsflash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="" xmlns:p14="http://schemas.microsoft.com/office/powerpoint/2010/main" val="2130629903"/>
      </p:ext>
    </p:extLst>
  </p:cSld>
  <p:clrMapOvr>
    <a:masterClrMapping/>
  </p:clrMapOvr>
  <p:transition spd="slow">
    <p:newsflash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5510519"/>
      </p:ext>
    </p:extLst>
  </p:cSld>
  <p:clrMapOvr>
    <a:masterClrMapping/>
  </p:clrMapOvr>
  <p:transition spd="slow">
    <p:newsflash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8369676"/>
      </p:ext>
    </p:extLst>
  </p:cSld>
  <p:clrMapOvr>
    <a:masterClrMapping/>
  </p:clrMapOvr>
  <p:transition spd="slow">
    <p:newsflash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798938306"/>
      </p:ext>
    </p:extLst>
  </p:cSld>
  <p:clrMapOvr>
    <a:masterClrMapping/>
  </p:clrMapOvr>
  <p:transition spd="slow">
    <p:newsflash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549369881"/>
      </p:ext>
    </p:extLst>
  </p:cSld>
  <p:clrMapOvr>
    <a:masterClrMapping/>
  </p:clrMapOvr>
  <p:transition spd="slow">
    <p:newsflash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8642753"/>
      </p:ext>
    </p:extLst>
  </p:cSld>
  <p:clrMapOvr>
    <a:masterClrMapping/>
  </p:clrMapOvr>
  <p:transition spd="slow">
    <p:newsflash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4272359857"/>
      </p:ext>
    </p:extLst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0983134"/>
      </p:ext>
    </p:extLst>
  </p:cSld>
  <p:clrMapOvr>
    <a:masterClrMapping/>
  </p:clrMapOvr>
  <p:transition spd="slow">
    <p:newsflash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594009945"/>
      </p:ext>
    </p:extLst>
  </p:cSld>
  <p:clrMapOvr>
    <a:masterClrMapping/>
  </p:clrMapOvr>
  <p:transition spd="slow">
    <p:newsflash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8667718"/>
      </p:ext>
    </p:extLst>
  </p:cSld>
  <p:clrMapOvr>
    <a:masterClrMapping/>
  </p:clrMapOvr>
  <p:transition spd="slow">
    <p:newsflash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2140677"/>
      </p:ext>
    </p:extLst>
  </p:cSld>
  <p:clrMapOvr>
    <a:masterClrMapping/>
  </p:clrMapOvr>
  <p:transition spd="slow">
    <p:newsflash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009279630"/>
      </p:ext>
    </p:extLst>
  </p:cSld>
  <p:clrMapOvr>
    <a:masterClrMapping/>
  </p:clrMapOvr>
  <p:transition spd="slow">
    <p:newsflash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="" xmlns:p14="http://schemas.microsoft.com/office/powerpoint/2010/main" val="913842399"/>
      </p:ext>
    </p:extLst>
  </p:cSld>
  <p:clrMapOvr>
    <a:masterClrMapping/>
  </p:clrMapOvr>
  <p:transition spd="slow">
    <p:newsflash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6605136"/>
      </p:ext>
    </p:extLst>
  </p:cSld>
  <p:clrMapOvr>
    <a:masterClrMapping/>
  </p:clrMapOvr>
  <p:transition spd="slow">
    <p:newsflash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4224556"/>
      </p:ext>
    </p:extLst>
  </p:cSld>
  <p:clrMapOvr>
    <a:masterClrMapping/>
  </p:clrMapOvr>
  <p:transition spd="slow">
    <p:newsflash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436048468"/>
      </p:ext>
    </p:extLst>
  </p:cSld>
  <p:clrMapOvr>
    <a:masterClrMapping/>
  </p:clrMapOvr>
  <p:transition spd="slow">
    <p:newsflash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425461634"/>
      </p:ext>
    </p:extLst>
  </p:cSld>
  <p:clrMapOvr>
    <a:masterClrMapping/>
  </p:clrMapOvr>
  <p:transition spd="slow">
    <p:newsflash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477487"/>
      </p:ext>
    </p:extLst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8589825"/>
      </p:ext>
    </p:extLst>
  </p:cSld>
  <p:clrMapOvr>
    <a:masterClrMapping/>
  </p:clrMapOvr>
  <p:transition spd="slow">
    <p:newsflash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786262493"/>
      </p:ext>
    </p:extLst>
  </p:cSld>
  <p:clrMapOvr>
    <a:masterClrMapping/>
  </p:clrMapOvr>
  <p:transition spd="slow">
    <p:newsflash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007287238"/>
      </p:ext>
    </p:extLst>
  </p:cSld>
  <p:clrMapOvr>
    <a:masterClrMapping/>
  </p:clrMapOvr>
  <p:transition spd="slow">
    <p:newsflash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6270808"/>
      </p:ext>
    </p:extLst>
  </p:cSld>
  <p:clrMapOvr>
    <a:masterClrMapping/>
  </p:clrMapOvr>
  <p:transition spd="slow">
    <p:newsflash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2560567"/>
      </p:ext>
    </p:extLst>
  </p:cSld>
  <p:clrMapOvr>
    <a:masterClrMapping/>
  </p:clrMapOvr>
  <p:transition spd="slow">
    <p:newsflash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361411461"/>
      </p:ext>
    </p:extLst>
  </p:cSld>
  <p:clrMapOvr>
    <a:masterClrMapping/>
  </p:clrMapOvr>
  <p:transition spd="slow">
    <p:newsflash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="" xmlns:p14="http://schemas.microsoft.com/office/powerpoint/2010/main" val="194183769"/>
      </p:ext>
    </p:extLst>
  </p:cSld>
  <p:clrMapOvr>
    <a:masterClrMapping/>
  </p:clrMapOvr>
  <p:transition spd="slow">
    <p:newsflash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9649484"/>
      </p:ext>
    </p:extLst>
  </p:cSld>
  <p:clrMapOvr>
    <a:masterClrMapping/>
  </p:clrMapOvr>
  <p:transition spd="slow">
    <p:newsflash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8606263"/>
      </p:ext>
    </p:extLst>
  </p:cSld>
  <p:clrMapOvr>
    <a:masterClrMapping/>
  </p:clrMapOvr>
  <p:transition spd="slow">
    <p:newsflash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229828671"/>
      </p:ext>
    </p:extLst>
  </p:cSld>
  <p:clrMapOvr>
    <a:masterClrMapping/>
  </p:clrMapOvr>
  <p:transition spd="slow">
    <p:newsflash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4283768452"/>
      </p:ext>
    </p:extLst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811128412"/>
      </p:ext>
    </p:extLst>
  </p:cSld>
  <p:clrMapOvr>
    <a:masterClrMapping/>
  </p:clrMapOvr>
  <p:transition spd="slow">
    <p:newsflash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6662445"/>
      </p:ext>
    </p:extLst>
  </p:cSld>
  <p:clrMapOvr>
    <a:masterClrMapping/>
  </p:clrMapOvr>
  <p:transition spd="slow">
    <p:newsflash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847811267"/>
      </p:ext>
    </p:extLst>
  </p:cSld>
  <p:clrMapOvr>
    <a:masterClrMapping/>
  </p:clrMapOvr>
  <p:transition spd="slow">
    <p:newsflash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652501859"/>
      </p:ext>
    </p:extLst>
  </p:cSld>
  <p:clrMapOvr>
    <a:masterClrMapping/>
  </p:clrMapOvr>
  <p:transition spd="slow">
    <p:newsflash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7183910"/>
      </p:ext>
    </p:extLst>
  </p:cSld>
  <p:clrMapOvr>
    <a:masterClrMapping/>
  </p:clrMapOvr>
  <p:transition spd="slow">
    <p:newsflash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0722471"/>
      </p:ext>
    </p:extLst>
  </p:cSld>
  <p:clrMapOvr>
    <a:masterClrMapping/>
  </p:clrMapOvr>
  <p:transition spd="slow">
    <p:newsflash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517091379"/>
      </p:ext>
    </p:extLst>
  </p:cSld>
  <p:clrMapOvr>
    <a:masterClrMapping/>
  </p:clrMapOvr>
  <p:transition spd="slow">
    <p:newsflash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="" xmlns:p14="http://schemas.microsoft.com/office/powerpoint/2010/main" val="1459061582"/>
      </p:ext>
    </p:extLst>
  </p:cSld>
  <p:clrMapOvr>
    <a:masterClrMapping/>
  </p:clrMapOvr>
  <p:transition spd="slow">
    <p:newsflash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7134292"/>
      </p:ext>
    </p:extLst>
  </p:cSld>
  <p:clrMapOvr>
    <a:masterClrMapping/>
  </p:clrMapOvr>
  <p:transition spd="slow">
    <p:newsflash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8191207"/>
      </p:ext>
    </p:extLst>
  </p:cSld>
  <p:clrMapOvr>
    <a:masterClrMapping/>
  </p:clrMapOvr>
  <p:transition spd="slow">
    <p:newsflash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255218826"/>
      </p:ext>
    </p:extLst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="" xmlns:p14="http://schemas.microsoft.com/office/powerpoint/2010/main" val="3151386262"/>
      </p:ext>
    </p:extLst>
  </p:cSld>
  <p:clrMapOvr>
    <a:masterClrMapping/>
  </p:clrMapOvr>
  <p:transition spd="slow">
    <p:newsflash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850699445"/>
      </p:ext>
    </p:extLst>
  </p:cSld>
  <p:clrMapOvr>
    <a:masterClrMapping/>
  </p:clrMapOvr>
  <p:transition spd="slow">
    <p:newsflash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7043466"/>
      </p:ext>
    </p:extLst>
  </p:cSld>
  <p:clrMapOvr>
    <a:masterClrMapping/>
  </p:clrMapOvr>
  <p:transition spd="slow">
    <p:newsflash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464107869"/>
      </p:ext>
    </p:extLst>
  </p:cSld>
  <p:clrMapOvr>
    <a:masterClrMapping/>
  </p:clrMapOvr>
  <p:transition spd="slow">
    <p:newsflash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468175947"/>
      </p:ext>
    </p:extLst>
  </p:cSld>
  <p:clrMapOvr>
    <a:masterClrMapping/>
  </p:clrMapOvr>
  <p:transition spd="slow">
    <p:newsflash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0129365"/>
      </p:ext>
    </p:extLst>
  </p:cSld>
  <p:clrMapOvr>
    <a:masterClrMapping/>
  </p:clrMapOvr>
  <p:transition spd="slow">
    <p:newsflash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7289615"/>
      </p:ext>
    </p:extLst>
  </p:cSld>
  <p:clrMapOvr>
    <a:masterClrMapping/>
  </p:clrMapOvr>
  <p:transition spd="slow">
    <p:newsflash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111297879"/>
      </p:ext>
    </p:extLst>
  </p:cSld>
  <p:clrMapOvr>
    <a:masterClrMapping/>
  </p:clrMapOvr>
  <p:transition spd="slow">
    <p:newsflash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="" xmlns:p14="http://schemas.microsoft.com/office/powerpoint/2010/main" val="1627474283"/>
      </p:ext>
    </p:extLst>
  </p:cSld>
  <p:clrMapOvr>
    <a:masterClrMapping/>
  </p:clrMapOvr>
  <p:transition spd="slow">
    <p:newsflash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6873513"/>
      </p:ext>
    </p:extLst>
  </p:cSld>
  <p:clrMapOvr>
    <a:masterClrMapping/>
  </p:clrMapOvr>
  <p:transition spd="slow">
    <p:newsflash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3514950"/>
      </p:ext>
    </p:extLst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41013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6613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0078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4358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3388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39638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3673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4552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7354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8052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/>
                </a:solidFill>
              </a:rPr>
              <a:pPr/>
              <a:t>08.01.2017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259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4429132"/>
            <a:ext cx="8472502" cy="2171704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>
                <a:latin typeface="+mj-lt"/>
              </a:rPr>
              <a:t>«Чтобы подготовить человека 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духовно к самостоятельной жизни 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надо ввести его в мир книг»   </a:t>
            </a:r>
          </a:p>
          <a:p>
            <a:r>
              <a:rPr lang="ru-RU" dirty="0" smtClean="0">
                <a:latin typeface="+mj-lt"/>
              </a:rPr>
              <a:t>                                              В.А. Сухомлинский.</a:t>
            </a:r>
            <a:r>
              <a:rPr lang="ru-RU" dirty="0" smtClean="0"/>
              <a:t>                             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Приобщение детей к художественной литературе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95230080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772400" cy="1362075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Практический</a:t>
            </a:r>
            <a:r>
              <a:rPr lang="ru-RU" b="1" i="1" dirty="0" smtClean="0"/>
              <a:t> </a:t>
            </a:r>
            <a:r>
              <a:rPr lang="ru-RU" b="1" i="1" dirty="0" smtClean="0">
                <a:solidFill>
                  <a:schemeClr val="tx1"/>
                </a:solidFill>
              </a:rPr>
              <a:t>этап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500034" y="3000372"/>
            <a:ext cx="8215370" cy="345283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Внедрить перспективное планирование по работе с детьми в образовательной деятельности и в режимных моментах.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Внедрить новые формы работы с детьми.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Провести консультации для родителей с целью повышения </a:t>
            </a:r>
            <a:r>
              <a:rPr lang="ru-RU" dirty="0" err="1" smtClean="0">
                <a:solidFill>
                  <a:schemeClr val="tx1"/>
                </a:solidFill>
              </a:rPr>
              <a:t>психолого</a:t>
            </a:r>
            <a:r>
              <a:rPr lang="ru-RU" dirty="0" smtClean="0">
                <a:solidFill>
                  <a:schemeClr val="tx1"/>
                </a:solidFill>
              </a:rPr>
              <a:t>–педагогической компетенции в воспитании грамотного читателя.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545887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72400" cy="1362075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Заключительный</a:t>
            </a:r>
            <a:r>
              <a:rPr lang="ru-RU" b="1" i="1" dirty="0" smtClean="0"/>
              <a:t> </a:t>
            </a:r>
            <a:r>
              <a:rPr lang="ru-RU" b="1" i="1" dirty="0" smtClean="0">
                <a:solidFill>
                  <a:schemeClr val="tx1"/>
                </a:solidFill>
              </a:rPr>
              <a:t>этап</a:t>
            </a:r>
            <a:r>
              <a:rPr lang="ru-RU" b="1" i="1" dirty="0" smtClean="0"/>
              <a:t>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428596" y="3000372"/>
            <a:ext cx="8715404" cy="359570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Провести педагогическую диагностику детей на заключительном этапе.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Обработать результаты реализации проекта.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Провести презентацию проекта в рамках </a:t>
            </a:r>
            <a:r>
              <a:rPr lang="ru-RU" dirty="0" smtClean="0">
                <a:solidFill>
                  <a:schemeClr val="tx1"/>
                </a:solidFill>
              </a:rPr>
              <a:t>ДОУ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Оформить выставку дидактических пособий и методических материалов.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4773929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агетная рамка 7"/>
          <p:cNvSpPr/>
          <p:nvPr/>
        </p:nvSpPr>
        <p:spPr>
          <a:xfrm>
            <a:off x="642910" y="357166"/>
            <a:ext cx="7858180" cy="1714512"/>
          </a:xfrm>
          <a:prstGeom prst="beve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14612" y="857232"/>
            <a:ext cx="37862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Перспектива</a:t>
            </a:r>
            <a:endParaRPr lang="ru-RU" sz="4400" b="1" dirty="0">
              <a:solidFill>
                <a:prstClr val="black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3857620" y="2071678"/>
            <a:ext cx="1571636" cy="16430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00232" y="3714752"/>
            <a:ext cx="5143536" cy="2857520"/>
          </a:xfrm>
          <a:prstGeom prst="rect">
            <a:avLst/>
          </a:prstGeom>
          <a:ln w="19050"/>
          <a:effectLst>
            <a:outerShdw blurRad="431800" dist="38100" dir="16200000" sx="105000" sy="105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На основе образовательного проекта «Приобщение детей к художественной литературе», разработать проект по приобщению ребенка к художественной литературе в кругу семьи «Расту вместе с книгой»</a:t>
            </a:r>
          </a:p>
          <a:p>
            <a:endParaRPr lang="ru-RU" sz="2000" b="1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280578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1714488"/>
          <a:ext cx="8715436" cy="4792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5122"/>
                <a:gridCol w="5800314"/>
              </a:tblGrid>
              <a:tr h="7692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Разделы</a:t>
                      </a:r>
                      <a:r>
                        <a:rPr lang="ru-RU" sz="2000" baseline="0" dirty="0" smtClean="0"/>
                        <a:t> программы</a:t>
                      </a:r>
                      <a:endParaRPr lang="ru-RU" sz="20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dirty="0" smtClean="0"/>
                        <a:t>Виды детской деятельности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4948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Игровая деятельность</a:t>
                      </a:r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Сюжетно – ролевые игры: «Библиотека», «Книжный магазин», «Книжная мастерская».</a:t>
                      </a:r>
                      <a:br>
                        <a:rPr lang="ru-RU" b="1" dirty="0" smtClean="0"/>
                      </a:br>
                      <a:r>
                        <a:rPr lang="ru-RU" b="1" dirty="0" smtClean="0"/>
                        <a:t>Дидактические</a:t>
                      </a:r>
                      <a:r>
                        <a:rPr lang="ru-RU" b="1" baseline="0" dirty="0" smtClean="0"/>
                        <a:t> </a:t>
                      </a:r>
                      <a:r>
                        <a:rPr lang="ru-RU" b="1" dirty="0" smtClean="0"/>
                        <a:t>игры: «Лото» «Из какой</a:t>
                      </a:r>
                      <a:r>
                        <a:rPr lang="ru-RU" b="1" baseline="0" dirty="0" smtClean="0"/>
                        <a:t> это книжки?» «Кто это сказал?».</a:t>
                      </a:r>
                      <a:br>
                        <a:rPr lang="ru-RU" b="1" baseline="0" dirty="0" smtClean="0"/>
                      </a:br>
                      <a:r>
                        <a:rPr lang="ru-RU" b="1" baseline="0" dirty="0" smtClean="0"/>
                        <a:t>Коммуникативные игры: «Что такое хорошо и что такое плохо?», </a:t>
                      </a:r>
                      <a:r>
                        <a:rPr lang="ru-RU" b="1" baseline="0" dirty="0" smtClean="0"/>
                        <a:t>«», </a:t>
                      </a:r>
                      <a:r>
                        <a:rPr lang="ru-RU" b="1" baseline="0" dirty="0" smtClean="0"/>
                        <a:t>«Теремок», «Вместе тесно, а врозь скучно» и т.д.</a:t>
                      </a:r>
                      <a:br>
                        <a:rPr lang="ru-RU" b="1" baseline="0" dirty="0" smtClean="0"/>
                      </a:br>
                      <a:r>
                        <a:rPr lang="ru-RU" b="1" baseline="0" dirty="0" smtClean="0"/>
                        <a:t>Подвижные игры: «</a:t>
                      </a:r>
                      <a:r>
                        <a:rPr lang="ru-RU" b="1" baseline="0" dirty="0" err="1" smtClean="0"/>
                        <a:t>Ловишки</a:t>
                      </a:r>
                      <a:r>
                        <a:rPr lang="ru-RU" b="1" baseline="0" dirty="0" smtClean="0"/>
                        <a:t>», </a:t>
                      </a:r>
                      <a:r>
                        <a:rPr lang="ru-RU" b="1" baseline="0" dirty="0" smtClean="0"/>
                        <a:t>«Мышеловка», </a:t>
                      </a:r>
                      <a:r>
                        <a:rPr lang="ru-RU" b="1" baseline="0" dirty="0" smtClean="0"/>
                        <a:t>«Волк во рву». </a:t>
                      </a:r>
                      <a:endParaRPr lang="ru-RU" b="1" dirty="0" smtClean="0"/>
                    </a:p>
                  </a:txBody>
                  <a:tcPr/>
                </a:tc>
              </a:tr>
              <a:tr h="14508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Речь</a:t>
                      </a:r>
                      <a:r>
                        <a:rPr lang="ru-RU" b="1" baseline="0" dirty="0" smtClean="0"/>
                        <a:t> и речевое развитие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Составление рассказов</a:t>
                      </a:r>
                      <a:r>
                        <a:rPr lang="ru-RU" b="1" baseline="0" dirty="0" smtClean="0"/>
                        <a:t> на тему: пересказ </a:t>
                      </a:r>
                      <a:r>
                        <a:rPr lang="ru-RU" b="1" baseline="0" dirty="0" smtClean="0"/>
                        <a:t>сказок «Петух и собака»,«</a:t>
                      </a:r>
                      <a:r>
                        <a:rPr lang="ru-RU" b="1" baseline="0" dirty="0" err="1" smtClean="0"/>
                        <a:t>Заюшкина</a:t>
                      </a:r>
                      <a:r>
                        <a:rPr lang="ru-RU" b="1" baseline="0" dirty="0" smtClean="0"/>
                        <a:t> избушка» </a:t>
                      </a:r>
                      <a:r>
                        <a:rPr lang="ru-RU" b="1" baseline="0" dirty="0" smtClean="0"/>
                        <a:t>, </a:t>
                      </a:r>
                      <a:r>
                        <a:rPr lang="ru-RU" b="1" baseline="0" dirty="0" smtClean="0"/>
                        <a:t>«Лиса и козел», «</a:t>
                      </a:r>
                      <a:r>
                        <a:rPr lang="ru-RU" b="1" baseline="0" dirty="0" err="1" smtClean="0"/>
                        <a:t>Заяц-хваста</a:t>
                      </a:r>
                      <a:r>
                        <a:rPr lang="ru-RU" b="1" baseline="0" dirty="0" smtClean="0"/>
                        <a:t>» и пр..</a:t>
                      </a:r>
                      <a:r>
                        <a:rPr lang="ru-RU" b="1" baseline="0" dirty="0" smtClean="0"/>
                        <a:t/>
                      </a:r>
                      <a:br>
                        <a:rPr lang="ru-RU" b="1" baseline="0" dirty="0" smtClean="0"/>
                      </a:br>
                      <a:r>
                        <a:rPr lang="ru-RU" b="1" baseline="0" dirty="0" smtClean="0"/>
                        <a:t>Сочиним стихотворения.</a:t>
                      </a:r>
                      <a:br>
                        <a:rPr lang="ru-RU" b="1" baseline="0" dirty="0" smtClean="0"/>
                      </a:br>
                      <a:r>
                        <a:rPr lang="ru-RU" b="1" baseline="0" dirty="0" smtClean="0"/>
                        <a:t>Сотворчество детей и родителей по теме проекта.</a:t>
                      </a:r>
                      <a:endParaRPr lang="ru-RU" b="1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28596" y="214290"/>
            <a:ext cx="80724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Мероприятия направленные на реализацию проекта</a:t>
            </a:r>
            <a:endParaRPr lang="ru-RU" sz="4000" b="1" dirty="0">
              <a:ln w="10541" cmpd="sng">
                <a:solidFill>
                  <a:srgbClr val="0F6FC6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0F6FC6">
                      <a:tint val="40000"/>
                      <a:satMod val="250000"/>
                    </a:srgbClr>
                  </a:gs>
                  <a:gs pos="9000">
                    <a:srgbClr val="0F6FC6">
                      <a:tint val="52000"/>
                      <a:satMod val="300000"/>
                    </a:srgbClr>
                  </a:gs>
                  <a:gs pos="50000">
                    <a:srgbClr val="0F6FC6">
                      <a:shade val="20000"/>
                      <a:satMod val="300000"/>
                    </a:srgbClr>
                  </a:gs>
                  <a:gs pos="79000">
                    <a:srgbClr val="0F6FC6">
                      <a:tint val="52000"/>
                      <a:satMod val="300000"/>
                    </a:srgbClr>
                  </a:gs>
                  <a:gs pos="100000">
                    <a:srgbClr val="0F6FC6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28687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42844" y="163146"/>
          <a:ext cx="8786874" cy="64285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28958"/>
                <a:gridCol w="5857916"/>
              </a:tblGrid>
              <a:tr h="10336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Художественная литература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Чтение рассказов,</a:t>
                      </a:r>
                      <a:r>
                        <a:rPr lang="ru-RU" b="1" baseline="0" dirty="0" smtClean="0"/>
                        <a:t> сказок.</a:t>
                      </a:r>
                      <a:br>
                        <a:rPr lang="ru-RU" b="1" baseline="0" dirty="0" smtClean="0"/>
                      </a:br>
                      <a:r>
                        <a:rPr lang="ru-RU" b="1" baseline="0" dirty="0" smtClean="0"/>
                        <a:t>Заучивание стихов по теме проекта</a:t>
                      </a:r>
                      <a:br>
                        <a:rPr lang="ru-RU" b="1" baseline="0" dirty="0" smtClean="0"/>
                      </a:br>
                      <a:r>
                        <a:rPr lang="ru-RU" b="1" baseline="0" dirty="0" smtClean="0"/>
                        <a:t>загадки, </a:t>
                      </a:r>
                      <a:r>
                        <a:rPr lang="ru-RU" b="1" baseline="0" dirty="0" err="1" smtClean="0"/>
                        <a:t>потешки</a:t>
                      </a:r>
                      <a:r>
                        <a:rPr lang="ru-RU" b="1" baseline="0" dirty="0" smtClean="0"/>
                        <a:t>, частушки.</a:t>
                      </a:r>
                      <a:endParaRPr lang="ru-RU" b="1" dirty="0" smtClean="0"/>
                    </a:p>
                  </a:txBody>
                  <a:tcPr/>
                </a:tc>
              </a:tr>
              <a:tr h="19980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Изобразительная деятельность</a:t>
                      </a:r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Рисование «Рисуем сказку</a:t>
                      </a:r>
                      <a:r>
                        <a:rPr lang="ru-RU" b="1" dirty="0" smtClean="0"/>
                        <a:t>», </a:t>
                      </a:r>
                      <a:r>
                        <a:rPr lang="ru-RU" b="1" dirty="0" smtClean="0"/>
                        <a:t>«Мои игрушки</a:t>
                      </a:r>
                      <a:r>
                        <a:rPr lang="ru-RU" b="1" dirty="0" smtClean="0"/>
                        <a:t>»,</a:t>
                      </a:r>
                      <a:r>
                        <a:rPr lang="ru-RU" b="1" baseline="0" dirty="0" smtClean="0"/>
                        <a:t> </a:t>
                      </a:r>
                      <a:r>
                        <a:rPr lang="ru-RU" b="1" dirty="0" smtClean="0"/>
                        <a:t>«Рукавичка</a:t>
                      </a:r>
                      <a:r>
                        <a:rPr lang="ru-RU" b="1" dirty="0" smtClean="0"/>
                        <a:t>» </a:t>
                      </a:r>
                      <a:r>
                        <a:rPr lang="ru-RU" b="1" dirty="0" smtClean="0"/>
                        <a:t>, «Рисуем иллюстрации для</a:t>
                      </a:r>
                      <a:r>
                        <a:rPr lang="ru-RU" b="1" baseline="0" dirty="0" smtClean="0"/>
                        <a:t> книги</a:t>
                      </a:r>
                      <a:r>
                        <a:rPr lang="ru-RU" b="1" dirty="0" smtClean="0"/>
                        <a:t>»</a:t>
                      </a:r>
                      <a:r>
                        <a:rPr lang="ru-RU" b="1" dirty="0" smtClean="0"/>
                        <a:t/>
                      </a:r>
                      <a:br>
                        <a:rPr lang="ru-RU" b="1" dirty="0" smtClean="0"/>
                      </a:br>
                      <a:r>
                        <a:rPr lang="ru-RU" b="1" dirty="0" smtClean="0"/>
                        <a:t>Оформление</a:t>
                      </a:r>
                      <a:r>
                        <a:rPr lang="ru-RU" b="1" baseline="0" dirty="0" smtClean="0"/>
                        <a:t> тематических выставок «Писатели  о природе », «Л.Н. Толстой - детям», « «Сказка – ложь, да в ней намек» </a:t>
                      </a:r>
                      <a:r>
                        <a:rPr lang="ru-RU" b="1" baseline="0" dirty="0" smtClean="0"/>
                        <a:t>и т.д.</a:t>
                      </a:r>
                      <a:br>
                        <a:rPr lang="ru-RU" b="1" baseline="0" dirty="0" smtClean="0"/>
                      </a:br>
                      <a:r>
                        <a:rPr lang="ru-RU" b="1" baseline="0" dirty="0" smtClean="0"/>
                        <a:t>Сотворчество детей с родителями «Рисуем вместе с мамой».</a:t>
                      </a:r>
                      <a:endParaRPr lang="ru-RU" b="1" dirty="0" smtClean="0"/>
                    </a:p>
                  </a:txBody>
                  <a:tcPr/>
                </a:tc>
              </a:tr>
              <a:tr h="5806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Трудовая деятельность</a:t>
                      </a:r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Ремонт книг,</a:t>
                      </a:r>
                      <a:r>
                        <a:rPr lang="ru-RU" b="1" baseline="0" dirty="0" smtClean="0"/>
                        <a:t> изготовление </a:t>
                      </a:r>
                      <a:r>
                        <a:rPr lang="ru-RU" b="1" baseline="0" dirty="0" smtClean="0"/>
                        <a:t>книжек-малышек.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</a:tr>
              <a:tr h="17255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Учебная деятельность</a:t>
                      </a:r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Познавательные</a:t>
                      </a:r>
                      <a:r>
                        <a:rPr lang="ru-RU" b="1" baseline="0" dirty="0" smtClean="0"/>
                        <a:t> занятия </a:t>
                      </a:r>
                      <a:r>
                        <a:rPr lang="ru-RU" b="1" baseline="0" dirty="0" smtClean="0"/>
                        <a:t>«Откуда книга пришла?», </a:t>
                      </a:r>
                      <a:r>
                        <a:rPr lang="ru-RU" b="1" baseline="0" dirty="0" smtClean="0"/>
                        <a:t>«Предметный мир», «Семья» и т.д.</a:t>
                      </a:r>
                      <a:br>
                        <a:rPr lang="ru-RU" b="1" baseline="0" dirty="0" smtClean="0"/>
                      </a:br>
                      <a:r>
                        <a:rPr lang="ru-RU" b="1" baseline="0" dirty="0" smtClean="0"/>
                        <a:t>Беседы: </a:t>
                      </a:r>
                      <a:r>
                        <a:rPr lang="ru-RU" b="1" baseline="0" dirty="0" smtClean="0"/>
                        <a:t>«Какие бывают книги?», «В гостях у с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baseline="0" dirty="0" smtClean="0"/>
                        <a:t>сказки», «</a:t>
                      </a:r>
                      <a:r>
                        <a:rPr lang="ru-RU" b="1" baseline="0" dirty="0" err="1" smtClean="0"/>
                        <a:t>Книжкин</a:t>
                      </a:r>
                      <a:r>
                        <a:rPr lang="ru-RU" b="1" baseline="0" dirty="0" smtClean="0"/>
                        <a:t> дом», «Почему надо беречь книги?» </a:t>
                      </a:r>
                      <a:r>
                        <a:rPr lang="ru-RU" b="1" baseline="0" dirty="0" smtClean="0"/>
                        <a:t>и т.д</a:t>
                      </a:r>
                      <a:r>
                        <a:rPr lang="ru-RU" b="1" baseline="0" dirty="0" smtClean="0"/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baseline="0" dirty="0" smtClean="0"/>
                        <a:t>Викторина «Что мы знаем о сказках?»</a:t>
                      </a:r>
                      <a:endParaRPr lang="ru-RU" b="1" dirty="0" smtClean="0"/>
                    </a:p>
                  </a:txBody>
                  <a:tcPr/>
                </a:tc>
              </a:tr>
              <a:tr h="10057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Социальное развитие </a:t>
                      </a:r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Экскурсии в библиотеку.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Видеотека</a:t>
                      </a:r>
                      <a:r>
                        <a:rPr lang="ru-RU" b="1" dirty="0" smtClean="0"/>
                        <a:t>.</a:t>
                      </a:r>
                      <a:r>
                        <a:rPr lang="ru-RU" b="1" baseline="0" dirty="0" smtClean="0"/>
                        <a:t> </a:t>
                      </a:r>
                      <a:br>
                        <a:rPr lang="ru-RU" b="1" baseline="0" dirty="0" smtClean="0"/>
                      </a:br>
                      <a:r>
                        <a:rPr lang="ru-RU" b="1" baseline="0" dirty="0" smtClean="0"/>
                        <a:t>Создание </a:t>
                      </a:r>
                      <a:r>
                        <a:rPr lang="ru-RU" b="1" baseline="0" dirty="0" smtClean="0"/>
                        <a:t>в группе альбомов </a:t>
                      </a:r>
                      <a:r>
                        <a:rPr lang="ru-RU" b="1" baseline="0" dirty="0" smtClean="0"/>
                        <a:t>, </a:t>
                      </a:r>
                      <a:r>
                        <a:rPr lang="ru-RU" b="1" baseline="0" dirty="0" smtClean="0"/>
                        <a:t>библиотеки</a:t>
                      </a:r>
                      <a:endParaRPr lang="ru-RU" b="1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32033414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Актуальность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285860"/>
            <a:ext cx="8786842" cy="5286412"/>
          </a:xfrm>
        </p:spPr>
        <p:txBody>
          <a:bodyPr>
            <a:noAutofit/>
          </a:bodyPr>
          <a:lstStyle/>
          <a:p>
            <a:pPr indent="0"/>
            <a:r>
              <a:rPr lang="ru-RU" sz="2000" dirty="0" smtClean="0">
                <a:latin typeface="+mj-lt"/>
              </a:rPr>
              <a:t>Процесс общения ребенка – дошкольника с книгой – это процесс становления в нем личности. О важнейшей роли книги в формировании человека говорилось еще во времена Ярослава Мудрого. </a:t>
            </a:r>
          </a:p>
          <a:p>
            <a:pPr indent="0"/>
            <a:r>
              <a:rPr lang="ru-RU" sz="2000" dirty="0" smtClean="0">
                <a:latin typeface="+mj-lt"/>
              </a:rPr>
              <a:t>Книга должна войти в мир ребенка как можно раньше, обогатить этот мир, сделать его интересным, полным необычайных открытий. Ребенок должен любить книгу тянуться к ней. Но, как известно, современные дети все чаще проводят свое время за компьютерными играми, просмотром телепередач и все реже читают книги. 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В условиях, когда создаются целые электронные библиотеки, трудно заставить ребенка взять в руку книгу, тем более ребенка – дошкольника, т.к. он является своеобразным читателем. Слово «читатель» по отношению к дошкольному возрасту условно. </a:t>
            </a:r>
          </a:p>
          <a:p>
            <a:pPr indent="0"/>
            <a:r>
              <a:rPr lang="ru-RU" sz="2000" dirty="0" smtClean="0">
                <a:latin typeface="+mj-lt"/>
              </a:rPr>
              <a:t>В действительности это слушатель, чья встреча с книгой полностью определяется взрослым человеком, начиная от выбора текста для чтения и кончая продолжительностью общения с книгой. Вкус, интерес к произведению, его трактовка, умения ориентироваться в круге детского чтения, создания системы чтения – все это во власти взрослого.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 smtClean="0"/>
          </a:p>
        </p:txBody>
      </p:sp>
    </p:spTree>
    <p:extLst>
      <p:ext uri="{BB962C8B-B14F-4D97-AF65-F5344CB8AC3E}">
        <p14:creationId xmlns="" xmlns:p14="http://schemas.microsoft.com/office/powerpoint/2010/main" val="2206154896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476672"/>
            <a:ext cx="8572560" cy="6120680"/>
          </a:xfrm>
        </p:spPr>
        <p:txBody>
          <a:bodyPr>
            <a:normAutofit lnSpcReduction="10000"/>
          </a:bodyPr>
          <a:lstStyle/>
          <a:p>
            <a:pPr indent="0"/>
            <a:endParaRPr lang="ru-RU" dirty="0" smtClean="0">
              <a:latin typeface="+mj-lt"/>
            </a:endParaRPr>
          </a:p>
          <a:p>
            <a:pPr indent="0"/>
            <a:r>
              <a:rPr lang="ru-RU" sz="1900" dirty="0" smtClean="0">
                <a:latin typeface="+mj-lt"/>
              </a:rPr>
              <a:t>От взрослого в большой степени зависит, и то, станет ли ребенок настоящим, увлечением читателя или встреча с книгой в дошкольном детстве мелькнет случайным, ничего не значащим эпизодом в его </a:t>
            </a:r>
            <a:r>
              <a:rPr lang="ru-RU" sz="1900" dirty="0" smtClean="0">
                <a:latin typeface="+mj-lt"/>
              </a:rPr>
              <a:t>жизни. От </a:t>
            </a:r>
            <a:r>
              <a:rPr lang="ru-RU" sz="1900" dirty="0" smtClean="0">
                <a:latin typeface="+mj-lt"/>
              </a:rPr>
              <a:t>установок взрослого также зависит и то, какое отношение к процессу чтения, к литературе вырабатывается у ребенка.</a:t>
            </a:r>
          </a:p>
          <a:p>
            <a:pPr indent="0"/>
            <a:r>
              <a:rPr lang="ru-RU" sz="1900" dirty="0" smtClean="0">
                <a:latin typeface="+mj-lt"/>
              </a:rPr>
              <a:t>На сегодняшний день актуальность решения этой проблемы очевидна, ведь  чтения связано не только с грамотностью и образованностью. Оно формирует идеалы, расширяет кругозор, обогащает внутренний мир человека. В книгах заключено особое очарование: книги вызывают в нас наслаждение, они разговаривают с нами, дают нам добрый совет, они становятся живыми друзьями для нас .</a:t>
            </a:r>
          </a:p>
          <a:p>
            <a:pPr indent="0"/>
            <a:r>
              <a:rPr lang="ru-RU" sz="1900" dirty="0" smtClean="0">
                <a:latin typeface="+mj-lt"/>
              </a:rPr>
              <a:t>С</a:t>
            </a:r>
            <a:r>
              <a:rPr lang="ru-RU" sz="1900" dirty="0" smtClean="0">
                <a:latin typeface="+mj-lt"/>
              </a:rPr>
              <a:t> </a:t>
            </a:r>
            <a:r>
              <a:rPr lang="ru-RU" sz="1900" dirty="0" smtClean="0">
                <a:latin typeface="+mj-lt"/>
              </a:rPr>
              <a:t>целью определения степени влияния книг на формирование нравственных представлений </a:t>
            </a:r>
            <a:r>
              <a:rPr lang="ru-RU" sz="1900" dirty="0" smtClean="0">
                <a:latin typeface="+mj-lt"/>
              </a:rPr>
              <a:t>детей было проведено анкетирование родителей. </a:t>
            </a:r>
            <a:r>
              <a:rPr lang="ru-RU" sz="1900" dirty="0" smtClean="0">
                <a:latin typeface="+mj-lt"/>
              </a:rPr>
              <a:t>В ходе  анкетирования родителей и бесед с детьми </a:t>
            </a:r>
            <a:r>
              <a:rPr lang="ru-RU" sz="1900" dirty="0" smtClean="0">
                <a:latin typeface="+mj-lt"/>
              </a:rPr>
              <a:t>выявлено</a:t>
            </a:r>
            <a:r>
              <a:rPr lang="ru-RU" sz="1900" dirty="0" smtClean="0">
                <a:latin typeface="+mj-lt"/>
              </a:rPr>
              <a:t>, </a:t>
            </a:r>
            <a:r>
              <a:rPr lang="ru-RU" sz="1900" dirty="0" smtClean="0">
                <a:latin typeface="+mj-lt"/>
              </a:rPr>
              <a:t>что 80% детей и родителей отдают предпочтение просмотру </a:t>
            </a:r>
            <a:r>
              <a:rPr lang="ru-RU" sz="1900" dirty="0" smtClean="0">
                <a:latin typeface="+mj-lt"/>
              </a:rPr>
              <a:t>телепрограмм </a:t>
            </a:r>
            <a:r>
              <a:rPr lang="ru-RU" sz="1900" dirty="0" smtClean="0">
                <a:latin typeface="+mj-lt"/>
              </a:rPr>
              <a:t>и </a:t>
            </a:r>
            <a:r>
              <a:rPr lang="ru-RU" sz="1900" dirty="0" smtClean="0">
                <a:latin typeface="+mj-lt"/>
              </a:rPr>
              <a:t>играм </a:t>
            </a:r>
            <a:r>
              <a:rPr lang="ru-RU" sz="1900" dirty="0" smtClean="0">
                <a:latin typeface="+mj-lt"/>
              </a:rPr>
              <a:t>на компьютере. У современных детей телевизор и компьютер, как фон жизни, их воспринимают, как членов семьи, многие кушают, играют и даже засыпают под его звуки.</a:t>
            </a:r>
          </a:p>
          <a:p>
            <a:pPr indent="0"/>
            <a:r>
              <a:rPr lang="ru-RU" sz="1900" dirty="0" smtClean="0">
                <a:latin typeface="+mj-lt"/>
              </a:rPr>
              <a:t>Только </a:t>
            </a:r>
            <a:r>
              <a:rPr lang="ru-RU" sz="1900" dirty="0" smtClean="0">
                <a:latin typeface="+mj-lt"/>
              </a:rPr>
              <a:t>10</a:t>
            </a:r>
            <a:r>
              <a:rPr lang="ru-RU" sz="1900" dirty="0" smtClean="0">
                <a:latin typeface="+mj-lt"/>
              </a:rPr>
              <a:t>% из опрошенных отдали предпочтение чтению книг</a:t>
            </a:r>
            <a:r>
              <a:rPr lang="ru-RU" sz="1900" dirty="0" smtClean="0">
                <a:latin typeface="+mj-lt"/>
              </a:rPr>
              <a:t>.</a:t>
            </a:r>
          </a:p>
          <a:p>
            <a:pPr indent="0">
              <a:buNone/>
            </a:pP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smtClean="0">
                <a:latin typeface="+mj-lt"/>
              </a:rPr>
              <a:t>Все эти факты </a:t>
            </a:r>
            <a:r>
              <a:rPr lang="ru-RU" sz="1900" b="1" dirty="0" smtClean="0">
                <a:latin typeface="+mj-lt"/>
              </a:rPr>
              <a:t>создают необходимость в 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smtClean="0">
                <a:latin typeface="+mj-lt"/>
              </a:rPr>
              <a:t>разработке данного проекта</a:t>
            </a:r>
            <a:r>
              <a:rPr lang="ru-RU" sz="1900" dirty="0" smtClean="0">
                <a:latin typeface="+mj-lt"/>
              </a:rPr>
              <a:t>.</a:t>
            </a:r>
            <a:endParaRPr lang="ru-RU" sz="19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470695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 стрелкой 13"/>
          <p:cNvCxnSpPr>
            <a:endCxn id="30" idx="0"/>
          </p:cNvCxnSpPr>
          <p:nvPr/>
        </p:nvCxnSpPr>
        <p:spPr>
          <a:xfrm>
            <a:off x="4645026" y="1357298"/>
            <a:ext cx="41274" cy="26289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714348" y="428604"/>
            <a:ext cx="7643866" cy="9286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rgbClr val="7030A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Цель</a:t>
            </a:r>
            <a:r>
              <a:rPr lang="ru-RU" b="1" i="1" dirty="0" smtClean="0"/>
              <a:t>: 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ФОРМИРОВАНИЕ ИНТЕРЕСА И ПОТРЕБНОСТИ В 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ЧТЕНИИ КНИГ</a:t>
            </a:r>
            <a:endParaRPr lang="ru-RU" b="1" i="1" dirty="0" smtClean="0"/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1036613" y="1677975"/>
            <a:ext cx="64214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142844" y="2000240"/>
            <a:ext cx="2357454" cy="2071702"/>
          </a:xfrm>
          <a:prstGeom prst="roundRect">
            <a:avLst>
              <a:gd name="adj" fmla="val 16667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ФОРМИРОВАНИЕ ЦЕЛОСТНОЙ КАРТИНЫ МИРА,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ТОМ ЧИСЛЕ ПЕРВИЧНЫХ ЦЕННОСТНЫХ ПРЕДСТАВЛЕНИЙ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643306" y="1928802"/>
            <a:ext cx="1928826" cy="1643074"/>
          </a:xfrm>
          <a:prstGeom prst="roundRect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РАЗВИТИЕ ЛИТЕРАТУРНОЙ РЕЧИ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7430314" y="1713694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6665186" y="1928802"/>
            <a:ext cx="2214578" cy="2143140"/>
          </a:xfrm>
          <a:prstGeom prst="roundRect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ФОРМИРОВАНИЕ ИНТЕРЕСА И ПОТРЕБНОСТИ В ЧТЕНИИ, К КНИГАМ. 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>
            <a:off x="856430" y="3143248"/>
            <a:ext cx="35726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4814904" y="3142454"/>
            <a:ext cx="3429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Скругленный прямоугольник 28"/>
          <p:cNvSpPr/>
          <p:nvPr/>
        </p:nvSpPr>
        <p:spPr>
          <a:xfrm>
            <a:off x="714348" y="4929198"/>
            <a:ext cx="2143140" cy="1643074"/>
          </a:xfrm>
          <a:prstGeom prst="roundRect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Способствовать поддержанию традиций семейного чтения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364697" y="3986237"/>
            <a:ext cx="2643206" cy="2643206"/>
          </a:xfrm>
          <a:prstGeom prst="roundRect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Воспитывать умение слушать сказки, рассказы, стихи, следить за развитием действия, сопереживать героям произведения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372200" y="4929992"/>
            <a:ext cx="2357454" cy="1642280"/>
          </a:xfrm>
          <a:prstGeom prst="roundRect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Воспитывать бережное отношение к книге, как результат труда многих  людей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>
            <a:off x="4321967" y="1750207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59772282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8" grpId="0" animBg="1"/>
      <p:bldP spid="21" grpId="0" animBg="1"/>
      <p:bldP spid="29" grpId="0" animBg="1"/>
      <p:bldP spid="30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Методическая работа по проекту</a:t>
            </a:r>
            <a:b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285720" y="2833666"/>
            <a:ext cx="8208993" cy="4024334"/>
          </a:xfrm>
        </p:spPr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Формировать потребность в изучении детской литературы, мотивации к самообразованию в вопросах литературного образования детей младшего дошкольного возраста;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Повышать профессиональный уровень в области методики приобщение дошкольников к художественной литературе;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Развивать способность к самоанализу собственной педагогической деятельности;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Внедрять новые формы организации детской деятельности, строить образовательный процесс на основе ФГТ.</a:t>
            </a:r>
          </a:p>
        </p:txBody>
      </p:sp>
    </p:spTree>
    <p:extLst>
      <p:ext uri="{BB962C8B-B14F-4D97-AF65-F5344CB8AC3E}">
        <p14:creationId xmlns="" xmlns:p14="http://schemas.microsoft.com/office/powerpoint/2010/main" val="1889290953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714348" y="357166"/>
            <a:ext cx="7643866" cy="1714512"/>
          </a:xfrm>
          <a:prstGeom prst="beve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Взаимодействие  с  родителями</a:t>
            </a:r>
            <a:endParaRPr lang="ru-RU" sz="36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1285852" y="2071678"/>
            <a:ext cx="1571636" cy="1571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000760" y="2071678"/>
            <a:ext cx="1571636" cy="1571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714752"/>
            <a:ext cx="4000528" cy="2786082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431800" dist="38100" dir="16200000" sx="105000" sy="105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Участвовать в создании книжного уголка, фотогазеты, подготовки выставок в группе, пополнение и обновление книжного уголка.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3714752"/>
            <a:ext cx="4000528" cy="2786082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431800" dist="38100" dir="16200000" sx="105000" sy="105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Участвовать в создании книжного уголка, фотогазеты, подготовки выставок в группе, пополнение и обновление книжного уголка.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animBg="1"/>
      <p:bldP spid="6" grpId="0" animBg="1"/>
      <p:bldP spid="7" grpId="0" build="p" animBg="1"/>
      <p:bldP spid="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72074"/>
            <a:ext cx="8143932" cy="14287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 </a:t>
            </a:r>
            <a:endParaRPr lang="ru-RU" sz="4400" dirty="0"/>
          </a:p>
        </p:txBody>
      </p:sp>
      <p:sp>
        <p:nvSpPr>
          <p:cNvPr id="4" name="Багетная рамка 3"/>
          <p:cNvSpPr/>
          <p:nvPr/>
        </p:nvSpPr>
        <p:spPr>
          <a:xfrm>
            <a:off x="1142976" y="285728"/>
            <a:ext cx="6929486" cy="1785950"/>
          </a:xfrm>
          <a:prstGeom prst="beve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rPr>
              <a:t>Необходимые условия реализации проекта</a:t>
            </a:r>
            <a:endParaRPr lang="ru-RU" sz="3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500166" y="2071678"/>
            <a:ext cx="785818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143372" y="2071678"/>
            <a:ext cx="785818" cy="30718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7000892" y="2071678"/>
            <a:ext cx="785818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3143248"/>
            <a:ext cx="3214710" cy="928694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431800" dist="38100" dir="16200000" sx="105000" sy="105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Calibri"/>
              </a:rPr>
              <a:t>Интерес детей и родителей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357818" y="3143248"/>
            <a:ext cx="3214710" cy="928694"/>
          </a:xfrm>
          <a:prstGeom prst="rect">
            <a:avLst/>
          </a:prstGeom>
          <a:effectLst>
            <a:outerShdw blurRad="431800" dist="38100" dir="16200000" sx="105000" sy="105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Calibri"/>
              </a:rPr>
              <a:t>Методические разработки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500298" y="5143512"/>
            <a:ext cx="4357718" cy="1285884"/>
          </a:xfrm>
          <a:prstGeom prst="rect">
            <a:avLst/>
          </a:prstGeom>
          <a:effectLst>
            <a:outerShdw blurRad="431800" dist="38100" dir="16200000" sx="113000" sy="113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Материальное обеспечение проекта</a:t>
            </a:r>
          </a:p>
        </p:txBody>
      </p:sp>
    </p:spTree>
    <p:extLst>
      <p:ext uri="{BB962C8B-B14F-4D97-AF65-F5344CB8AC3E}">
        <p14:creationId xmlns="" xmlns:p14="http://schemas.microsoft.com/office/powerpoint/2010/main" val="148134153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785794"/>
            <a:ext cx="7915276" cy="121444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Формы и методы работы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428596" y="2547938"/>
            <a:ext cx="8501122" cy="4024334"/>
          </a:xfrm>
        </p:spPr>
        <p:txBody>
          <a:bodyPr numCol="2" spcCol="1080000">
            <a:normAutofit/>
          </a:bodyPr>
          <a:lstStyle/>
          <a:p>
            <a:pPr>
              <a:buFont typeface="Arial" pitchFamily="34" charset="0"/>
              <a:buChar char="•"/>
            </a:pPr>
            <a:endParaRPr lang="ru-RU" b="1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+mj-lt"/>
              </a:rPr>
              <a:t>Интегрированные </a:t>
            </a:r>
            <a:r>
              <a:rPr lang="ru-RU" b="1" dirty="0" smtClean="0">
                <a:solidFill>
                  <a:schemeClr val="tx1"/>
                </a:solidFill>
                <a:latin typeface="+mj-lt"/>
              </a:rPr>
              <a:t>занятия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+mj-lt"/>
              </a:rPr>
              <a:t>Игры </a:t>
            </a:r>
            <a:r>
              <a:rPr lang="ru-RU" b="1" dirty="0" smtClean="0">
                <a:solidFill>
                  <a:schemeClr val="tx1"/>
                </a:solidFill>
                <a:latin typeface="+mj-lt"/>
              </a:rPr>
              <a:t>– ситуации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+mj-lt"/>
              </a:rPr>
              <a:t>Беседы </a:t>
            </a:r>
            <a:endParaRPr lang="ru-RU" b="1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+mj-lt"/>
              </a:rPr>
              <a:t>Книжные </a:t>
            </a:r>
            <a:r>
              <a:rPr lang="ru-RU" b="1" dirty="0" smtClean="0">
                <a:solidFill>
                  <a:schemeClr val="tx1"/>
                </a:solidFill>
                <a:latin typeface="+mj-lt"/>
              </a:rPr>
              <a:t>выставки и тематические выставки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+mj-lt"/>
              </a:rPr>
              <a:t>Литературные </a:t>
            </a:r>
            <a:r>
              <a:rPr lang="ru-RU" b="1" dirty="0" smtClean="0">
                <a:solidFill>
                  <a:schemeClr val="tx1"/>
                </a:solidFill>
                <a:latin typeface="+mj-lt"/>
              </a:rPr>
              <a:t>игры и праздники </a:t>
            </a:r>
          </a:p>
          <a:p>
            <a:pPr>
              <a:buFont typeface="Arial" pitchFamily="34" charset="0"/>
              <a:buChar char="•"/>
            </a:pPr>
            <a:endParaRPr lang="ru-RU" b="1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ru-RU" b="1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+mj-lt"/>
              </a:rPr>
              <a:t>Просмотр мультфильмов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+mj-lt"/>
              </a:rPr>
              <a:t>Театральная деятельность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+mj-lt"/>
              </a:rPr>
              <a:t>Практическая мастерская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+mj-lt"/>
              </a:rPr>
              <a:t>Конкурсы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+mj-lt"/>
              </a:rPr>
              <a:t>Круглый стол</a:t>
            </a:r>
            <a:endParaRPr lang="ru-RU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2009650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"/>
            <a:ext cx="7500990" cy="107154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План реализации проекта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357158" y="2786058"/>
            <a:ext cx="8501122" cy="4071942"/>
          </a:xfrm>
        </p:spPr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Постановка и определение целей и задач проекта, исходя из возрастных особенностей детей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Изучить </a:t>
            </a:r>
            <a:r>
              <a:rPr lang="ru-RU" sz="2400" dirty="0" err="1" smtClean="0">
                <a:solidFill>
                  <a:schemeClr val="tx1"/>
                </a:solidFill>
              </a:rPr>
              <a:t>методико</a:t>
            </a:r>
            <a:r>
              <a:rPr lang="ru-RU" sz="2400" dirty="0" smtClean="0">
                <a:solidFill>
                  <a:schemeClr val="tx1"/>
                </a:solidFill>
              </a:rPr>
              <a:t>–педагогическую </a:t>
            </a:r>
            <a:r>
              <a:rPr lang="ru-RU" sz="2400" dirty="0" smtClean="0">
                <a:solidFill>
                  <a:schemeClr val="tx1"/>
                </a:solidFill>
              </a:rPr>
              <a:t>литературу по данной теме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Сбор информации и необходимого материала для реализации проекта.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Разработать перспективное планирование по работе с детьми в образовательной деятельности и в режимных моментах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Вовлечение детей и родителей в процессе решения задач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Провести анкетирование родителей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Разработка плана мероприятий с участием родителей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Обновить развивающую среду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Провести педагогическую диагностику с детьми на начальном этапе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Анализ проектной деятельности. Подведение итогов. Обобщение опыта. </a:t>
            </a:r>
          </a:p>
          <a:p>
            <a:r>
              <a:rPr lang="ru-RU" sz="2400" dirty="0" smtClean="0"/>
              <a:t> 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428736"/>
            <a:ext cx="71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sz="4000" b="1" i="1" dirty="0" smtClean="0">
                <a:solidFill>
                  <a:prstClr val="black"/>
                </a:solidFill>
              </a:rPr>
              <a:t>Организационный этап </a:t>
            </a:r>
          </a:p>
        </p:txBody>
      </p:sp>
    </p:spTree>
    <p:extLst>
      <p:ext uri="{BB962C8B-B14F-4D97-AF65-F5344CB8AC3E}">
        <p14:creationId xmlns="" xmlns:p14="http://schemas.microsoft.com/office/powerpoint/2010/main" val="2910348631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0_Справедливость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1_Справедливость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праведливость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Справедливость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Справедливость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Справедливость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Справедливость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Справедливость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Справедливость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Справедливость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801</Words>
  <Application>Microsoft Office PowerPoint</Application>
  <PresentationFormat>Экран (4:3)</PresentationFormat>
  <Paragraphs>93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Справедливость</vt:lpstr>
      <vt:lpstr>1_Справедливость</vt:lpstr>
      <vt:lpstr>2_Справедливость</vt:lpstr>
      <vt:lpstr>3_Справедливость</vt:lpstr>
      <vt:lpstr>4_Справедливость</vt:lpstr>
      <vt:lpstr>5_Справедливость</vt:lpstr>
      <vt:lpstr>6_Справедливость</vt:lpstr>
      <vt:lpstr>7_Справедливость</vt:lpstr>
      <vt:lpstr>8_Справедливость</vt:lpstr>
      <vt:lpstr>10_Справедливость</vt:lpstr>
      <vt:lpstr>11_Справедливость</vt:lpstr>
      <vt:lpstr>Приобщение детей к художественной литературе</vt:lpstr>
      <vt:lpstr>Актуальность</vt:lpstr>
      <vt:lpstr>Слайд 3</vt:lpstr>
      <vt:lpstr>Слайд 4</vt:lpstr>
      <vt:lpstr> Методическая работа по проекту </vt:lpstr>
      <vt:lpstr>Слайд 6</vt:lpstr>
      <vt:lpstr>  </vt:lpstr>
      <vt:lpstr>Формы и методы работы</vt:lpstr>
      <vt:lpstr>План реализации проекта</vt:lpstr>
      <vt:lpstr>Практический этап</vt:lpstr>
      <vt:lpstr>Заключительный этап 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Приобщение детей к художественной литературе</dc:title>
  <cp:lastModifiedBy>Светик</cp:lastModifiedBy>
  <cp:revision>23</cp:revision>
  <dcterms:modified xsi:type="dcterms:W3CDTF">2017-01-08T05:08:03Z</dcterms:modified>
</cp:coreProperties>
</file>