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9"/>
  </p:notesMasterIdLst>
  <p:sldIdLst>
    <p:sldId id="258" r:id="rId2"/>
    <p:sldId id="260" r:id="rId3"/>
    <p:sldId id="265" r:id="rId4"/>
    <p:sldId id="263" r:id="rId5"/>
    <p:sldId id="257" r:id="rId6"/>
    <p:sldId id="266" r:id="rId7"/>
    <p:sldId id="267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68" r:id="rId16"/>
    <p:sldId id="276" r:id="rId17"/>
    <p:sldId id="277" r:id="rId18"/>
    <p:sldId id="278" r:id="rId19"/>
    <p:sldId id="286" r:id="rId20"/>
    <p:sldId id="290" r:id="rId21"/>
    <p:sldId id="289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8" r:id="rId30"/>
    <p:sldId id="291" r:id="rId31"/>
    <p:sldId id="292" r:id="rId32"/>
    <p:sldId id="294" r:id="rId33"/>
    <p:sldId id="293" r:id="rId34"/>
    <p:sldId id="295" r:id="rId35"/>
    <p:sldId id="296" r:id="rId36"/>
    <p:sldId id="264" r:id="rId37"/>
    <p:sldId id="259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0EC2"/>
    <a:srgbClr val="990000"/>
    <a:srgbClr val="4A0B9D"/>
    <a:srgbClr val="006600"/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513" autoAdjust="0"/>
  </p:normalViewPr>
  <p:slideViewPr>
    <p:cSldViewPr>
      <p:cViewPr varScale="1">
        <p:scale>
          <a:sx n="85" d="100"/>
          <a:sy n="85" d="100"/>
        </p:scale>
        <p:origin x="-5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7F8CF8-A2AD-4F1B-A9A2-FF27B3F7DF54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FB547-03A5-4BAD-9F66-A24BBB8DE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FB547-03A5-4BAD-9F66-A24BBB8DE91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FB547-03A5-4BAD-9F66-A24BBB8DE91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выполнила поставленные задачи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в процессе изучения информации выбрала   подарок для мамы, приобрела навыки самостоятельной работы с компьютерными программами и, наконец,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сделала своими руками красивый и оригинальный подарок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мамы.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Очень трудно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представить современную жизнь без компьютера. Но очень часто я и мои сверстники используют компьютер ограниченно, только для игр и развлечений. Однако с его помощью можно изменить привычный окружающий нас мир и создавать собственные фильмы. Создана пошаговая инструкция для создания фильма в программе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Windows Movie Maker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Данная работа многому меня научила.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Я освоила новые компьютерные программы. Работа над проектом показала мне и моим друзьям, как можно использовать компьютер для развлечений. И развлекаться можно, и родители не запрещают.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FB547-03A5-4BAD-9F66-A24BBB8DE91F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orttver.ru/cakes/9/2big.jpg" TargetMode="External"/><Relationship Id="rId3" Type="http://schemas.openxmlformats.org/officeDocument/2006/relationships/image" Target="../media/image15.emf"/><Relationship Id="rId7" Type="http://schemas.openxmlformats.org/officeDocument/2006/relationships/image" Target="http://www.bochkavpechatleniy.com/data/photo/7101/618ff4daf4531b265b7ce668126084ee_original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hyperlink" Target="http://www.bochkavpechatleniy.com/data/photo/7101/618ff4daf4531b265b7ce668126084ee_original.jpg" TargetMode="External"/><Relationship Id="rId10" Type="http://schemas.openxmlformats.org/officeDocument/2006/relationships/image" Target="http://www.torttver.ru/cakes/9/2big.jpg" TargetMode="External"/><Relationship Id="rId4" Type="http://schemas.openxmlformats.org/officeDocument/2006/relationships/image" Target="../media/image16.jpeg"/><Relationship Id="rId9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forum.myjane.ru/files/thumbs/t_1159_113.gi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audio" Target="file:///D:\&#1044;&#1086;&#1082;&#1091;&#1084;&#1077;&#1085;&#1090;&#1099;\&#1052;&#1086;&#1103;%20&#1084;&#1091;&#1079;&#1099;&#1082;&#1072;\&#1084;&#1086;&#1103;%20&#1077;&#1076;&#1080;&#1085;&#1089;&#1090;&#1074;&#1077;&#1085;&#1085;&#1072;&#1103;%20&#1084;&#1072;&#1084;&#1072;\&#1052;&#1072;&#1084;&#1072;%20...&#1052;&#1086;&#1103;%20&#1077;&#1076;&#1080;&#1085;&#1089;&#1090;&#1074;&#1077;&#1085;&#1085;&#1072;&#1103;%20&#1084;&#1072;&#1084;&#1072;,%20&#1084;&#1086;&#1081;%20&#1089;&#1072;&#1084;&#1099;&#1081;%20&#1103;&#1088;&#1082;&#1080;&#1081;%20&#1086;&#1075;&#1086;&#1085;&#1077;&#1082;...%20(&#1084;&#1080;&#1085;&#1091;&#1089;)%20(&#1058;&#1088;&#1091;&#1073;&#1072;&#1095;&#1077;&#1074;)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tvoirecepty.ru/recept/biskvitnyi-tort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6.emf"/><Relationship Id="rId7" Type="http://schemas.openxmlformats.org/officeDocument/2006/relationships/image" Target="../media/image10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истратор\Рабочий стол\фоны для презентаций\ромашки бабочк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6066" y="0"/>
            <a:ext cx="925006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556792"/>
            <a:ext cx="5135571" cy="405448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«Кулинарный сюрприз» </a:t>
            </a:r>
            <a:br>
              <a:rPr lang="ru-RU" sz="3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ТВОРЧЕСКИЙ ПРОЕКТ</a:t>
            </a:r>
            <a:b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Учащиеся 4 класса: Пастухова Жанна,</a:t>
            </a:r>
            <a:b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Носова Елизавета,</a:t>
            </a:r>
            <a:b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                                Сивухо Юлия</a:t>
            </a:r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руководитель: Ковалёва О.А.</a:t>
            </a:r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28794" y="571481"/>
            <a:ext cx="5072098" cy="928693"/>
          </a:xfrm>
        </p:spPr>
        <p:txBody>
          <a:bodyPr>
            <a:normAutofit/>
          </a:bodyPr>
          <a:lstStyle/>
          <a:p>
            <a:pPr algn="ctr"/>
            <a:r>
              <a:rPr lang="ru-RU" sz="1200" dirty="0" smtClean="0">
                <a:solidFill>
                  <a:srgbClr val="5B0EC2"/>
                </a:solidFill>
              </a:rPr>
              <a:t>Муниципальное бюджетное образовательное учреждение </a:t>
            </a:r>
          </a:p>
          <a:p>
            <a:pPr algn="ctr"/>
            <a:r>
              <a:rPr lang="ru-RU" sz="1200" dirty="0" smtClean="0">
                <a:solidFill>
                  <a:srgbClr val="5B0EC2"/>
                </a:solidFill>
              </a:rPr>
              <a:t>«Шеломовская средняя общеобразовательная школа»</a:t>
            </a:r>
          </a:p>
          <a:p>
            <a:endParaRPr lang="ru-RU" sz="1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457200" y="255588"/>
            <a:ext cx="8229600" cy="1387475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Литерные</a:t>
            </a: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en-GB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торты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4A0B9D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619671" y="1825625"/>
            <a:ext cx="7021091" cy="3403575"/>
          </a:xfrm>
          <a:prstGeom prst="rect">
            <a:avLst/>
          </a:prstGeom>
          <a:ln/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Массой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2-3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кг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Поверхность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сложно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отделана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несколькими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отделочными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п/ф.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Боковые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стороны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отделаны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бисквитной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крошкой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Форма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разнообразная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457200" y="76200"/>
            <a:ext cx="8229600" cy="1385888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Литерные</a:t>
            </a: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en-GB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торты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4A0B9D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1628775"/>
            <a:ext cx="2619375" cy="220027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363" y="1700213"/>
            <a:ext cx="2543175" cy="208438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113" y="4149725"/>
            <a:ext cx="2581275" cy="223202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457200" y="332656"/>
            <a:ext cx="8229600" cy="1057994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Фигурные</a:t>
            </a: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en-GB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торты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4A0B9D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331640" y="1544639"/>
            <a:ext cx="7632848" cy="3900586"/>
          </a:xfrm>
          <a:prstGeom prst="rect">
            <a:avLst/>
          </a:prstGeom>
          <a:ln/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Массой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не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менее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1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5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кг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Поверхность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отделана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сложным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рисунком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виде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контурно-рельефного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или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объемного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рисунка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с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украшениями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виде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выпеченных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или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отливных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барельефов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или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целых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фигур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из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шоколада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или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п/ф.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Боковые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стороны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оформлены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выпеченными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или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другими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отделочными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п/ф,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кремом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Форма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разнообразная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717032"/>
            <a:ext cx="2700337" cy="21717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836712"/>
            <a:ext cx="2268538" cy="2700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i-main-pic" descr="Картинка 18 из 328">
            <a:hlinkClick r:id="rId5"/>
          </p:cNvPr>
          <p:cNvPicPr>
            <a:picLocks noChangeAspect="1" noChangeArrowheads="1"/>
          </p:cNvPicPr>
          <p:nvPr/>
        </p:nvPicPr>
        <p:blipFill>
          <a:blip r:embed="rId6" r:link="rId7" cstate="email"/>
          <a:srcRect/>
          <a:stretch>
            <a:fillRect/>
          </a:stretch>
        </p:blipFill>
        <p:spPr bwMode="auto">
          <a:xfrm>
            <a:off x="2051720" y="836712"/>
            <a:ext cx="2880320" cy="2631809"/>
          </a:xfrm>
          <a:prstGeom prst="rect">
            <a:avLst/>
          </a:prstGeom>
          <a:noFill/>
        </p:spPr>
      </p:pic>
      <p:pic>
        <p:nvPicPr>
          <p:cNvPr id="10" name="i-main-pic" descr="Картинка 2 из 328">
            <a:hlinkClick r:id="rId8"/>
          </p:cNvPr>
          <p:cNvPicPr>
            <a:picLocks noChangeAspect="1" noChangeArrowheads="1"/>
          </p:cNvPicPr>
          <p:nvPr/>
        </p:nvPicPr>
        <p:blipFill>
          <a:blip r:embed="rId9" r:link="rId10" cstate="email"/>
          <a:srcRect/>
          <a:stretch>
            <a:fillRect/>
          </a:stretch>
        </p:blipFill>
        <p:spPr bwMode="auto">
          <a:xfrm>
            <a:off x="1763688" y="3356992"/>
            <a:ext cx="2998215" cy="2742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"/>
          <p:cNvSpPr txBox="1">
            <a:spLocks noChangeArrowheads="1"/>
          </p:cNvSpPr>
          <p:nvPr/>
        </p:nvSpPr>
        <p:spPr>
          <a:xfrm>
            <a:off x="457200" y="260648"/>
            <a:ext cx="8229600" cy="792088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Фигурные</a:t>
            </a: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en-GB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торты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4A0B9D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301625" y="228601"/>
            <a:ext cx="8510588" cy="8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Фирменные торты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4A0B9D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5" name="Rectangle 4"/>
          <p:cNvSpPr txBox="1">
            <a:spLocks noRot="1" noChangeArrowheads="1"/>
          </p:cNvSpPr>
          <p:nvPr/>
        </p:nvSpPr>
        <p:spPr>
          <a:xfrm>
            <a:off x="683568" y="1676401"/>
            <a:ext cx="4464496" cy="376882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Изготовление тортов - на конкретных предприятиях.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Технология приготовления разрабатывается кондитерами данного предприятия.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7" descr="Картинка 6 из 40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73115" y="1628775"/>
            <a:ext cx="3447034" cy="374444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-56466"/>
            <a:ext cx="9143999" cy="691446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99792" y="332656"/>
            <a:ext cx="5616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90000"/>
                </a:solidFill>
                <a:latin typeface="Monotype Corsiva" pitchFamily="66" charset="0"/>
              </a:rPr>
              <a:t>Мы решили сделать бисквитный торт, т. к.</a:t>
            </a:r>
            <a:endParaRPr lang="ru-RU" sz="2800" b="1" dirty="0">
              <a:solidFill>
                <a:srgbClr val="990000"/>
              </a:solidFill>
              <a:latin typeface="Monotype Corsiva" pitchFamily="66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467544" y="1340768"/>
            <a:ext cx="842486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Бисквитные торты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4A0B9D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Rot="1" noChangeArrowheads="1"/>
          </p:cNvSpPr>
          <p:nvPr/>
        </p:nvSpPr>
        <p:spPr>
          <a:xfrm>
            <a:off x="1259632" y="1844675"/>
            <a:ext cx="7632848" cy="41052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Самые распространенные изделия из бисквитного теста.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Очень удобны в приготовлении, так как имеют пышную и мягкую структуру.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сочетании с отделочными полуфабрикатами бисквитные торты обладают хорошими вкусовыми качествами.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Ассортимент их весьма разнообразен.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301625" y="228600"/>
            <a:ext cx="85105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Технологический процесс приготовления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бисквитных тортов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4A0B9D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301625" y="1989138"/>
            <a:ext cx="8540750" cy="424815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Приготовление выпечных полуфабрикатов из бисквитного теста.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Приготовление отделочных полуфабрикатов.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Разрезание и склеивание пластов.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Промачивание пластов сиропом.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Намазывание поверхности и боковых сторон.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Отделка боковых сторон.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Отделка поверхности торта.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Реализация.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301625" y="228600"/>
            <a:ext cx="85105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Отделочные полуфабрикаты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4A0B9D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468313" y="1628775"/>
            <a:ext cx="4175125" cy="439261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Глазурь.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Шоколад.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Мастика (сахарная, молочная).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Желе.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Кремы (сливочный, «Шарлотт», «</a:t>
            </a:r>
            <a:r>
              <a:rPr kumimoji="0" lang="ru-RU" sz="2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Гляссе</a:t>
            </a: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», белковый, заварной, зефир, суфле и др.).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11" descr="i?id=155110634-12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28775"/>
            <a:ext cx="4103688" cy="38877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301625" y="228600"/>
            <a:ext cx="85105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Сроки хранения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4A0B9D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301625" y="1676400"/>
            <a:ext cx="8540750" cy="44227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Торты с различными кремами и фруктовой начинкой хранят при температуре 4</a:t>
            </a:r>
            <a:r>
              <a:rPr kumimoji="0" lang="ru-RU" sz="28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2* С.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Торты без отделки, с белковым кремом или фруктовой отделкой хранят 72 часа.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Торты с кремами, основой которых является сливочное масло – 36 часов.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Торты с кремом из взбитых сливок – 6 часов.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Торты с заварным кремом – 6 часов.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914466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836712"/>
            <a:ext cx="7005464" cy="864096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Button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Правила безопасности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1268760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B0EC2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перед началом работы</a:t>
            </a:r>
            <a:endParaRPr lang="ru-RU" sz="2400" b="1" dirty="0">
              <a:solidFill>
                <a:srgbClr val="5B0EC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672" y="1988840"/>
            <a:ext cx="727280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1.Надеть спецодежду, волосы убрать под косынку.</a:t>
            </a:r>
          </a:p>
          <a:p>
            <a: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2.Проверить исправность кухонного инвентаря.</a:t>
            </a:r>
          </a:p>
          <a:p>
            <a: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3.Проверить целостность эмалированной посуды, отсутствие сколов эмали, а также отсутствие трещин и сколов столовой посуды.</a:t>
            </a:r>
          </a:p>
          <a:p>
            <a: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4.Включить вытяжную вентиляцию.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истратор\Рабочий стол\фоны для презентаций\ромашки бабочки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06066" y="0"/>
            <a:ext cx="925006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000108"/>
            <a:ext cx="6000792" cy="142876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976" y="1340768"/>
            <a:ext cx="6929486" cy="3945609"/>
          </a:xfrm>
        </p:spPr>
        <p:txBody>
          <a:bodyPr>
            <a:normAutofit lnSpcReduction="10000"/>
          </a:bodyPr>
          <a:lstStyle/>
          <a:p>
            <a:pPr algn="just"/>
            <a:endParaRPr lang="ru-RU" sz="2800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sz="28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Международный женский день - 8 Марта. Как сделать подарок маме своими руками? Наверное, такой вопрос рано или поздно задаёт себе любой ребенок.</a:t>
            </a:r>
          </a:p>
          <a:p>
            <a:pPr algn="just"/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 долго думали, гадали,</a:t>
            </a:r>
          </a:p>
          <a:p>
            <a:pPr algn="just"/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своих мамочек поздравить с Женским днём!?</a:t>
            </a:r>
          </a:p>
          <a:p>
            <a:pPr algn="just"/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Советовались, размышляли, … решили:</a:t>
            </a:r>
          </a:p>
          <a:p>
            <a:pPr algn="just"/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Давайте торт для мам мы испечём!</a:t>
            </a:r>
          </a:p>
          <a:p>
            <a:pPr algn="just"/>
            <a:endParaRPr lang="ru-RU" sz="2800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Мама ...Моя единственная мама, мой самый яркий огонек... (минус) (Трубачев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028384" y="5805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043608" y="427038"/>
            <a:ext cx="77955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B0EC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Требования безопасности во время работы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5B0EC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331640" y="1412776"/>
            <a:ext cx="7344816" cy="51125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50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1.Соблюдать осторожность при работе электроприборами. Не дотрагивайся до них мокрыми руками.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2. Некоторые электроприборы при работе могут сильно нагреваться. Будьте осторожны.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300" dirty="0" smtClean="0">
                <a:solidFill>
                  <a:srgbClr val="0066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3. </a:t>
            </a:r>
            <a:r>
              <a:rPr kumimoji="0" lang="ru-RU" sz="5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Передавать ножи и вилки друг другу только ручками веред.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4. Пищевые отходы для временного их хранения убирать в урну с крышкой.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5.Следить, чтобы при закипании содержимое посуды не выливалось через край, крышки горячей посуды брать полотенцем или прихваткой и открывать от себя.</a:t>
            </a:r>
            <a:br>
              <a:rPr kumimoji="0" lang="ru-RU" sz="5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5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br>
              <a:rPr kumimoji="0" lang="ru-RU" sz="5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691680" y="1554758"/>
            <a:ext cx="712879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1.Выключить электроприборы, при выключении не дергать за шнур.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793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2. Тщательно вымыть рабочие столы, посуду и кухонный инвентарь.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793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3.Вынести мусор, отходы и очистки в отведенное место.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793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4.Снять спецодежду, выключить вытяжную вентиляцию и тщательно вымыть руки с мылом.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620688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5B0EC2"/>
                </a:solidFill>
                <a:latin typeface="Times New Roman" pitchFamily="18" charset="0"/>
                <a:cs typeface="Times New Roman" pitchFamily="18" charset="0"/>
              </a:rPr>
              <a:t>По окончании работы</a:t>
            </a:r>
            <a:endParaRPr lang="ru-RU" sz="2800" b="1" dirty="0">
              <a:solidFill>
                <a:srgbClr val="5B0EC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75656" y="404664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4A0B9D"/>
                </a:solidFill>
                <a:latin typeface="Monotype Corsiva" pitchFamily="66" charset="0"/>
              </a:rPr>
              <a:t>Рецепт торта «Сюрприз»</a:t>
            </a:r>
            <a:endParaRPr lang="ru-RU" sz="4000" b="1" dirty="0">
              <a:solidFill>
                <a:srgbClr val="4A0B9D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1340768"/>
            <a:ext cx="62646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Ингредиенты:</a:t>
            </a:r>
          </a:p>
          <a:p>
            <a:r>
              <a:rPr lang="ru-RU" sz="2800" u="sng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1 бисквит: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 яйца, 1 стакан сахара,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 стакан муки</a:t>
            </a:r>
          </a:p>
          <a:p>
            <a:r>
              <a:rPr lang="ru-RU" sz="2800" u="sng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2 бисквит: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 яйца, 0,5 стакана сахара, 0,5 стакана муки</a:t>
            </a:r>
          </a:p>
          <a:p>
            <a:r>
              <a:rPr lang="ru-RU" sz="2800" u="sng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Крем: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400 граммов сливочного масла,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 банка сгущенного молока, ванилин.</a:t>
            </a:r>
          </a:p>
          <a:p>
            <a:r>
              <a:rPr lang="ru-RU" sz="2800" u="sng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Для прослойки: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воздушное печенье, орехи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91446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99792" y="47667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990000"/>
                </a:solidFill>
                <a:latin typeface="Monotype Corsiva" pitchFamily="66" charset="0"/>
                <a:cs typeface="Times New Roman" pitchFamily="18" charset="0"/>
              </a:rPr>
              <a:t>Приготовление бисквита</a:t>
            </a:r>
            <a:endParaRPr lang="ru-RU" sz="4000" dirty="0">
              <a:solidFill>
                <a:srgbClr val="99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196752"/>
            <a:ext cx="856895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Отделить белки от желтков.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Взбить белки с половиной сахара в крепкую пену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Взбить желтки с половиной сахара до увеличения  в 2-3 раза.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желтковую массу ввести половину белковой массы, аккуратно перемешать.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Теперь добавить муку, всё перемешать и ввести оставшиеся белки, снова всё аккуратно перемешать.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Вылить тесто в форму и выпекать при 200 градусах 30-35 минут. Проверить на готовность деревянной палочкой. Дать бисквиту выстояться ночь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Подробнее: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http://tvoirecepty.ru/recept/biskvitnyi-tort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91446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67744" y="2204864"/>
            <a:ext cx="648072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В сотейник насыпать 200 г сахара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Добавить 200 мл воды. Варить на небольшом огне до полного растворения сахара, около 10-12 минут. Остудить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131840" y="764704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4A0B9D"/>
                </a:solidFill>
                <a:latin typeface="Monotype Corsiva" pitchFamily="66" charset="0"/>
              </a:rPr>
              <a:t>Сироп для пропитки</a:t>
            </a:r>
            <a:endParaRPr lang="ru-RU" sz="2800" b="1" dirty="0">
              <a:solidFill>
                <a:srgbClr val="4A0B9D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55776" y="1196752"/>
            <a:ext cx="626469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Большой бисквит разрезать на 2 части, маленький оставить целым, только срезать верхушку коржа и измельчить её в крошку.(Она пригодится для обсыпки краёв торта)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Пропитать каждый корж сахарным сиропом.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419872" y="764704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4A0B9D"/>
                </a:solidFill>
                <a:latin typeface="Monotype Corsiva" pitchFamily="66" charset="0"/>
              </a:rPr>
              <a:t>Готовим крем</a:t>
            </a:r>
            <a:endParaRPr lang="ru-RU" sz="2800" b="1" dirty="0">
              <a:solidFill>
                <a:srgbClr val="4A0B9D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800" y="1916832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Взбиваем размягченное масло со сгущенным молоком и ванилином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131840" y="620688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4A0B9D"/>
                </a:solidFill>
                <a:latin typeface="Monotype Corsiva" pitchFamily="66" charset="0"/>
              </a:rPr>
              <a:t>Собираем торт</a:t>
            </a:r>
            <a:endParaRPr lang="ru-RU" sz="2800" b="1" dirty="0">
              <a:solidFill>
                <a:srgbClr val="4A0B9D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28" y="1340768"/>
            <a:ext cx="66247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 корж промазываем кремом, накрываем 2 коржом, промазываем кремом, выкладываем слой воздушного печенья, посыпаем орешками, снова крем, 3 корж(тонкий). Смазываем кремом, украшаем. Ставим в холодильник для пропитки на 2-4 часа. Торт готов. Приятного аппетита!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pic>
        <p:nvPicPr>
          <p:cNvPr id="4" name="Рисунок 3" descr="C:\Documents and Settings\User\Рабочий стол\8 марта 4 класс\20160418_22343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2987824" y="908720"/>
            <a:ext cx="4320480" cy="4464496"/>
          </a:xfrm>
          <a:prstGeom prst="roundRect">
            <a:avLst>
              <a:gd name="adj" fmla="val 11111"/>
            </a:avLst>
          </a:prstGeom>
          <a:ln w="190500" cap="rnd">
            <a:solidFill>
              <a:srgbClr val="DA2E9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3491880" y="260648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5B0EC2"/>
                </a:solidFill>
                <a:latin typeface="Times New Roman" pitchFamily="18" charset="0"/>
                <a:cs typeface="Times New Roman" pitchFamily="18" charset="0"/>
              </a:rPr>
              <a:t>Вот наш тортик!</a:t>
            </a:r>
            <a:endParaRPr lang="ru-RU" sz="2800" b="1" i="1" dirty="0">
              <a:solidFill>
                <a:srgbClr val="5B0EC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numCol="1" rtlCol="0" anchor="ctr">
            <a:prstTxWarp prst="textCurveDown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i="0" u="none" strike="noStrike" kern="1200" normalizeH="0" baseline="0" noProof="0" dirty="0"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548680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Расчет себестоимости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736" y="1412776"/>
            <a:ext cx="662473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Яйца (домашние) 6 штук – 54 руб.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Сахар  500 гр.– 23 руб.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Мука  300 гр.– 10 руб.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Масло сливочное  2 пачки по 200гр.– 128 руб.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Молоко сгущенное  1 банка – 54 руб.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Печенье воздушное (безе)  300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60 руб.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Орехи грецкие 100 гр. – 100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руб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Итого: 429 рублей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эту стоимость разделить на всех ребят в классе (а нас 8 человек), то получится, что каждый затратил по 53 рубля 60 копеек.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Администратор\Рабочий стол\фоны для презентаций\ромашки бабочк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6066" y="0"/>
            <a:ext cx="9250066" cy="6858000"/>
          </a:xfrm>
          <a:prstGeom prst="rect">
            <a:avLst/>
          </a:prstGeom>
          <a:noFill/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1115616" y="1412776"/>
            <a:ext cx="6785470" cy="4392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Цель: </a:t>
            </a:r>
            <a:r>
              <a:rPr kumimoji="0" lang="ru-RU" sz="5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Изготовление своими руками сладкого подарка для мам – торта.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59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59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ru-RU" sz="59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Изучить материал о разновидностях тортов;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5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Выбрать подходящий рецепт торта;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ru-RU" sz="59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Изготовить торт для праздника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59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Методы</a:t>
            </a:r>
            <a:r>
              <a:rPr lang="ru-RU" sz="59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, используемые в проекте, характеризуются как теоретические, основанные на анализе источников и практические, в основе которых приготовление торта.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51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55776" y="476672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4A0B9D"/>
                </a:solidFill>
                <a:latin typeface="Monotype Corsiva" pitchFamily="66" charset="0"/>
              </a:rPr>
              <a:t>Вот как мы это делали</a:t>
            </a:r>
            <a:endParaRPr lang="ru-RU" sz="4000" dirty="0">
              <a:solidFill>
                <a:srgbClr val="4A0B9D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C:\Documents and Settings\User\Рабочий стол\8 марта 4 класс\20160302_11313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98162" y="1494125"/>
            <a:ext cx="4464498" cy="37257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5" descr="C:\Documents and Settings\User\Рабочий стол\8 марта 4 класс\20160302_12140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139950" y="1772818"/>
            <a:ext cx="4824537" cy="41044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pic>
        <p:nvPicPr>
          <p:cNvPr id="4" name="Рисунок 3" descr="C:\Documents and Settings\User\Рабочий стол\8 марта 4 класс\20160302_12141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52536" y="692697"/>
            <a:ext cx="5112569" cy="42484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 descr="C:\Documents and Settings\User\Рабочий стол\8 марта 4 класс\20160302_12152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270548" y="1354188"/>
            <a:ext cx="5355431" cy="388843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pic>
        <p:nvPicPr>
          <p:cNvPr id="4" name="Рисунок 3" descr="C:\Documents and Settings\User\Рабочий стол\8 марта 4 класс\20160302_12154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454869" y="823020"/>
            <a:ext cx="5373217" cy="41044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 descr="C:\Documents and Settings\User\Рабочий стол\8 марта 4 класс\20160303_13343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910507" y="1282181"/>
            <a:ext cx="5715473" cy="424847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83768" y="548680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4A0B9D"/>
                </a:solidFill>
                <a:latin typeface="Monotype Corsiva" pitchFamily="66" charset="0"/>
              </a:rPr>
              <a:t>Мамам  очень понравился наш кулинарный сюрприз!</a:t>
            </a:r>
            <a:endParaRPr lang="ru-RU" sz="2800" dirty="0">
              <a:solidFill>
                <a:srgbClr val="4A0B9D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C:\Documents and Settings\User\Рабочий стол\8 марта 4 класс\20160303_13362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1331640" y="1700808"/>
            <a:ext cx="6480175" cy="48591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051720" y="980728"/>
            <a:ext cx="676875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B0EC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Оценка работы.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5B0EC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Удалось ли нам сделать сладкий сюрприз для мам своими руками? Да. Изделие изготовлено аккуратно и качественно. Торт очень понравился нашим мамам и всем гостям, присутствующим на нашем празднике.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5B0EC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Положительные стороны: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5B0EC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цель достигнута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материалы общедоступны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технология изготовления посильна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дизайн соответствует назначению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стоимость изделия – приемлемая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95736" y="1268760"/>
            <a:ext cx="66967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5B0EC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приобрели полезные знания, научились печь торт. Это нам пригодится в дальнейшей жизни.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-56466"/>
            <a:ext cx="9143999" cy="691446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500306"/>
            <a:ext cx="644365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1571612"/>
            <a:ext cx="371608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ВНИМАНИЕ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Documents and Settings\Администратор\Рабочий стол\фоны для презентаций\ромашки бабочк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628800"/>
            <a:ext cx="6768752" cy="2016224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Ведь, если задуматься, то и вправду, какое торжество обходится без этого кулинарного шедевра? Благо, сегодняшние кондитеры предлагают торты на любой вкус и цвет.</a:t>
            </a:r>
            <a:endParaRPr lang="ru-RU" sz="24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90872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4A0B9D"/>
                </a:solidFill>
                <a:latin typeface="Monotype Corsiva" pitchFamily="66" charset="0"/>
              </a:rPr>
              <a:t>Торт празднику голова!</a:t>
            </a:r>
            <a:endParaRPr lang="ru-RU" sz="2800" b="1" dirty="0">
              <a:solidFill>
                <a:srgbClr val="4A0B9D"/>
              </a:solidFill>
              <a:latin typeface="Monotype Corsiva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5011511"/>
            <a:ext cx="2843808" cy="1846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407" y="3573016"/>
            <a:ext cx="2707593" cy="1847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340768"/>
            <a:ext cx="7221488" cy="4297680"/>
          </a:xfrm>
        </p:spPr>
        <p:txBody>
          <a:bodyPr>
            <a:normAutofit/>
          </a:bodyPr>
          <a:lstStyle/>
          <a:p>
            <a:pPr lvl="0" indent="342900" algn="just" fontAlgn="base">
              <a:spcBef>
                <a:spcPts val="0"/>
              </a:spcBef>
              <a:spcAft>
                <a:spcPct val="0"/>
              </a:spcAft>
            </a:pPr>
            <a:r>
              <a:rPr lang="ru-RU" sz="2500" kern="0" dirty="0" smtClean="0">
                <a:solidFill>
                  <a:srgbClr val="0066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Мастерство приготовления вкусных кондитерских изделий ценилось во все времена, а секреты изысканного вкуса тортов всегда хранились в строгой тайне.</a:t>
            </a:r>
            <a:br>
              <a:rPr lang="ru-RU" sz="2500" kern="0" dirty="0" smtClean="0">
                <a:solidFill>
                  <a:srgbClr val="0066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500" kern="0" dirty="0" smtClean="0">
                <a:solidFill>
                  <a:srgbClr val="0066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В настоящее время трудно достоверно установить время возникновения кондитерского ремесла. Возможно первыми кондитерами были индейцы майя, открывшие удивительные свойства шоколада  или жители древней Индии, познавшие вкус тростникового сахара и готовившие из него сладкие палочки.</a:t>
            </a:r>
            <a:endParaRPr lang="ru-RU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476672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5B0EC2"/>
                </a:solidFill>
                <a:latin typeface="Monotype Corsiva" pitchFamily="66" charset="0"/>
                <a:cs typeface="Times New Roman" pitchFamily="18" charset="0"/>
              </a:rPr>
              <a:t>Из истории</a:t>
            </a:r>
            <a:endParaRPr lang="ru-RU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4" name="Rectangle 7"/>
          <p:cNvSpPr txBox="1">
            <a:spLocks noRot="1" noChangeArrowheads="1"/>
          </p:cNvSpPr>
          <p:nvPr/>
        </p:nvSpPr>
        <p:spPr>
          <a:xfrm>
            <a:off x="2123728" y="1916832"/>
            <a:ext cx="6696744" cy="237547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R="0" lvl="0" indent="34290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Кондитер должен обладать изысканным вкусом, фантазией и иметь склонность к творчеству. </a:t>
            </a:r>
          </a:p>
          <a:p>
            <a:pPr marR="0" lvl="0" indent="34290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Лучшие творения специалистов этого профиля по праву сравнивают с произведением искусства.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2555776" y="332656"/>
            <a:ext cx="6047904" cy="720080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Классификация тортов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: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267744" y="1052736"/>
            <a:ext cx="6663953" cy="4500562"/>
          </a:xfrm>
          <a:prstGeom prst="rect">
            <a:avLst/>
          </a:prstGeom>
          <a:ln/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Tahoma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Бисквитные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торты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Tahoma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Песочные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торты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Tahoma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Слоеные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торты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Tahoma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Воздушные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торты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Tahoma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Медовые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торты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Tahoma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Суфлированные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торты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Tahoma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Комбинированные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торты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Tahoma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Пластовые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торты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301625" y="228600"/>
            <a:ext cx="85105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Классификация тортов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763688" y="2060848"/>
            <a:ext cx="6851104" cy="4238625"/>
          </a:xfrm>
          <a:prstGeom prst="rect">
            <a:avLst/>
          </a:prstGeom>
          <a:ln/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Имеют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массу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от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0,250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гр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до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1.5кг (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чаще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всего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0.5 и 1.0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кг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Поверхность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оформлена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простым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рисунком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или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обсыпана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посыпками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Боковые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стороны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обсыпаны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крошкой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Форма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–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разнообразная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>
          <a:xfrm>
            <a:off x="827584" y="1340769"/>
            <a:ext cx="7848872" cy="720080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Торты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en-GB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массового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en-GB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производства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: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4A0B9D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Администратор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914466"/>
          </a:xfrm>
          <a:prstGeom prst="rect">
            <a:avLst/>
          </a:prstGeom>
          <a:noFill/>
        </p:spPr>
      </p:pic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179388" y="3175"/>
            <a:ext cx="8964612" cy="1387475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Торты</a:t>
            </a: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en-GB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массового</a:t>
            </a: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en-GB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производства</a:t>
            </a: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A0B9D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: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4A0B9D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700213"/>
            <a:ext cx="2657475" cy="219075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09938" y="1700213"/>
            <a:ext cx="2486025" cy="216058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61088" y="1700213"/>
            <a:ext cx="2514600" cy="215582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4076700"/>
            <a:ext cx="2619375" cy="223202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6600" y="4119563"/>
            <a:ext cx="2519363" cy="21891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56325" y="4149725"/>
            <a:ext cx="2533650" cy="215265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1200</Words>
  <Application>Microsoft Office PowerPoint</Application>
  <PresentationFormat>Экран (4:3)</PresentationFormat>
  <Paragraphs>160</Paragraphs>
  <Slides>37</Slides>
  <Notes>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 «Кулинарный сюрприз»    ТВОРЧЕСКИЙ ПРОЕКТ   Учащиеся 4 класса: Пастухова Жанна,                                                  Носова Елизавета,                                      Сивухо Юлия руководитель: Ковалёва О.А. </vt:lpstr>
      <vt:lpstr> </vt:lpstr>
      <vt:lpstr>Слайд 3</vt:lpstr>
      <vt:lpstr>Ведь, если задуматься, то и вправду, какое торжество обходится без этого кулинарного шедевра? Благо, сегодняшние кондитеры предлагают торты на любой вкус и цвет.</vt:lpstr>
      <vt:lpstr>Мастерство приготовления вкусных кондитерских изделий ценилось во все времена, а секреты изысканного вкуса тортов всегда хранились в строгой тайне.     В настоящее время трудно достоверно установить время возникновения кондитерского ремесла. Возможно первыми кондитерами были индейцы майя, открывшие удивительные свойства шоколада  или жители древней Индии, познавшие вкус тростникового сахара и готовившие из него сладкие палочки.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 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57</cp:revision>
  <dcterms:modified xsi:type="dcterms:W3CDTF">2017-01-08T18:14:48Z</dcterms:modified>
</cp:coreProperties>
</file>