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69" r:id="rId3"/>
    <p:sldId id="309" r:id="rId4"/>
    <p:sldId id="271" r:id="rId5"/>
    <p:sldId id="272" r:id="rId6"/>
    <p:sldId id="301" r:id="rId7"/>
    <p:sldId id="300" r:id="rId8"/>
    <p:sldId id="295" r:id="rId9"/>
    <p:sldId id="31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  <a:srgbClr val="990033"/>
    <a:srgbClr val="D274C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3D372B-9DF1-4F93-96C9-B1C2A4D8B47F}" type="datetimeFigureOut">
              <a:rPr lang="ru-RU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341039-23C2-434D-BEF9-A5C8304BF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466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97E6A7-0BF2-4EBE-B41D-9FE4763B7F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01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A2159D-2068-4374-8A3A-E1F4CFAB303F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895AB-CEE4-4D0E-97BB-3DBA005775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134592-BAAA-4251-AB37-98046072DA08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DA422F-815A-40F0-BA09-BA9C194623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25D129-E1EB-42AB-B095-BED9FDF3485F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104373-2094-4E57-8EED-35694215C0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2D4E47-57DF-49A6-8F69-64B8E4EF854E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BFF0C-6628-410E-A88C-E7009619FE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14DE61-1528-451F-86DD-98C03F1154BD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D975D-9FBB-4B20-9B7B-DA26D6FEB3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EDC85D-AA35-451C-A25C-293F9272E51E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B0EAF-A60E-40F2-94A4-0742920195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C2917F-A759-4D55-BE86-003E46AEA7FC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1A940-F658-4B5D-9CE4-BA90FEF39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1C57B5-02EA-4BFE-A931-B66CBF2FCFBE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098F-C91C-4A74-B263-9E18BB37B4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28E260-4391-4905-8FE6-8D580A38B734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ED200-56BA-4212-AE4D-49DA0BD3C4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9F0A38-75BA-4351-A9D4-C163D389AE33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42434E-220A-42FC-A669-480FDCD080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AF846-5C58-4BDD-8FF0-C9446DD2C7A7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9FA916B-DC40-48BF-A17D-9DC81BDCB8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16136EC-6D65-4933-9F97-85046BD41D36}" type="datetimeFigureOut">
              <a:rPr lang="ru-RU" smtClean="0"/>
              <a:pPr>
                <a:defRPr/>
              </a:pPr>
              <a:t>08.01.2017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5BCFD6B-D297-4C34-BFA5-05A0EBAAA8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6552728" cy="28083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en-US" sz="1600" dirty="0" smtClean="0">
                <a:solidFill>
                  <a:srgbClr val="C00000"/>
                </a:solidFill>
              </a:rPr>
              <a:t/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052736"/>
            <a:ext cx="6408712" cy="324036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990033"/>
                </a:solidFill>
              </a:rPr>
              <a:t>          Проект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dirty="0" smtClean="0">
              <a:solidFill>
                <a:srgbClr val="990033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FF3399"/>
                </a:solidFill>
              </a:rPr>
              <a:t>        </a:t>
            </a:r>
            <a:r>
              <a:rPr lang="ru-RU" sz="8000" dirty="0" smtClean="0">
                <a:solidFill>
                  <a:srgbClr val="FF3399"/>
                </a:solidFill>
              </a:rPr>
              <a:t>Моя семья</a:t>
            </a:r>
            <a:endParaRPr lang="ru-RU" sz="8000" dirty="0">
              <a:solidFill>
                <a:srgbClr val="FF3399"/>
              </a:solidFill>
            </a:endParaRP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928688" y="2366963"/>
            <a:ext cx="7143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                      </a:t>
            </a:r>
            <a:endParaRPr lang="ru-RU" sz="16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85875" y="5715000"/>
            <a:ext cx="685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7" y="548680"/>
            <a:ext cx="5660107" cy="93610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Актуальность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2200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43000" y="1763970"/>
            <a:ext cx="7358063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1600" b="1" dirty="0" smtClean="0"/>
              <a:t>В младшем дошкольном возрасте у детей начинают формироваться элементарные представления о явлениях общественной жизни и нормах человеческого общения. Детям этого возраста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 семье. А ведь это основа из основ нравственно – патриотического воспитания, его первая и самая важная ступень. Ребёнок должен осознать себя членом семьи. Именно семья является хранителем традиций, обеспечивает преемственность поколений, сохраняет и развивает лучшие качества людей. Ознакомление детей с понятием «семья невозможна без поддержки самой семьи».</a:t>
            </a:r>
          </a:p>
          <a:p>
            <a:pPr algn="just"/>
            <a:r>
              <a:rPr lang="ru-RU" sz="1600" dirty="0" smtClean="0">
                <a:cs typeface="Arial" charset="0"/>
              </a:rPr>
              <a:t>.</a:t>
            </a:r>
            <a:endParaRPr lang="ru-RU" sz="160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61520" cy="525658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990033"/>
                </a:solidFill>
              </a:rPr>
              <a:t>Тип проекта: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err="1" smtClean="0">
                <a:solidFill>
                  <a:srgbClr val="7030A0"/>
                </a:solidFill>
              </a:rPr>
              <a:t>практико</a:t>
            </a:r>
            <a:r>
              <a:rPr lang="ru-RU" sz="2800" b="1" dirty="0" smtClean="0">
                <a:solidFill>
                  <a:srgbClr val="7030A0"/>
                </a:solidFill>
              </a:rPr>
              <a:t> – ориентированный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rgbClr val="990033"/>
                </a:solidFill>
              </a:rPr>
              <a:t>Вид проекта:</a:t>
            </a:r>
            <a:br>
              <a:rPr lang="ru-RU" sz="2800" b="1" dirty="0" smtClean="0">
                <a:solidFill>
                  <a:srgbClr val="990033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групповой</a:t>
            </a:r>
            <a:r>
              <a:rPr lang="ru-RU" sz="2800" b="1" dirty="0" smtClean="0">
                <a:solidFill>
                  <a:srgbClr val="990033"/>
                </a:solidFill>
              </a:rPr>
              <a:t/>
            </a:r>
            <a:br>
              <a:rPr lang="ru-RU" sz="2800" b="1" dirty="0" smtClean="0">
                <a:solidFill>
                  <a:srgbClr val="990033"/>
                </a:solidFill>
              </a:rPr>
            </a:br>
            <a:r>
              <a:rPr lang="ru-RU" sz="2800" b="1" dirty="0" smtClean="0">
                <a:solidFill>
                  <a:srgbClr val="990033"/>
                </a:solidFill>
              </a:rPr>
              <a:t>Участники проекта:: </a:t>
            </a:r>
            <a:br>
              <a:rPr lang="ru-RU" sz="2800" b="1" dirty="0" smtClean="0">
                <a:solidFill>
                  <a:srgbClr val="990033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дети 3-4 лет, родители, воспитатели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990033"/>
                </a:solidFill>
              </a:rPr>
              <a:t>Срок реализации: </a:t>
            </a:r>
            <a:br>
              <a:rPr lang="ru-RU" sz="2800" b="1" dirty="0" smtClean="0">
                <a:solidFill>
                  <a:srgbClr val="990033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2 недели (среднесрочный</a:t>
            </a:r>
            <a:r>
              <a:rPr lang="ru-RU" sz="3200" b="1" dirty="0" smtClean="0">
                <a:solidFill>
                  <a:srgbClr val="7030A0"/>
                </a:solidFill>
              </a:rPr>
              <a:t>) </a:t>
            </a:r>
            <a:r>
              <a:rPr lang="ru-RU" sz="3200" b="1" dirty="0" smtClean="0">
                <a:solidFill>
                  <a:srgbClr val="990033"/>
                </a:solidFill>
              </a:rPr>
              <a:t/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dirty="0" smtClean="0">
                <a:solidFill>
                  <a:srgbClr val="990033"/>
                </a:solidFill>
              </a:rPr>
              <a:t/>
            </a:r>
            <a:br>
              <a:rPr lang="ru-RU" sz="3200" dirty="0" smtClean="0">
                <a:solidFill>
                  <a:srgbClr val="990033"/>
                </a:solidFill>
              </a:rPr>
            </a:br>
            <a:endParaRPr lang="ru-RU" sz="32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19257" cy="108012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проекта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ru-RU" sz="2400" dirty="0" smtClean="0"/>
              <a:t> Формирование у детей первоначальных представлений о семье. Воспитание чувства привязанности и любви к своим родителям, родственникам.</a:t>
            </a:r>
            <a:endParaRPr lang="ru-RU" sz="2400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2708920"/>
            <a:ext cx="800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0033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                 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ЗАДАЧИ ПРОЕКТА:</a:t>
            </a:r>
          </a:p>
          <a:p>
            <a:endParaRPr lang="ru-RU" sz="2400" b="1" dirty="0" smtClean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90033"/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27584" y="3186267"/>
            <a:ext cx="74168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Познакомить детей с понятиями «семья», «имя» и «фамилия»;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Воспитывать у детей любовь и уважение к членам семьи, учит проявлять заботу о родных людях.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Способствовать активному вовлечению родителей в совместную деятельность с ребёнком в условиях семьи и детского сада.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064896" cy="3528392"/>
          </a:xfrm>
        </p:spPr>
        <p:txBody>
          <a:bodyPr>
            <a:norm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Ожидаемый результат: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dirty="0" smtClean="0"/>
              <a:t>Дети узнают больше о своей семье: о членах семьи, традициях. Проявление уважения и заботы ко всем членам семьи. Умение организовывать сюжетно-ролевые игры на основе имеющихся знаний о семье. Понимание значимости семьи в жизни каждого человека.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1000125"/>
            <a:ext cx="6357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-</a:t>
            </a:r>
          </a:p>
          <a:p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283152" cy="852704"/>
          </a:xfrm>
        </p:spPr>
        <p:txBody>
          <a:bodyPr/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haroni"/>
                <a:cs typeface="Aharoni"/>
              </a:rPr>
              <a:t>ПЕРВЫЙ ЭТАП (ПОДГОТОВИТЕЛЬНЫЙ) 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haroni"/>
                <a:cs typeface="Aharoni"/>
              </a:rPr>
            </a:b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haroni"/>
                <a:cs typeface="Aharoni"/>
              </a:rPr>
              <a:t>Разработка (моделирование)проекта</a:t>
            </a:r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844824"/>
            <a:ext cx="8174682" cy="439248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200" b="1" dirty="0" smtClean="0">
                <a:solidFill>
                  <a:srgbClr val="FF0000"/>
                </a:solidFill>
                <a:ea typeface="Aharoni"/>
                <a:cs typeface="Aharoni"/>
              </a:rPr>
              <a:t>       </a:t>
            </a:r>
            <a:r>
              <a:rPr lang="ru-RU" sz="3400" b="1" dirty="0" smtClean="0">
                <a:solidFill>
                  <a:srgbClr val="FF0000"/>
                </a:solidFill>
                <a:ea typeface="Aharoni"/>
                <a:cs typeface="Aharoni"/>
              </a:rPr>
              <a:t>Задачи: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200" b="1" dirty="0" smtClean="0">
                <a:ea typeface="Aharoni"/>
                <a:cs typeface="Aharoni"/>
              </a:rPr>
              <a:t/>
            </a:r>
            <a:br>
              <a:rPr lang="ru-RU" sz="2200" b="1" dirty="0" smtClean="0">
                <a:ea typeface="Aharoni"/>
                <a:cs typeface="Aharoni"/>
              </a:rPr>
            </a:br>
            <a:r>
              <a:rPr lang="ru-RU" sz="2100" b="1" dirty="0" smtClean="0">
                <a:ea typeface="Aharoni"/>
                <a:cs typeface="Aharoni"/>
              </a:rPr>
              <a:t>-Довести до участников проекта важность данной проблемы; создать интерес к проекту, мотивацию к дальнейшей деятельности</a:t>
            </a:r>
            <a:br>
              <a:rPr lang="ru-RU" sz="2100" b="1" dirty="0" smtClean="0">
                <a:ea typeface="Aharoni"/>
                <a:cs typeface="Aharoni"/>
              </a:rPr>
            </a:br>
            <a:r>
              <a:rPr lang="ru-RU" sz="2100" b="1" dirty="0" smtClean="0">
                <a:ea typeface="Aharoni"/>
                <a:cs typeface="Aharoni"/>
              </a:rPr>
              <a:t>- Спроектировать пути решения проблемы 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100" b="1" dirty="0" smtClean="0">
                <a:ea typeface="Aharoni"/>
                <a:cs typeface="Aharoni"/>
              </a:rPr>
              <a:t>      (составить план   мероприятий)</a:t>
            </a:r>
            <a:br>
              <a:rPr lang="ru-RU" sz="2100" b="1" dirty="0" smtClean="0">
                <a:ea typeface="Aharoni"/>
                <a:cs typeface="Aharoni"/>
              </a:rPr>
            </a:br>
            <a:r>
              <a:rPr lang="ru-RU" sz="2100" b="1" dirty="0" smtClean="0">
                <a:ea typeface="Aharoni"/>
                <a:cs typeface="Aharoni"/>
              </a:rPr>
              <a:t>- Подобрать художественную 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100" b="1" dirty="0" smtClean="0">
                <a:ea typeface="Aharoni"/>
                <a:cs typeface="Aharoni"/>
              </a:rPr>
              <a:t>      литературу, иллюстрированный 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100" b="1" dirty="0" smtClean="0">
                <a:ea typeface="Aharoni"/>
                <a:cs typeface="Aharoni"/>
              </a:rPr>
              <a:t>      и игровой дидактический материал 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ru-RU" sz="2100" b="1" dirty="0" smtClean="0">
                <a:ea typeface="Aharoni"/>
                <a:cs typeface="Aharoni"/>
              </a:rPr>
              <a:t>      для детей; 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476673"/>
            <a:ext cx="7758112" cy="940966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Второй  этап: основной (реализация)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5"/>
            <a:ext cx="6203032" cy="2808313"/>
          </a:xfrm>
        </p:spPr>
        <p:txBody>
          <a:bodyPr rtlCol="0">
            <a:normAutofit fontScale="70000" lnSpcReduction="2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400" b="1" dirty="0" smtClean="0"/>
              <a:t>- </a:t>
            </a:r>
            <a:r>
              <a:rPr lang="ru-RU" sz="2400" dirty="0" smtClean="0"/>
              <a:t>чтение  художественных произведений, разучивание стихов; показ   сказок;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400" dirty="0" smtClean="0"/>
              <a:t>-дидактические, хороводные, пальчиковые,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театрализованные, сюжетные игры;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-      речевые  ситуации, ситуативные беседы,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загадывание загадок;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400" b="1" dirty="0" smtClean="0"/>
              <a:t>-    </a:t>
            </a:r>
            <a:r>
              <a:rPr lang="ru-RU" sz="2400" dirty="0" smtClean="0"/>
              <a:t> привлечение детей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к наведению порядка в игровом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уголке , оказание помощи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друг другу.</a:t>
            </a:r>
          </a:p>
        </p:txBody>
      </p:sp>
      <p:pic>
        <p:nvPicPr>
          <p:cNvPr id="4" name="Рисунок 3" descr="IMG_20161028_092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5899" y="2492896"/>
            <a:ext cx="1090136" cy="1196131"/>
          </a:xfrm>
          <a:prstGeom prst="rect">
            <a:avLst/>
          </a:prstGeom>
        </p:spPr>
      </p:pic>
      <p:pic>
        <p:nvPicPr>
          <p:cNvPr id="5" name="Рисунок 4" descr="IMG_20161028_0922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293096"/>
            <a:ext cx="1206680" cy="12961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2232248" cy="4320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Танцы, песни</a:t>
            </a:r>
            <a:r>
              <a:rPr lang="ru-RU" sz="1800" b="1" dirty="0" smtClean="0">
                <a:solidFill>
                  <a:srgbClr val="C00000"/>
                </a:solidFill>
              </a:rPr>
              <a:t>. </a:t>
            </a:r>
          </a:p>
        </p:txBody>
      </p:sp>
      <p:pic>
        <p:nvPicPr>
          <p:cNvPr id="13" name="Содержимое 12" descr="IMG_20161028_0821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2031193"/>
            <a:ext cx="1152128" cy="1490948"/>
          </a:xfrm>
        </p:spPr>
      </p:pic>
      <p:pic>
        <p:nvPicPr>
          <p:cNvPr id="14" name="Содержимое 13" descr="dUReyFqeKo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4" y="4335646"/>
            <a:ext cx="1390893" cy="1201226"/>
          </a:xfrm>
        </p:spPr>
      </p:pic>
      <p:pic>
        <p:nvPicPr>
          <p:cNvPr id="8" name="Содержимое 6" descr="IMG_20161027_0958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1819621"/>
            <a:ext cx="1440158" cy="1188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6926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Показ сказки родителями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4248472" cy="576064"/>
          </a:xfrm>
        </p:spPr>
        <p:txBody>
          <a:bodyPr>
            <a:normAutofit fontScale="90000"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Заключительный этап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dirty="0" smtClean="0"/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>Оформление  альбома  «Моя семья» 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endParaRPr lang="ru-RU" sz="2200" b="1" dirty="0" smtClean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IMG_20161227_0715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88407" y="2204864"/>
            <a:ext cx="992864" cy="1224136"/>
          </a:xfrm>
        </p:spPr>
      </p:pic>
      <p:pic>
        <p:nvPicPr>
          <p:cNvPr id="12" name="Содержимое 11" descr="IMG_20161031_17281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64409" y="3645024"/>
            <a:ext cx="959520" cy="1145825"/>
          </a:xfrm>
        </p:spPr>
      </p:pic>
      <p:pic>
        <p:nvPicPr>
          <p:cNvPr id="6" name="Содержимое 16" descr="IMG_20161118_1009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6703" y="2852936"/>
            <a:ext cx="1210949" cy="1019495"/>
          </a:xfrm>
          <a:prstGeom prst="rect">
            <a:avLst/>
          </a:prstGeom>
        </p:spPr>
      </p:pic>
      <p:pic>
        <p:nvPicPr>
          <p:cNvPr id="7" name="Рисунок 6" descr="IMG_20161118_1232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59008" y="4653136"/>
            <a:ext cx="1089454" cy="1008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2040" y="2132856"/>
            <a:ext cx="328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Стенгазета ко дню Матери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2181</TotalTime>
  <Words>285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</vt:lpstr>
      <vt:lpstr>Актуальность </vt:lpstr>
      <vt:lpstr>Тип проекта: практико – ориентированный  Вид проекта: групповой Участники проекта::  дети 3-4 лет, родители, воспитатели Срок реализации:  2 недели (среднесрочный)   </vt:lpstr>
      <vt:lpstr>  Цель проекта: Формирование у детей первоначальных представлений о семье. Воспитание чувства привязанности и любви к своим родителям, родственникам.</vt:lpstr>
      <vt:lpstr>Ожидаемый результат:   Дети узнают больше о своей семье: о членах семьи, традициях. Проявление уважения и заботы ко всем членам семьи. Умение организовывать сюжетно-ролевые игры на основе имеющихся знаний о семье. Понимание значимости семьи в жизни каждого человека. </vt:lpstr>
      <vt:lpstr>ПЕРВЫЙ ЭТАП (ПОДГОТОВИТЕЛЬНЫЙ)  Разработка (моделирование)проекта</vt:lpstr>
      <vt:lpstr>Второй  этап: основной (реализация)</vt:lpstr>
      <vt:lpstr>Танцы, песни. </vt:lpstr>
      <vt:lpstr>                     Заключительный этап   Оформление  альбома  «Моя семья»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Admin</cp:lastModifiedBy>
  <cp:revision>279</cp:revision>
  <dcterms:created xsi:type="dcterms:W3CDTF">2012-11-24T11:38:55Z</dcterms:created>
  <dcterms:modified xsi:type="dcterms:W3CDTF">2017-01-08T19:39:23Z</dcterms:modified>
</cp:coreProperties>
</file>