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жители столицы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Президент</c:v>
                </c:pt>
                <c:pt idx="1">
                  <c:v>Парламент</c:v>
                </c:pt>
                <c:pt idx="2">
                  <c:v>Правительство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</c:v>
                </c:pt>
                <c:pt idx="1">
                  <c:v>38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жители малых городов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Президент</c:v>
                </c:pt>
                <c:pt idx="1">
                  <c:v>Парламент</c:v>
                </c:pt>
                <c:pt idx="2">
                  <c:v>Правительство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50</c:v>
                </c:pt>
                <c:pt idx="1">
                  <c:v>35</c:v>
                </c:pt>
                <c:pt idx="2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жители сельской местности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Президент</c:v>
                </c:pt>
                <c:pt idx="1">
                  <c:v>Парламент</c:v>
                </c:pt>
                <c:pt idx="2">
                  <c:v>Правительство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60</c:v>
                </c:pt>
                <c:pt idx="1">
                  <c:v>24</c:v>
                </c:pt>
                <c:pt idx="2">
                  <c:v>17</c:v>
                </c:pt>
              </c:numCache>
            </c:numRef>
          </c:val>
        </c:ser>
        <c:axId val="52722304"/>
        <c:axId val="52740480"/>
      </c:barChart>
      <c:catAx>
        <c:axId val="52722304"/>
        <c:scaling>
          <c:orientation val="minMax"/>
        </c:scaling>
        <c:axPos val="b"/>
        <c:tickLblPos val="nextTo"/>
        <c:crossAx val="52740480"/>
        <c:crosses val="autoZero"/>
        <c:auto val="1"/>
        <c:lblAlgn val="ctr"/>
        <c:lblOffset val="100"/>
      </c:catAx>
      <c:valAx>
        <c:axId val="52740480"/>
        <c:scaling>
          <c:orientation val="minMax"/>
        </c:scaling>
        <c:axPos val="l"/>
        <c:majorGridlines/>
        <c:numFmt formatCode="General" sourceLinked="1"/>
        <c:tickLblPos val="nextTo"/>
        <c:crossAx val="527223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Женщины имеют больше прав, чем мужчины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Женщины</c:v>
                </c:pt>
                <c:pt idx="1">
                  <c:v>Мужчины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женщины имеют столькоже прав, сколько мужчины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Женщины</c:v>
                </c:pt>
                <c:pt idx="1">
                  <c:v>Мужчины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50</c:v>
                </c:pt>
                <c:pt idx="1">
                  <c:v>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женщины имеют меньше прав, чем мужчины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Женщины</c:v>
                </c:pt>
                <c:pt idx="1">
                  <c:v>Мужчины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41</c:v>
                </c:pt>
                <c:pt idx="1">
                  <c:v>28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затруднились ответить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Женщины</c:v>
                </c:pt>
                <c:pt idx="1">
                  <c:v>Мужчины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val>
        </c:ser>
        <c:shape val="cylinder"/>
        <c:axId val="63156608"/>
        <c:axId val="63158144"/>
        <c:axId val="0"/>
      </c:bar3DChart>
      <c:catAx>
        <c:axId val="63156608"/>
        <c:scaling>
          <c:orientation val="minMax"/>
        </c:scaling>
        <c:axPos val="b"/>
        <c:tickLblPos val="nextTo"/>
        <c:crossAx val="63158144"/>
        <c:crosses val="autoZero"/>
        <c:auto val="1"/>
        <c:lblAlgn val="ctr"/>
        <c:lblOffset val="100"/>
      </c:catAx>
      <c:valAx>
        <c:axId val="63158144"/>
        <c:scaling>
          <c:orientation val="minMax"/>
        </c:scaling>
        <c:axPos val="l"/>
        <c:majorGridlines/>
        <c:numFmt formatCode="General" sourceLinked="1"/>
        <c:tickLblPos val="nextTo"/>
        <c:crossAx val="6315660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10" baseline="0"/>
            </a:pPr>
            <a:endParaRPr lang="ru-RU"/>
          </a:p>
        </c:txPr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explosion val="7"/>
          </c:dPt>
          <c:cat>
            <c:strRef>
              <c:f>Лист1!$A$2:$A$6</c:f>
              <c:strCache>
                <c:ptCount val="5"/>
                <c:pt idx="0">
                  <c:v>местные политики</c:v>
                </c:pt>
                <c:pt idx="1">
                  <c:v>центральная власть</c:v>
                </c:pt>
                <c:pt idx="2">
                  <c:v>события недавнего прошлого</c:v>
                </c:pt>
                <c:pt idx="3">
                  <c:v>конфликты неустранимы</c:v>
                </c:pt>
                <c:pt idx="4">
                  <c:v>не знаю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</c:v>
                </c:pt>
                <c:pt idx="1">
                  <c:v>20</c:v>
                </c:pt>
                <c:pt idx="2">
                  <c:v>10</c:v>
                </c:pt>
                <c:pt idx="3">
                  <c:v>8</c:v>
                </c:pt>
                <c:pt idx="4">
                  <c:v>12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 7.    Диаграмма « Доверие к государственным институтам»</a:t>
            </a:r>
            <a:br>
              <a:rPr lang="ru-RU" sz="2000" dirty="0" smtClean="0"/>
            </a:br>
            <a:r>
              <a:rPr lang="ru-RU" sz="2000" dirty="0" smtClean="0"/>
              <a:t>Сформулируйте три вывода на основе данных диаграммы</a:t>
            </a:r>
            <a:endParaRPr lang="ru-RU" sz="2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С7. Спрашивали о равноправии мужчин и женщин. Сформулируйте </a:t>
            </a:r>
            <a:r>
              <a:rPr lang="ru-RU" sz="2400" u="sng" dirty="0" smtClean="0">
                <a:solidFill>
                  <a:srgbClr val="FF0000"/>
                </a:solidFill>
              </a:rPr>
              <a:t>любые три вывода </a:t>
            </a:r>
            <a:r>
              <a:rPr lang="ru-RU" sz="2400" dirty="0" smtClean="0"/>
              <a:t>по результатам опроса. Приведите </a:t>
            </a:r>
            <a:r>
              <a:rPr lang="ru-RU" sz="2400" u="sng" dirty="0" smtClean="0">
                <a:solidFill>
                  <a:srgbClr val="FF0000"/>
                </a:solidFill>
              </a:rPr>
              <a:t>обосновании одного из сделанных выводов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С7.</a:t>
            </a:r>
          </a:p>
          <a:p>
            <a:r>
              <a:rPr lang="ru-RU" dirty="0" smtClean="0"/>
              <a:t>Политический деятель государства А. добился популярности предвыборными обещаниями полностью ликвидировать безработицу в стране и оставить страну за пределами НАТО. Однако, став премьер-министром, он не преуспел в борьбе с безработицей, зато быстро сделал страну членом Североатлантического союза.</a:t>
            </a:r>
          </a:p>
          <a:p>
            <a:r>
              <a:rPr lang="ru-RU" dirty="0" smtClean="0"/>
              <a:t> </a:t>
            </a:r>
            <a:r>
              <a:rPr lang="ru-RU" u="sng" dirty="0" smtClean="0">
                <a:solidFill>
                  <a:srgbClr val="FF0000"/>
                </a:solidFill>
              </a:rPr>
              <a:t>Приведите два доказательства того, что деятельность этого политика является по своей сути популистской. В чем социальный вред популизма?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52106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 smtClean="0"/>
              <a:t>В стране  А. социологи проводили опрос населения. 400 человек отвечали на вопрос: «Кто провоцирует межэтнические конфликты?» </a:t>
            </a:r>
            <a:r>
              <a:rPr lang="ru-RU" sz="2800" b="1" u="sng" dirty="0" smtClean="0">
                <a:solidFill>
                  <a:srgbClr val="FF0000"/>
                </a:solidFill>
              </a:rPr>
              <a:t>Сделать любые три вывода.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126</Words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 7.    Диаграмма « Доверие к государственным институтам» Сформулируйте три вывода на основе данных диаграммы</vt:lpstr>
      <vt:lpstr>С7. Спрашивали о равноправии мужчин и женщин. Сформулируйте любые три вывода по результатам опроса. Приведите обосновании одного из сделанных выводов</vt:lpstr>
      <vt:lpstr>Слайд 3</vt:lpstr>
      <vt:lpstr>Слайд 4</vt:lpstr>
      <vt:lpstr>В стране  А. социологи проводили опрос населения. 400 человек отвечали на вопрос: «Кто провоцирует межэтнические конфликты?» Сделать любые три вывода.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Диаграмма « Доверие к государственным институтам» Сформулируйте три вывода на основе данных диаграммы</dc:title>
  <cp:lastModifiedBy>administrator</cp:lastModifiedBy>
  <cp:revision>6</cp:revision>
  <dcterms:modified xsi:type="dcterms:W3CDTF">2011-05-17T14:58:42Z</dcterms:modified>
</cp:coreProperties>
</file>