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70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068C"/>
    <a:srgbClr val="3333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82641" autoAdjust="0"/>
  </p:normalViewPr>
  <p:slideViewPr>
    <p:cSldViewPr>
      <p:cViewPr varScale="1">
        <p:scale>
          <a:sx n="73" d="100"/>
          <a:sy n="73" d="100"/>
        </p:scale>
        <p:origin x="-7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F42DFE-1A60-4467-B2A9-7F58282AF38E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742AE7-6634-4D7B-8392-CB3A77EF4C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Практика дошкольного образования показывает, что на успешность обучения влияет не только содержание предлагаемого материала, но и форма его подачи.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основу организации образовательного процесса  положена технология деятельностного метода 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Людмилы Георгиевны </a:t>
            </a:r>
            <a:r>
              <a:rPr lang="ru-RU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Петерсон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Основная ее идея заключается в том, чтобы на каждой образовательной ступени управлять самостоятельной познавательной деятельностью детей, учитывая их возрастные особенности и возможности.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42AE7-6634-4D7B-8392-CB3A77EF4CC2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Данный этап является необходимым элементом в структуре рефлексивной самоорганизации, так как позволяет приобрести опыт выполнения таких важных универсальных действий, как фиксирование достижений цели и определение условий, которых, которые позволили добиться этой цели.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 помощью вопросов "Где были? ", "Чем занимались? ", "Кому помогли?" воспитатель помогает детям осмыслить их деятельность и зафиксировать достижения детской цели. Далее с помощью вопроса "Почему вам это удалось?" воспитатель подводит детей к тому, что они достигли детскую цель благодаря тому, что узнали новое и чему-то научились. Воспитатель сводит детскую и учебную цели и создает ситуацию успеха: "Вам удалось, потому что вы узнали (научились)”.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42AE7-6634-4D7B-8392-CB3A77EF4CC2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Учитывая значение эмоций в жизни дошкольника, особое внимание здесь следует уделить созданию условий для получения каждым ребенком радости, удовлетворения от хорошо сделанного вывода.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Итак, технология ситуация является инструментом, позволяющим системно и целостно формировать у дошкольников первичный опыт выполнения всего комплекса универсальных учебных действий, сохраняя при этом своеобразие ДОУ как образовательного учреждения, приоритетом которого является игровая деятельность.</a:t>
            </a:r>
          </a:p>
          <a:p>
            <a:r>
              <a:rPr lang="ru-RU" dirty="0" smtClean="0"/>
              <a:t>Просмотр видеофильма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42AE7-6634-4D7B-8392-CB3A77EF4CC2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Деление на 2 команды метод «Выбери полоску».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Работа у мольберта.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Предлагаются полоски короткие и длинные. Педагоги выбирают полоску, формируют команду (все длинные - одна команда, все короткие - вторая).</a:t>
            </a:r>
          </a:p>
          <a:p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Работа в группах. Составить алгоритм занятия по этапам и подобрать к частям соответствующие дидактические задачи. 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Конверты с этапами и дидактическими задачами.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Контроль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ведущий зачитывает правильный ответ, команды проверяют выполнение.</a:t>
            </a:r>
          </a:p>
          <a:p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 Деление на 4 команды методом «Найди цифру».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Педагоги выбирают карточку с изображением предметов от 1 до 4. Находят стол с соответствующей количеству предметов цифрой.</a:t>
            </a:r>
          </a:p>
          <a:p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Работа в группах. Работа с конспектами.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Командам даются конспекты занятий, составленных на основе данной технологии, но без отметки этапов занятия. Задача педагогов: проанализировать занятие, выделить этапы, написать дидактические задачи на каждый этап.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Контроль: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после выполнения задания, командам выдается образец конспекта с отмеченными этапами и дидактическими задачами. Команды проверяют себя сами.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42AE7-6634-4D7B-8392-CB3A77EF4CC2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Метод «Определи дистанцию». 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Снова предлагается педагогам встать на таком расстоянии от мольберта с темой семинара,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которое может лучше всего продемонстрировать их близость или отдаленность по отношению к данной теме. Затем педагоги объясняют выбранное расстояние одним предложением.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42AE7-6634-4D7B-8392-CB3A77EF4CC2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Деятельностный подход ставит ребенка в активную позицию деятеля, ребенок сам изменяет себя, взаимодействуя с окружающей средой, другими детьми и взрослыми при решении личностно значимых для него задач и проблем.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образовательном процессе у воспитателя две роли: роль организатора и роль помощника.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42AE7-6634-4D7B-8392-CB3A77EF4CC2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Одной из таких технологий является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технология «Ситуация»,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 которой мы сегодня познакомимся.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42AE7-6634-4D7B-8392-CB3A77EF4CC2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Целостная структура технологии "ситуация" включает в себя шесть последовательных этапов.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42AE7-6634-4D7B-8392-CB3A77EF4CC2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этом этапе создаются условия для возникновения у детей внутренней потребности (мотивации) включения в деятельность. Дети фиксируют, что они хотят сделать (детская цель). Воспитатель включает детей в беседу, личностно- значимую для них, связанную с их личным опытом.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Ключевыми фразами завершения этапа являются вопросы: «Хотите? Сможете?». Вопросом «хотите» педагог показывает возможность свободы выбора ребенком деятельности. Нужно сделать так, чтобы у ребенка сложилось ощущение, что он сам принял решение включиться в деятельность, исходя из этого  у детей формируется интегративное качество, как активность. Случается, что кто-то из детей отказывается от предлагаемой деятельности. И это его право. Можно ему предложить посидеть на стульчике и понаблюдать за игрой остальных ребят. НО при отказе от деятельности можно сидеть на стульчике и наблюдать за другими, но в руках при этом не должно быть никаких игрушек. Обычно такие «бастующие» возвращаются, так как сидеть на стульчике и ничего не делать скучно.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42AE7-6634-4D7B-8392-CB3A77EF4CC2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Подготовительный к следующим этапам, на которых дети должны сделать "открытие" для себя нового знания. Здесь в процессе дидактической игры воспитатель организует предметную деятельность детей, в которой целенаправленно актуализируются мыслительные операции (анализ, синтез, сравнение, обобщение, классификация). Дети находятся в игровом сюжете, движутся к своей "детской" цели и не догадываются, что воспитатель ведет их к новым открытиям.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Этап актуализации, как и все остальные этапы, должен быть пронизан воспитательными задачами, формированием у детей первичных ценностных представлений о том, что хорошо и что плохо.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42AE7-6634-4D7B-8392-CB3A77EF4CC2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Данный этап ключевой. В рамках выбранного сюжета моделируется ситуация, в которой с помощью вопросов "Смогли?" - "Почему не смогли" воспитатель помогает детям приобрести опыт фиксации затруднения и выявить его причины. Данный этап заключается словами воспитателя "Значит, что нам надо узнать? ".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42AE7-6634-4D7B-8392-CB3A77EF4CC2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Воспитатель вовлекает детей в процесс самостоятельного решения вопросов проблемного характера, поиска и открытия новых знаний. С помощью вопроса "Что нужно делать, если чего-то не знаешь? " воспитатель побуждает детей выбрать способ преодоления затруднения.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этом этапе дети получают опыт выбора метода решения проблемной ситуации, выдвижения и обоснования гипотез, самостоятельного «открытия» нового знания.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42AE7-6634-4D7B-8392-CB3A77EF4CC2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данном этапе воспитатель предлагает ситуации, в которых новое знание используется совместно с освоенными ранее способами. При этом педагог обращает внимание на умение детей слушать, понимать и повторять инструкцию взрослого, применять правило, планировать свою деятельность. Используются вопросы: "Что вы сейчас будете делать? Как будете выполнять задание? ". Особое внимание на данном этапе уделяется развитию умения контролировать способ выполнения своих действий и действий своих сверстников.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42AE7-6634-4D7B-8392-CB3A77EF4CC2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48513977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3234160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227324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45703861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="" xmlns:p14="http://schemas.microsoft.com/office/powerpoint/2010/main" val="4151689716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37290843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10910800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77547631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4000641643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="" xmlns:p14="http://schemas.microsoft.com/office/powerpoint/2010/main" val="789732940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="" xmlns:p14="http://schemas.microsoft.com/office/powerpoint/2010/main" val="137245747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CE43D8-D145-48AB-B70B-D379ECDD4479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9AEB4D-8649-4823-97C2-DA297804AC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94770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/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300">
          <a:ln w="11430" cmpd="sng">
            <a:solidFill>
              <a:schemeClr val="accent1">
                <a:tint val="10000"/>
              </a:schemeClr>
            </a:solidFill>
            <a:prstDash val="solid"/>
            <a:miter lim="800000"/>
          </a:ln>
          <a:gradFill>
            <a:gsLst>
              <a:gs pos="10000">
                <a:schemeClr val="accent1">
                  <a:tint val="83000"/>
                  <a:shade val="100000"/>
                  <a:satMod val="200000"/>
                </a:schemeClr>
              </a:gs>
              <a:gs pos="75000">
                <a:schemeClr val="accent1">
                  <a:tint val="100000"/>
                  <a:shade val="50000"/>
                  <a:satMod val="150000"/>
                </a:schemeClr>
              </a:gs>
            </a:gsLst>
            <a:lin ang="5400000"/>
          </a:gradFill>
          <a:effectLst>
            <a:glow rad="45500">
              <a:schemeClr val="accent1">
                <a:satMod val="220000"/>
                <a:alpha val="35000"/>
              </a:schemeClr>
            </a:glow>
          </a:effectLst>
          <a:latin typeface="Constantia" panose="02030602050306030303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2">
              <a:lumMod val="50000"/>
            </a:schemeClr>
          </a:solidFill>
          <a:latin typeface="Constantia" panose="02030602050306030303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2">
              <a:lumMod val="50000"/>
            </a:schemeClr>
          </a:solidFill>
          <a:latin typeface="Constantia" panose="02030602050306030303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2">
              <a:lumMod val="50000"/>
            </a:schemeClr>
          </a:solidFill>
          <a:latin typeface="Constantia" panose="02030602050306030303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2">
              <a:lumMod val="50000"/>
            </a:schemeClr>
          </a:solidFill>
          <a:latin typeface="Constantia" panose="02030602050306030303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2">
              <a:lumMod val="50000"/>
            </a:schemeClr>
          </a:solidFill>
          <a:latin typeface="Constantia" panose="02030602050306030303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52;&#1086;&#1080;%20&#1076;&#1086;&#1082;&#1091;&#1084;&#1077;&#1085;&#1090;&#1099;\&#1050;&#1040;&#1047;&#1040;&#1050;&#1054;&#1042;&#1040;%20&#1045;.%20&#1052;\2015-2016\&#1060;&#1069;&#1052;&#1055;\&#1050;%20&#1089;&#1077;&#1084;&#1080;&#1085;&#1072;&#1088;&#1091;%20&#1087;&#1086;%20&#1060;&#1069;&#1052;&#1055;\&#1057;&#1045;&#1052;&#1048;&#1053;&#1040;&#1056;\&#1042;&#1077;&#1073;&#1080;&#1085;&#1072;&#1088;.wmv" TargetMode="Externa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43174" y="785794"/>
            <a:ext cx="5715040" cy="3500461"/>
          </a:xfrm>
        </p:spPr>
        <p:txBody>
          <a:bodyPr>
            <a:normAutofit/>
          </a:bodyPr>
          <a:lstStyle/>
          <a:p>
            <a:r>
              <a:rPr lang="ru-RU" sz="3600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Технология «Ситуация»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как инструмент реализации современных  целей дошкольного образования»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8794" y="4857760"/>
            <a:ext cx="5843606" cy="1307544"/>
          </a:xfrm>
        </p:spPr>
        <p:txBody>
          <a:bodyPr>
            <a:normAutofit fontScale="85000" lnSpcReduction="20000"/>
          </a:bodyPr>
          <a:lstStyle/>
          <a:p>
            <a:r>
              <a:rPr lang="ru-RU" sz="2600" dirty="0" smtClean="0">
                <a:solidFill>
                  <a:srgbClr val="23068C"/>
                </a:solidFill>
              </a:rPr>
              <a:t>Подготовила: Казакова Е. М., старший воспитатель д/с «Солнышко» СП МБОУ «Устьянская СОШ»</a:t>
            </a:r>
          </a:p>
          <a:p>
            <a:r>
              <a:rPr lang="ru-RU" sz="2600" dirty="0" smtClean="0">
                <a:solidFill>
                  <a:srgbClr val="23068C"/>
                </a:solidFill>
              </a:rPr>
              <a:t>Март 2016</a:t>
            </a:r>
          </a:p>
          <a:p>
            <a:endParaRPr lang="ru-RU" dirty="0">
              <a:solidFill>
                <a:srgbClr val="23068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5886695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Arial" pitchFamily="34" charset="0"/>
              </a:rPr>
              <a:t>5.Включение нового знания в систему знаний ребенка</a:t>
            </a:r>
            <a:endParaRPr lang="ru-RU" sz="3200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786346"/>
          </a:xfrm>
        </p:spPr>
        <p:txBody>
          <a:bodyPr>
            <a:normAutofit fontScale="85000" lnSpcReduction="20000"/>
          </a:bodyPr>
          <a:lstStyle/>
          <a:p>
            <a:pPr>
              <a:buNone/>
              <a:defRPr/>
            </a:pPr>
            <a:r>
              <a:rPr lang="ru-RU" dirty="0" smtClean="0">
                <a:latin typeface="Arial" pitchFamily="34" charset="0"/>
              </a:rPr>
              <a:t>- </a:t>
            </a:r>
            <a:r>
              <a:rPr lang="ru-RU" dirty="0" smtClean="0">
                <a:solidFill>
                  <a:srgbClr val="0033CC"/>
                </a:solidFill>
                <a:cs typeface="Times New Roman" pitchFamily="18" charset="0"/>
              </a:rPr>
              <a:t>усвоение нового способа действий;</a:t>
            </a:r>
          </a:p>
          <a:p>
            <a:pPr>
              <a:buNone/>
              <a:defRPr/>
            </a:pPr>
            <a:r>
              <a:rPr lang="ru-RU" dirty="0" smtClean="0">
                <a:solidFill>
                  <a:srgbClr val="0033CC"/>
                </a:solidFill>
                <a:cs typeface="Times New Roman" pitchFamily="18" charset="0"/>
              </a:rPr>
              <a:t>- закрепление нового понятия, нового знания, нового оформления записей и т.д.;</a:t>
            </a:r>
          </a:p>
          <a:p>
            <a:pPr>
              <a:buNone/>
              <a:defRPr/>
            </a:pPr>
            <a:r>
              <a:rPr lang="ru-RU" dirty="0" smtClean="0">
                <a:solidFill>
                  <a:srgbClr val="0033CC"/>
                </a:solidFill>
                <a:cs typeface="Times New Roman" pitchFamily="18" charset="0"/>
              </a:rPr>
              <a:t>- обеспечение выражения знаний в разной форме;</a:t>
            </a:r>
          </a:p>
          <a:p>
            <a:pPr>
              <a:buNone/>
              <a:defRPr/>
            </a:pPr>
            <a:r>
              <a:rPr lang="ru-RU" dirty="0" smtClean="0">
                <a:solidFill>
                  <a:srgbClr val="0033CC"/>
                </a:solidFill>
                <a:cs typeface="Times New Roman" pitchFamily="18" charset="0"/>
              </a:rPr>
              <a:t>- углубление понимания нового материала.</a:t>
            </a:r>
          </a:p>
          <a:p>
            <a:pPr>
              <a:buNone/>
              <a:defRPr/>
            </a:pPr>
            <a:r>
              <a:rPr lang="ru-RU" b="1" i="1" dirty="0" smtClean="0">
                <a:solidFill>
                  <a:srgbClr val="C00000"/>
                </a:solidFill>
                <a:cs typeface="Times New Roman" pitchFamily="18" charset="0"/>
              </a:rPr>
              <a:t>Дидактические задачи</a:t>
            </a:r>
            <a:r>
              <a:rPr lang="ru-RU" i="1" dirty="0" smtClean="0">
                <a:solidFill>
                  <a:srgbClr val="C00000"/>
                </a:solidFill>
                <a:cs typeface="Times New Roman" pitchFamily="18" charset="0"/>
              </a:rPr>
              <a:t>: </a:t>
            </a:r>
            <a:r>
              <a:rPr lang="ru-RU" dirty="0" smtClean="0">
                <a:solidFill>
                  <a:srgbClr val="C00000"/>
                </a:solidFill>
                <a:cs typeface="Times New Roman" pitchFamily="18" charset="0"/>
              </a:rPr>
              <a:t>тренировать мыслительные способности (анализ, абстрагирование и т.д.), коммуникативные способности; организовывать активный отдых детей</a:t>
            </a:r>
            <a:r>
              <a:rPr lang="ru-RU" dirty="0" smtClean="0">
                <a:cs typeface="Times New Roman" pitchFamily="18" charset="0"/>
              </a:rPr>
              <a:t>.</a:t>
            </a:r>
          </a:p>
          <a:p>
            <a:pPr>
              <a:buNone/>
              <a:defRPr/>
            </a:pPr>
            <a:r>
              <a:rPr lang="ru-RU" dirty="0" smtClean="0">
                <a:solidFill>
                  <a:srgbClr val="0033CC"/>
                </a:solidFill>
                <a:cs typeface="Times New Roman" pitchFamily="18" charset="0"/>
              </a:rPr>
              <a:t>Используются вопросы: </a:t>
            </a:r>
            <a:r>
              <a:rPr lang="ru-RU" dirty="0" smtClean="0">
                <a:solidFill>
                  <a:srgbClr val="C00000"/>
                </a:solidFill>
                <a:cs typeface="Times New Roman" pitchFamily="18" charset="0"/>
              </a:rPr>
              <a:t>«Что вы сейчас будете делать? Как будете выполнять задание?»</a:t>
            </a:r>
          </a:p>
          <a:p>
            <a:endParaRPr lang="ru-RU" dirty="0"/>
          </a:p>
        </p:txBody>
      </p:sp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3600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Arial" pitchFamily="34" charset="0"/>
              </a:rPr>
              <a:t>6. Итог занятия (осмысление):</a:t>
            </a:r>
            <a:endParaRPr lang="ru-RU" sz="3600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 fontScale="55000" lnSpcReduction="20000"/>
          </a:bodyPr>
          <a:lstStyle/>
          <a:p>
            <a:pPr>
              <a:buNone/>
              <a:defRPr/>
            </a:pPr>
            <a:r>
              <a:rPr lang="ru-RU" sz="3800" dirty="0" smtClean="0">
                <a:solidFill>
                  <a:srgbClr val="0033CC"/>
                </a:solidFill>
              </a:rPr>
              <a:t>- фиксация   в речи детей нового знания;</a:t>
            </a:r>
          </a:p>
          <a:p>
            <a:pPr>
              <a:buNone/>
              <a:defRPr/>
            </a:pPr>
            <a:r>
              <a:rPr lang="ru-RU" sz="3800" dirty="0" smtClean="0">
                <a:solidFill>
                  <a:srgbClr val="0033CC"/>
                </a:solidFill>
              </a:rPr>
              <a:t>-  анализ детьми собственной и коллективной деятельности; </a:t>
            </a:r>
          </a:p>
          <a:p>
            <a:pPr>
              <a:buNone/>
              <a:defRPr/>
            </a:pPr>
            <a:r>
              <a:rPr lang="ru-RU" sz="3800" dirty="0" smtClean="0">
                <a:solidFill>
                  <a:srgbClr val="0033CC"/>
                </a:solidFill>
              </a:rPr>
              <a:t>- помощь ребенку в осмыслении им своих достижений и проблем.</a:t>
            </a:r>
          </a:p>
          <a:p>
            <a:pPr>
              <a:buNone/>
              <a:defRPr/>
            </a:pPr>
            <a:r>
              <a:rPr lang="ru-RU" sz="3800" b="1" i="1" dirty="0" smtClean="0">
                <a:solidFill>
                  <a:srgbClr val="C00000"/>
                </a:solidFill>
              </a:rPr>
              <a:t>Дидактические задачи: </a:t>
            </a:r>
            <a:r>
              <a:rPr lang="ru-RU" sz="3800" dirty="0" smtClean="0">
                <a:solidFill>
                  <a:srgbClr val="C00000"/>
                </a:solidFill>
              </a:rPr>
              <a:t>осмысление детьми деятельности на занятии.</a:t>
            </a:r>
          </a:p>
          <a:p>
            <a:pPr>
              <a:buNone/>
              <a:defRPr/>
            </a:pPr>
            <a:r>
              <a:rPr lang="ru-RU" sz="3800" b="1" i="1" dirty="0" smtClean="0">
                <a:solidFill>
                  <a:srgbClr val="0033CC"/>
                </a:solidFill>
              </a:rPr>
              <a:t>Требования к этапу</a:t>
            </a:r>
            <a:r>
              <a:rPr lang="ru-RU" sz="3800" b="1" dirty="0" smtClean="0">
                <a:solidFill>
                  <a:srgbClr val="0033CC"/>
                </a:solidFill>
              </a:rPr>
              <a:t>. </a:t>
            </a:r>
          </a:p>
          <a:p>
            <a:pPr>
              <a:buNone/>
              <a:defRPr/>
            </a:pPr>
            <a:r>
              <a:rPr lang="ru-RU" sz="3800" dirty="0" smtClean="0">
                <a:solidFill>
                  <a:srgbClr val="0033CC"/>
                </a:solidFill>
              </a:rPr>
              <a:t>1.Организация    рефлексии    детей    и    их    самооценки    своей    деятельности на занятии.</a:t>
            </a:r>
          </a:p>
          <a:p>
            <a:pPr>
              <a:buNone/>
              <a:defRPr/>
            </a:pPr>
            <a:r>
              <a:rPr lang="ru-RU" sz="3800" dirty="0" smtClean="0">
                <a:solidFill>
                  <a:srgbClr val="0033CC"/>
                </a:solidFill>
              </a:rPr>
              <a:t>2. Фиксация достигнутого результата на занятии - приобретения нового знания или способа деятельности.</a:t>
            </a:r>
          </a:p>
          <a:p>
            <a:pPr>
              <a:buNone/>
              <a:defRPr/>
            </a:pPr>
            <a:r>
              <a:rPr lang="ru-RU" sz="3800" dirty="0" smtClean="0">
                <a:solidFill>
                  <a:srgbClr val="0033CC"/>
                </a:solidFill>
              </a:rPr>
              <a:t>Вопросы: </a:t>
            </a:r>
          </a:p>
          <a:p>
            <a:pPr>
              <a:buNone/>
              <a:defRPr/>
            </a:pPr>
            <a:r>
              <a:rPr lang="ru-RU" sz="3800" dirty="0" smtClean="0">
                <a:solidFill>
                  <a:srgbClr val="C00000"/>
                </a:solidFill>
              </a:rPr>
              <a:t>-</a:t>
            </a:r>
            <a:r>
              <a:rPr lang="ru-RU" sz="3800" dirty="0" smtClean="0">
                <a:solidFill>
                  <a:srgbClr val="0033CC"/>
                </a:solidFill>
              </a:rPr>
              <a:t> </a:t>
            </a:r>
            <a:r>
              <a:rPr lang="ru-RU" sz="3800" dirty="0" smtClean="0">
                <a:solidFill>
                  <a:srgbClr val="C00000"/>
                </a:solidFill>
              </a:rPr>
              <a:t>«Где были?», «Чем занимались?», «Кому помогали?</a:t>
            </a:r>
          </a:p>
          <a:p>
            <a:pPr>
              <a:buFontTx/>
              <a:buChar char="-"/>
              <a:defRPr/>
            </a:pPr>
            <a:r>
              <a:rPr lang="ru-RU" sz="3800" dirty="0" smtClean="0">
                <a:solidFill>
                  <a:srgbClr val="C00000"/>
                </a:solidFill>
              </a:rPr>
              <a:t>«Почему нам это удалось?», «Вам удалось…, потому что вы узнали..»</a:t>
            </a:r>
          </a:p>
          <a:p>
            <a:pPr>
              <a:buNone/>
              <a:defRPr/>
            </a:pPr>
            <a:r>
              <a:rPr lang="ru-RU" sz="3800" dirty="0" smtClean="0">
                <a:solidFill>
                  <a:srgbClr val="0000FF"/>
                </a:solidFill>
              </a:rPr>
              <a:t>Важно создать ситуацию успеха </a:t>
            </a:r>
            <a:r>
              <a:rPr lang="ru-RU" sz="3800" dirty="0" smtClean="0">
                <a:solidFill>
                  <a:srgbClr val="C00000"/>
                </a:solidFill>
              </a:rPr>
              <a:t>(«Я могу!», «Я умею!», «Я хороший!», «Я нужен!»)</a:t>
            </a:r>
          </a:p>
          <a:p>
            <a:endParaRPr lang="ru-RU" dirty="0"/>
          </a:p>
        </p:txBody>
      </p:sp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Вебинар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-1524000" y="433388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Arial" pitchFamily="34" charset="0"/>
              </a:rPr>
              <a:t>Работа в группах</a:t>
            </a:r>
            <a:endParaRPr lang="ru-RU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r>
              <a:rPr lang="ru-RU" b="1" i="1" dirty="0" smtClean="0"/>
              <a:t>Составить алгоритм занятия по этапам и подобрать к частям соответствующие дидактические задачи. </a:t>
            </a:r>
            <a:endParaRPr lang="ru-RU" dirty="0" smtClean="0"/>
          </a:p>
          <a:p>
            <a:r>
              <a:rPr lang="ru-RU" b="1" i="1" dirty="0" smtClean="0"/>
              <a:t>Работа с конспектами.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u="sng" dirty="0" smtClean="0"/>
              <a:t>Задача педагогов</a:t>
            </a:r>
            <a:r>
              <a:rPr lang="ru-RU" dirty="0" smtClean="0"/>
              <a:t>: проанализировать занятие, выделить этапы, написать дидактические задачи на каждый этап.</a:t>
            </a:r>
          </a:p>
          <a:p>
            <a:endParaRPr lang="ru-RU" dirty="0"/>
          </a:p>
        </p:txBody>
      </p:sp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работу!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Рефлексия.</a:t>
            </a:r>
          </a:p>
          <a:p>
            <a:pPr>
              <a:buNone/>
            </a:pPr>
            <a:r>
              <a:rPr lang="ru-RU" dirty="0" smtClean="0"/>
              <a:t>Метод «Определи дистанцию»</a:t>
            </a:r>
            <a:endParaRPr lang="ru-RU" dirty="0"/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i="1" dirty="0" smtClean="0">
                <a:solidFill>
                  <a:srgbClr val="0000FF"/>
                </a:solidFill>
                <a:latin typeface="Arial" pitchFamily="34" charset="0"/>
                <a:cs typeface="Times New Roman" pitchFamily="18" charset="0"/>
              </a:rPr>
              <a:t>«Задача системы образования состоит не в передаче объема знаний, а в том, чтобы научить учиться. При этом становление учебной деятельности означает становление духовного развития личности. Кризис образования заключается в обнищании души при обогащении информацией».</a:t>
            </a:r>
          </a:p>
          <a:p>
            <a:pPr>
              <a:buNone/>
            </a:pPr>
            <a:r>
              <a:rPr lang="ru-RU" dirty="0" smtClean="0">
                <a:solidFill>
                  <a:srgbClr val="0000FF"/>
                </a:solidFill>
                <a:latin typeface="Arial" pitchFamily="34" charset="0"/>
                <a:cs typeface="Times New Roman" pitchFamily="18" charset="0"/>
              </a:rPr>
              <a:t> А.Г. </a:t>
            </a:r>
            <a:r>
              <a:rPr lang="ru-RU" dirty="0" err="1" smtClean="0">
                <a:solidFill>
                  <a:srgbClr val="0000FF"/>
                </a:solidFill>
                <a:latin typeface="Arial" pitchFamily="34" charset="0"/>
                <a:cs typeface="Times New Roman" pitchFamily="18" charset="0"/>
              </a:rPr>
              <a:t>Асмолов</a:t>
            </a:r>
            <a:r>
              <a:rPr lang="ru-RU" dirty="0" smtClean="0">
                <a:solidFill>
                  <a:srgbClr val="0000FF"/>
                </a:solidFill>
                <a:latin typeface="Arial" pitchFamily="34" charset="0"/>
                <a:cs typeface="Times New Roman" pitchFamily="18" charset="0"/>
              </a:rPr>
              <a:t>, руководитель рабочей группы по созданию ФГОС ДО, директор ФИРО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214422"/>
            <a:ext cx="7929618" cy="4525963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solidFill>
                  <a:srgbClr val="0000FF"/>
                </a:solidFill>
                <a:latin typeface="Arial" pitchFamily="34" charset="0"/>
                <a:cs typeface="Times New Roman" pitchFamily="18" charset="0"/>
              </a:rPr>
              <a:t>Под </a:t>
            </a:r>
            <a:r>
              <a:rPr lang="ru-RU" i="1" dirty="0" err="1" smtClean="0">
                <a:solidFill>
                  <a:srgbClr val="FF0000"/>
                </a:solidFill>
                <a:latin typeface="Arial" pitchFamily="34" charset="0"/>
                <a:cs typeface="Times New Roman" pitchFamily="18" charset="0"/>
              </a:rPr>
              <a:t>деятельностным</a:t>
            </a:r>
            <a:r>
              <a:rPr lang="ru-RU" i="1" dirty="0" smtClean="0">
                <a:solidFill>
                  <a:srgbClr val="FF0000"/>
                </a:solidFill>
                <a:latin typeface="Arial" pitchFamily="34" charset="0"/>
                <a:cs typeface="Times New Roman" pitchFamily="18" charset="0"/>
              </a:rPr>
              <a:t> подходом</a:t>
            </a:r>
            <a:r>
              <a:rPr lang="ru-RU" dirty="0" smtClean="0">
                <a:solidFill>
                  <a:srgbClr val="0000FF"/>
                </a:solidFill>
                <a:latin typeface="Arial" pitchFamily="34" charset="0"/>
                <a:cs typeface="Times New Roman" pitchFamily="18" charset="0"/>
              </a:rPr>
              <a:t> понимается такая организация образовательного процесса, при которой обучающийся осваивает культуру не путём передачи информации, а в процессе собственной учебной деятельности.</a:t>
            </a:r>
          </a:p>
          <a:p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928670"/>
            <a:ext cx="6929486" cy="5197493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buNone/>
              <a:defRPr/>
            </a:pP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Times New Roman" pitchFamily="18" charset="0"/>
              </a:rPr>
              <a:t>Технология «Ситуация» </a:t>
            </a:r>
          </a:p>
          <a:p>
            <a:pPr algn="just">
              <a:lnSpc>
                <a:spcPct val="150000"/>
              </a:lnSpc>
              <a:buNone/>
              <a:defRPr/>
            </a:pPr>
            <a:r>
              <a:rPr lang="ru-RU" dirty="0" smtClean="0">
                <a:solidFill>
                  <a:srgbClr val="0000FF"/>
                </a:solidFill>
                <a:latin typeface="Arial" pitchFamily="34" charset="0"/>
                <a:cs typeface="Times New Roman" pitchFamily="18" charset="0"/>
              </a:rPr>
              <a:t>– </a:t>
            </a:r>
            <a:r>
              <a:rPr lang="ru-RU" dirty="0" err="1" smtClean="0">
                <a:solidFill>
                  <a:srgbClr val="0000FF"/>
                </a:solidFill>
                <a:latin typeface="Arial" pitchFamily="34" charset="0"/>
                <a:cs typeface="Times New Roman" pitchFamily="18" charset="0"/>
              </a:rPr>
              <a:t>модификационная</a:t>
            </a:r>
            <a:r>
              <a:rPr lang="ru-RU" dirty="0" smtClean="0">
                <a:solidFill>
                  <a:srgbClr val="0000FF"/>
                </a:solidFill>
                <a:latin typeface="Arial" pitchFamily="34" charset="0"/>
                <a:cs typeface="Times New Roman" pitchFamily="18" charset="0"/>
              </a:rPr>
              <a:t> технология деятельностного  метода для дошкольников.</a:t>
            </a:r>
          </a:p>
          <a:p>
            <a:pPr algn="just">
              <a:lnSpc>
                <a:spcPct val="150000"/>
              </a:lnSpc>
              <a:buNone/>
              <a:defRPr/>
            </a:pPr>
            <a:r>
              <a:rPr lang="ru-RU" dirty="0" smtClean="0">
                <a:solidFill>
                  <a:srgbClr val="0000FF"/>
                </a:solidFill>
                <a:latin typeface="Arial" pitchFamily="34" charset="0"/>
                <a:cs typeface="Times New Roman" pitchFamily="18" charset="0"/>
              </a:rPr>
              <a:t>Педагог создаёт условия для 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Times New Roman" pitchFamily="18" charset="0"/>
              </a:rPr>
              <a:t>«открытия» новых знаний </a:t>
            </a:r>
            <a:r>
              <a:rPr lang="ru-RU" dirty="0" smtClean="0">
                <a:solidFill>
                  <a:srgbClr val="0000FF"/>
                </a:solidFill>
                <a:latin typeface="Arial" pitchFamily="34" charset="0"/>
                <a:cs typeface="Times New Roman" pitchFamily="18" charset="0"/>
              </a:rPr>
              <a:t>детьми</a:t>
            </a: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Структура технологии «Ситуация»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Aft>
                <a:spcPct val="20000"/>
              </a:spcAft>
              <a:buNone/>
              <a:defRPr/>
            </a:pPr>
            <a:r>
              <a:rPr lang="ru-RU" b="1" dirty="0" smtClean="0">
                <a:solidFill>
                  <a:srgbClr val="23068C"/>
                </a:solidFill>
                <a:latin typeface="Arial" pitchFamily="34" charset="0"/>
              </a:rPr>
              <a:t>1) Введение в ситуацию. </a:t>
            </a:r>
          </a:p>
          <a:p>
            <a:pPr>
              <a:spcAft>
                <a:spcPct val="20000"/>
              </a:spcAft>
              <a:buNone/>
              <a:defRPr/>
            </a:pPr>
            <a:r>
              <a:rPr lang="ru-RU" b="1" dirty="0" smtClean="0">
                <a:solidFill>
                  <a:srgbClr val="23068C"/>
                </a:solidFill>
                <a:latin typeface="Arial" pitchFamily="34" charset="0"/>
              </a:rPr>
              <a:t>2) Актуализация.</a:t>
            </a:r>
          </a:p>
          <a:p>
            <a:pPr>
              <a:spcAft>
                <a:spcPct val="20000"/>
              </a:spcAft>
              <a:buNone/>
              <a:defRPr/>
            </a:pPr>
            <a:r>
              <a:rPr lang="ru-RU" b="1" dirty="0" smtClean="0">
                <a:solidFill>
                  <a:srgbClr val="23068C"/>
                </a:solidFill>
                <a:latin typeface="Arial" pitchFamily="34" charset="0"/>
              </a:rPr>
              <a:t>3) Затруднение в ситуации. </a:t>
            </a:r>
          </a:p>
          <a:p>
            <a:pPr>
              <a:spcAft>
                <a:spcPct val="20000"/>
              </a:spcAft>
              <a:buNone/>
              <a:defRPr/>
            </a:pPr>
            <a:r>
              <a:rPr lang="ru-RU" b="1" dirty="0" smtClean="0">
                <a:solidFill>
                  <a:srgbClr val="23068C"/>
                </a:solidFill>
                <a:latin typeface="Arial" pitchFamily="34" charset="0"/>
              </a:rPr>
              <a:t>4) «Открытие» детьми нового знания. </a:t>
            </a:r>
          </a:p>
          <a:p>
            <a:pPr>
              <a:spcAft>
                <a:spcPct val="20000"/>
              </a:spcAft>
              <a:buNone/>
              <a:defRPr/>
            </a:pPr>
            <a:r>
              <a:rPr lang="ru-RU" b="1" dirty="0" smtClean="0">
                <a:solidFill>
                  <a:srgbClr val="23068C"/>
                </a:solidFill>
                <a:latin typeface="Arial" pitchFamily="34" charset="0"/>
              </a:rPr>
              <a:t>5) Включение в систему знаний и повторение. </a:t>
            </a:r>
          </a:p>
          <a:p>
            <a:pPr>
              <a:spcAft>
                <a:spcPct val="20000"/>
              </a:spcAft>
              <a:buNone/>
              <a:defRPr/>
            </a:pPr>
            <a:r>
              <a:rPr lang="ru-RU" b="1" dirty="0" smtClean="0">
                <a:solidFill>
                  <a:srgbClr val="23068C"/>
                </a:solidFill>
                <a:latin typeface="Arial" pitchFamily="34" charset="0"/>
              </a:rPr>
              <a:t>6) Осмысление.</a:t>
            </a:r>
            <a:endParaRPr lang="ru-RU" dirty="0" smtClean="0">
              <a:solidFill>
                <a:srgbClr val="23068C"/>
              </a:solidFill>
              <a:latin typeface="Arial" pitchFamily="34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01122" cy="1143000"/>
          </a:xfrm>
        </p:spPr>
        <p:txBody>
          <a:bodyPr>
            <a:normAutofit/>
          </a:bodyPr>
          <a:lstStyle/>
          <a:p>
            <a:r>
              <a:rPr lang="ru-RU" sz="3200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Arial" pitchFamily="34" charset="0"/>
              </a:rPr>
              <a:t>I. Введение в игровую ситуацию:</a:t>
            </a:r>
            <a:endParaRPr lang="ru-RU" sz="3200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4840303"/>
          </a:xfrm>
        </p:spPr>
        <p:txBody>
          <a:bodyPr>
            <a:normAutofit fontScale="70000" lnSpcReduction="20000"/>
          </a:bodyPr>
          <a:lstStyle/>
          <a:p>
            <a:pPr>
              <a:buNone/>
              <a:defRPr/>
            </a:pPr>
            <a:r>
              <a:rPr lang="ru-RU" sz="3400" dirty="0" smtClean="0"/>
              <a:t>-  </a:t>
            </a:r>
            <a:r>
              <a:rPr lang="ru-RU" sz="3400" dirty="0" smtClean="0">
                <a:solidFill>
                  <a:srgbClr val="0033CC"/>
                </a:solidFill>
                <a:latin typeface="Arial" pitchFamily="34" charset="0"/>
              </a:rPr>
              <a:t>ситуативно-подготовленное  включение  ребенка в познавательную деятельность;</a:t>
            </a:r>
          </a:p>
          <a:p>
            <a:pPr>
              <a:buFontTx/>
              <a:buChar char="-"/>
              <a:defRPr/>
            </a:pPr>
            <a:r>
              <a:rPr lang="ru-RU" sz="3400" dirty="0" smtClean="0">
                <a:solidFill>
                  <a:srgbClr val="0033CC"/>
                </a:solidFill>
                <a:latin typeface="Arial" pitchFamily="34" charset="0"/>
              </a:rPr>
              <a:t>ситуация, мотивирующая детей к дидактической игре.</a:t>
            </a:r>
          </a:p>
          <a:p>
            <a:pPr>
              <a:defRPr/>
            </a:pPr>
            <a:endParaRPr lang="ru-RU" sz="3400" dirty="0" smtClean="0">
              <a:solidFill>
                <a:srgbClr val="0033CC"/>
              </a:solidFill>
              <a:latin typeface="Arial" pitchFamily="34" charset="0"/>
            </a:endParaRPr>
          </a:p>
          <a:p>
            <a:pPr>
              <a:buNone/>
              <a:defRPr/>
            </a:pPr>
            <a:r>
              <a:rPr lang="ru-RU" sz="3400" b="1" i="1" dirty="0" smtClean="0">
                <a:solidFill>
                  <a:srgbClr val="C00000"/>
                </a:solidFill>
                <a:latin typeface="Arial" pitchFamily="34" charset="0"/>
              </a:rPr>
              <a:t>Дидактическая задача: </a:t>
            </a:r>
            <a:r>
              <a:rPr lang="ru-RU" sz="3400" b="1" dirty="0" smtClean="0">
                <a:solidFill>
                  <a:srgbClr val="C00000"/>
                </a:solidFill>
                <a:latin typeface="Arial" pitchFamily="34" charset="0"/>
              </a:rPr>
              <a:t>мотивировать детей на включение в игровую деятельность.</a:t>
            </a:r>
          </a:p>
          <a:p>
            <a:pPr>
              <a:buNone/>
              <a:defRPr/>
            </a:pPr>
            <a:r>
              <a:rPr lang="ru-RU" sz="3400" i="1" dirty="0" smtClean="0">
                <a:solidFill>
                  <a:srgbClr val="0000FF"/>
                </a:solidFill>
                <a:latin typeface="Arial" pitchFamily="34" charset="0"/>
              </a:rPr>
              <a:t>Рекомендации к проведению:</a:t>
            </a:r>
            <a:endParaRPr lang="ru-RU" sz="3400" dirty="0" smtClean="0">
              <a:solidFill>
                <a:srgbClr val="0000FF"/>
              </a:solidFill>
              <a:latin typeface="Arial" pitchFamily="34" charset="0"/>
            </a:endParaRPr>
          </a:p>
          <a:p>
            <a:pPr>
              <a:buNone/>
              <a:defRPr/>
            </a:pPr>
            <a:r>
              <a:rPr lang="ru-RU" sz="3400" dirty="0" smtClean="0">
                <a:solidFill>
                  <a:srgbClr val="0000FF"/>
                </a:solidFill>
                <a:latin typeface="Arial" pitchFamily="34" charset="0"/>
              </a:rPr>
              <a:t>- доброе пожелание, моральная поддержка, девиз, загадка </a:t>
            </a:r>
          </a:p>
          <a:p>
            <a:pPr>
              <a:buFontTx/>
              <a:buChar char="-"/>
              <a:defRPr/>
            </a:pPr>
            <a:r>
              <a:rPr lang="ru-RU" sz="3400" dirty="0" smtClean="0">
                <a:solidFill>
                  <a:srgbClr val="0000FF"/>
                </a:solidFill>
                <a:latin typeface="Arial" pitchFamily="34" charset="0"/>
              </a:rPr>
              <a:t>беседа, сообщение и т.п. (Вы любите путешествовать? Хотите отправиться в .. и т.п.).</a:t>
            </a:r>
          </a:p>
          <a:p>
            <a:pPr>
              <a:buNone/>
              <a:defRPr/>
            </a:pPr>
            <a:r>
              <a:rPr lang="ru-RU" sz="3400" dirty="0" smtClean="0">
                <a:solidFill>
                  <a:srgbClr val="0000FF"/>
                </a:solidFill>
                <a:latin typeface="Arial" pitchFamily="34" charset="0"/>
              </a:rPr>
              <a:t>Ключевыми фразами завершения этапа являются вопросы: </a:t>
            </a:r>
            <a:r>
              <a:rPr lang="ru-RU" sz="3400" b="1" dirty="0" smtClean="0">
                <a:solidFill>
                  <a:srgbClr val="C00000"/>
                </a:solidFill>
                <a:latin typeface="Arial" pitchFamily="34" charset="0"/>
              </a:rPr>
              <a:t>«Хотите?», «Сможете?»</a:t>
            </a:r>
          </a:p>
          <a:p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 </a:t>
            </a:r>
            <a:r>
              <a:rPr lang="ru-RU" sz="3600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Arial" pitchFamily="34" charset="0"/>
              </a:rPr>
              <a:t>2. Актуализация: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072098"/>
          </a:xfrm>
        </p:spPr>
        <p:txBody>
          <a:bodyPr>
            <a:normAutofit fontScale="85000" lnSpcReduction="10000"/>
          </a:bodyPr>
          <a:lstStyle/>
          <a:p>
            <a:pPr>
              <a:buNone/>
              <a:defRPr/>
            </a:pPr>
            <a:r>
              <a:rPr lang="ru-RU" dirty="0" smtClean="0">
                <a:solidFill>
                  <a:srgbClr val="0033CC"/>
                </a:solidFill>
              </a:rPr>
              <a:t>- актуализация знаний, необходимых    для    изучения    нового    материала, и предметная  деятельность детей</a:t>
            </a:r>
            <a:endParaRPr lang="ru-RU" i="1" dirty="0" smtClean="0">
              <a:solidFill>
                <a:srgbClr val="C00000"/>
              </a:solidFill>
            </a:endParaRPr>
          </a:p>
          <a:p>
            <a:pPr>
              <a:buNone/>
              <a:defRPr/>
            </a:pPr>
            <a:r>
              <a:rPr lang="ru-RU" b="1" i="1" dirty="0" smtClean="0">
                <a:solidFill>
                  <a:srgbClr val="C00000"/>
                </a:solidFill>
              </a:rPr>
              <a:t>Дидактические задачи</a:t>
            </a:r>
            <a:r>
              <a:rPr lang="ru-RU" i="1" dirty="0" smtClean="0">
                <a:solidFill>
                  <a:srgbClr val="C00000"/>
                </a:solidFill>
              </a:rPr>
              <a:t>: </a:t>
            </a:r>
            <a:r>
              <a:rPr lang="ru-RU" dirty="0" smtClean="0">
                <a:solidFill>
                  <a:srgbClr val="C00000"/>
                </a:solidFill>
              </a:rPr>
              <a:t>актуализировать знания детей.</a:t>
            </a:r>
          </a:p>
          <a:p>
            <a:pPr>
              <a:buNone/>
              <a:defRPr/>
            </a:pPr>
            <a:r>
              <a:rPr lang="ru-RU" b="1" i="1" dirty="0" smtClean="0">
                <a:solidFill>
                  <a:srgbClr val="0033CC"/>
                </a:solidFill>
              </a:rPr>
              <a:t>Требования к этапу</a:t>
            </a:r>
            <a:endParaRPr lang="ru-RU" b="1" dirty="0" smtClean="0">
              <a:solidFill>
                <a:srgbClr val="0033CC"/>
              </a:solidFill>
            </a:endParaRPr>
          </a:p>
          <a:p>
            <a:pPr>
              <a:buNone/>
              <a:defRPr/>
            </a:pPr>
            <a:r>
              <a:rPr lang="ru-RU" dirty="0" smtClean="0">
                <a:solidFill>
                  <a:srgbClr val="0033CC"/>
                </a:solidFill>
              </a:rPr>
              <a:t>1.  Воспроизводятся    знания,    умения,    навыки,    являющиеся    основой    для «открытия»   нового   знания    или   необходимые   для   построения    нового   способа действий.</a:t>
            </a:r>
          </a:p>
          <a:p>
            <a:pPr>
              <a:buNone/>
              <a:defRPr/>
            </a:pPr>
            <a:r>
              <a:rPr lang="ru-RU" dirty="0" smtClean="0">
                <a:solidFill>
                  <a:srgbClr val="0033CC"/>
                </a:solidFill>
              </a:rPr>
              <a:t>2.  Предлагается задание, требующее от детей нового способа действия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786874" cy="868346"/>
          </a:xfrm>
        </p:spPr>
        <p:txBody>
          <a:bodyPr>
            <a:noAutofit/>
          </a:bodyPr>
          <a:lstStyle/>
          <a:p>
            <a:r>
              <a:rPr lang="ru-RU" sz="3200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Arial" pitchFamily="34" charset="0"/>
              </a:rPr>
              <a:t>3. Затруднение в игровой ситуации:</a:t>
            </a:r>
            <a:endParaRPr lang="ru-RU" sz="3200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 fontScale="92500" lnSpcReduction="20000"/>
          </a:bodyPr>
          <a:lstStyle/>
          <a:p>
            <a:pPr>
              <a:buNone/>
              <a:defRPr/>
            </a:pPr>
            <a:r>
              <a:rPr lang="ru-RU" dirty="0" smtClean="0">
                <a:solidFill>
                  <a:srgbClr val="0000FF"/>
                </a:solidFill>
              </a:rPr>
              <a:t>- фиксация затруднения;</a:t>
            </a:r>
          </a:p>
          <a:p>
            <a:pPr>
              <a:buNone/>
              <a:defRPr/>
            </a:pPr>
            <a:r>
              <a:rPr lang="ru-RU" dirty="0" smtClean="0">
                <a:solidFill>
                  <a:srgbClr val="0000FF"/>
                </a:solidFill>
              </a:rPr>
              <a:t>- установление причины затруднения</a:t>
            </a:r>
            <a:r>
              <a:rPr lang="ru-RU" dirty="0" smtClean="0"/>
              <a:t>.</a:t>
            </a:r>
          </a:p>
          <a:p>
            <a:pPr>
              <a:buNone/>
              <a:defRPr/>
            </a:pPr>
            <a:r>
              <a:rPr lang="ru-RU" b="1" i="1" dirty="0" smtClean="0">
                <a:solidFill>
                  <a:srgbClr val="C00000"/>
                </a:solidFill>
              </a:rPr>
              <a:t>Дидактические задачи</a:t>
            </a:r>
            <a:r>
              <a:rPr lang="ru-RU" i="1" dirty="0" smtClean="0">
                <a:solidFill>
                  <a:srgbClr val="C00000"/>
                </a:solidFill>
              </a:rPr>
              <a:t>: </a:t>
            </a:r>
            <a:r>
              <a:rPr lang="ru-RU" dirty="0" smtClean="0">
                <a:solidFill>
                  <a:srgbClr val="C00000"/>
                </a:solidFill>
              </a:rPr>
              <a:t>создать мотивационную ситуацию для «открытия» нового знания или способа действий; развивать мышление и речь.</a:t>
            </a:r>
          </a:p>
          <a:p>
            <a:pPr>
              <a:buNone/>
              <a:defRPr/>
            </a:pPr>
            <a:r>
              <a:rPr lang="ru-RU" b="1" i="1" dirty="0" smtClean="0">
                <a:solidFill>
                  <a:srgbClr val="0000FF"/>
                </a:solidFill>
              </a:rPr>
              <a:t>Требования к этапу</a:t>
            </a:r>
            <a:endParaRPr lang="ru-RU" b="1" dirty="0" smtClean="0">
              <a:solidFill>
                <a:srgbClr val="0000FF"/>
              </a:solidFill>
            </a:endParaRPr>
          </a:p>
          <a:p>
            <a:pPr>
              <a:buNone/>
              <a:defRPr/>
            </a:pPr>
            <a:r>
              <a:rPr lang="ru-RU" dirty="0" smtClean="0">
                <a:solidFill>
                  <a:srgbClr val="0000FF"/>
                </a:solidFill>
                <a:cs typeface="Times New Roman" pitchFamily="18" charset="0"/>
              </a:rPr>
              <a:t>С помощью системы вопросов </a:t>
            </a:r>
            <a:r>
              <a:rPr lang="ru-RU" dirty="0" smtClean="0">
                <a:solidFill>
                  <a:srgbClr val="C00000"/>
                </a:solidFill>
                <a:cs typeface="Times New Roman" pitchFamily="18" charset="0"/>
              </a:rPr>
              <a:t>«Смогли?» – «Почему не смогли?» </a:t>
            </a:r>
            <a:r>
              <a:rPr lang="ru-RU" dirty="0" smtClean="0">
                <a:solidFill>
                  <a:srgbClr val="0000FF"/>
                </a:solidFill>
              </a:rPr>
              <a:t>возникшее   затруднение   фиксируется   в   речи   детей   и   формулируется педагогом.</a:t>
            </a:r>
          </a:p>
          <a:p>
            <a:endParaRPr lang="ru-RU" dirty="0"/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796908"/>
          </a:xfrm>
        </p:spPr>
        <p:txBody>
          <a:bodyPr>
            <a:normAutofit/>
          </a:bodyPr>
          <a:lstStyle/>
          <a:p>
            <a:r>
              <a:rPr lang="ru-RU" sz="3200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Arial" pitchFamily="34" charset="0"/>
              </a:rPr>
              <a:t>4. «Открытие» нового знания:</a:t>
            </a:r>
            <a:endParaRPr lang="ru-RU" sz="3200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857232"/>
            <a:ext cx="8572560" cy="5429288"/>
          </a:xfrm>
        </p:spPr>
        <p:txBody>
          <a:bodyPr>
            <a:normAutofit fontScale="47500" lnSpcReduction="20000"/>
          </a:bodyPr>
          <a:lstStyle/>
          <a:p>
            <a:pPr>
              <a:buNone/>
              <a:defRPr/>
            </a:pPr>
            <a:r>
              <a:rPr lang="ru-RU" sz="4400" dirty="0" smtClean="0">
                <a:solidFill>
                  <a:srgbClr val="0033CC"/>
                </a:solidFill>
              </a:rPr>
              <a:t>- предлагаются и принимаются новый способ действий, новое понятие, новая форма записей и т.д.</a:t>
            </a:r>
          </a:p>
          <a:p>
            <a:pPr>
              <a:buNone/>
              <a:defRPr/>
            </a:pPr>
            <a:r>
              <a:rPr lang="ru-RU" sz="4400" b="1" i="1" dirty="0" smtClean="0">
                <a:solidFill>
                  <a:srgbClr val="C00000"/>
                </a:solidFill>
              </a:rPr>
              <a:t>Дидактические задачи: </a:t>
            </a:r>
            <a:r>
              <a:rPr lang="ru-RU" sz="4400" dirty="0" smtClean="0">
                <a:solidFill>
                  <a:srgbClr val="C00000"/>
                </a:solidFill>
              </a:rPr>
              <a:t>формировать понятие или представление об изучаемом; развивать мыслительные операции.</a:t>
            </a:r>
          </a:p>
          <a:p>
            <a:pPr>
              <a:buNone/>
              <a:defRPr/>
            </a:pPr>
            <a:r>
              <a:rPr lang="ru-RU" sz="4400" b="1" i="1" dirty="0" smtClean="0">
                <a:solidFill>
                  <a:srgbClr val="0033CC"/>
                </a:solidFill>
              </a:rPr>
              <a:t>Требования к этапу</a:t>
            </a:r>
            <a:endParaRPr lang="ru-RU" sz="4400" b="1" dirty="0" smtClean="0">
              <a:solidFill>
                <a:srgbClr val="0033CC"/>
              </a:solidFill>
            </a:endParaRPr>
          </a:p>
          <a:p>
            <a:pPr>
              <a:buFontTx/>
              <a:buAutoNum type="arabicPeriod"/>
              <a:defRPr/>
            </a:pPr>
            <a:r>
              <a:rPr lang="ru-RU" sz="4400" dirty="0" smtClean="0">
                <a:solidFill>
                  <a:srgbClr val="0033CC"/>
                </a:solidFill>
              </a:rPr>
              <a:t>С  помощью вопроса </a:t>
            </a:r>
            <a:r>
              <a:rPr lang="ru-RU" sz="4400" dirty="0" smtClean="0">
                <a:solidFill>
                  <a:srgbClr val="C00000"/>
                </a:solidFill>
              </a:rPr>
              <a:t>«Что нужно делать, если чего-то не знаешь?» </a:t>
            </a:r>
            <a:r>
              <a:rPr lang="ru-RU" sz="4400" dirty="0" smtClean="0">
                <a:solidFill>
                  <a:srgbClr val="0033CC"/>
                </a:solidFill>
              </a:rPr>
              <a:t>воспитатель побуждает детей выбрать способ преодоления затруднения.</a:t>
            </a:r>
          </a:p>
          <a:p>
            <a:pPr>
              <a:buFontTx/>
              <a:buAutoNum type="arabicPeriod"/>
              <a:defRPr/>
            </a:pPr>
            <a:r>
              <a:rPr lang="ru-RU" sz="4400" dirty="0" smtClean="0">
                <a:solidFill>
                  <a:srgbClr val="0033CC"/>
                </a:solidFill>
              </a:rPr>
              <a:t>Педагог помогает выдвигать предположения, гипотезы, идеи и обосновывать их. </a:t>
            </a:r>
            <a:endParaRPr lang="ru-RU" sz="4400" dirty="0" smtClean="0">
              <a:solidFill>
                <a:srgbClr val="C00000"/>
              </a:solidFill>
            </a:endParaRPr>
          </a:p>
          <a:p>
            <a:pPr>
              <a:buNone/>
              <a:defRPr/>
            </a:pPr>
            <a:r>
              <a:rPr lang="ru-RU" sz="4400" dirty="0" smtClean="0">
                <a:solidFill>
                  <a:srgbClr val="0033CC"/>
                </a:solidFill>
              </a:rPr>
              <a:t>3.  Воспитатель   выслушивает   ответы   детей,   обсуждает    их   с   остальными, помогает делать вывод.</a:t>
            </a:r>
          </a:p>
          <a:p>
            <a:pPr>
              <a:buNone/>
              <a:defRPr/>
            </a:pPr>
            <a:r>
              <a:rPr lang="ru-RU" sz="4400" dirty="0" smtClean="0">
                <a:solidFill>
                  <a:srgbClr val="0033CC"/>
                </a:solidFill>
              </a:rPr>
              <a:t>4.   Используются предметные действия с моделями, схемами.</a:t>
            </a:r>
          </a:p>
          <a:p>
            <a:pPr>
              <a:buNone/>
              <a:defRPr/>
            </a:pPr>
            <a:r>
              <a:rPr lang="ru-RU" sz="4400" dirty="0" smtClean="0">
                <a:solidFill>
                  <a:srgbClr val="0033CC"/>
                </a:solidFill>
              </a:rPr>
              <a:t>5. Новый способ действий фиксируется в словесной форме, в виде рисунка или в знаковой форме, предметной модели и т.д.</a:t>
            </a:r>
          </a:p>
          <a:p>
            <a:pPr>
              <a:buNone/>
              <a:defRPr/>
            </a:pPr>
            <a:r>
              <a:rPr lang="ru-RU" sz="4400" dirty="0" smtClean="0">
                <a:solidFill>
                  <a:srgbClr val="0033CC"/>
                </a:solidFill>
              </a:rPr>
              <a:t>6.  С    помощью    воспитателя    дети    преодолевают    возникшее    затруднение и с помощью нового способа действия делают выводы.</a:t>
            </a:r>
          </a:p>
          <a:p>
            <a:endParaRPr lang="ru-RU" dirty="0"/>
          </a:p>
        </p:txBody>
      </p:sp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school0000000000000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school0000000000000</Template>
  <TotalTime>779</TotalTime>
  <Words>1772</Words>
  <Application>Microsoft Office PowerPoint</Application>
  <PresentationFormat>Экран (4:3)</PresentationFormat>
  <Paragraphs>115</Paragraphs>
  <Slides>14</Slides>
  <Notes>13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school0000000000000</vt:lpstr>
      <vt:lpstr>Технология «Ситуация»  как инструмент реализации современных  целей дошкольного образования»</vt:lpstr>
      <vt:lpstr>Слайд 2</vt:lpstr>
      <vt:lpstr>Слайд 3</vt:lpstr>
      <vt:lpstr>Слайд 4</vt:lpstr>
      <vt:lpstr>Структура технологии «Ситуация»</vt:lpstr>
      <vt:lpstr>I. Введение в игровую ситуацию:</vt:lpstr>
      <vt:lpstr> 2. Актуализация: </vt:lpstr>
      <vt:lpstr>3. Затруднение в игровой ситуации:</vt:lpstr>
      <vt:lpstr>4. «Открытие» нового знания:</vt:lpstr>
      <vt:lpstr>5.Включение нового знания в систему знаний ребенка</vt:lpstr>
      <vt:lpstr>6. Итог занятия (осмысление):</vt:lpstr>
      <vt:lpstr>Слайд 12</vt:lpstr>
      <vt:lpstr>Работа в группах</vt:lpstr>
      <vt:lpstr>Спасибо за работу!</vt:lpstr>
    </vt:vector>
  </TitlesOfParts>
  <Company>CtrlSoft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new</cp:lastModifiedBy>
  <cp:revision>83</cp:revision>
  <dcterms:created xsi:type="dcterms:W3CDTF">2014-08-19T13:50:26Z</dcterms:created>
  <dcterms:modified xsi:type="dcterms:W3CDTF">2016-03-14T17:00:58Z</dcterms:modified>
</cp:coreProperties>
</file>