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5"/>
  </p:notesMasterIdLst>
  <p:handoutMasterIdLst>
    <p:handoutMasterId r:id="rId16"/>
  </p:handoutMasterIdLst>
  <p:sldIdLst>
    <p:sldId id="264" r:id="rId3"/>
    <p:sldId id="276" r:id="rId4"/>
    <p:sldId id="287" r:id="rId5"/>
    <p:sldId id="281" r:id="rId6"/>
    <p:sldId id="266" r:id="rId7"/>
    <p:sldId id="268" r:id="rId8"/>
    <p:sldId id="282" r:id="rId9"/>
    <p:sldId id="283" r:id="rId10"/>
    <p:sldId id="284" r:id="rId11"/>
    <p:sldId id="285" r:id="rId12"/>
    <p:sldId id="286" r:id="rId13"/>
    <p:sldId id="288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702" y="-6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t>29.12.2016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29.12.2016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29.12.2016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29.12.2016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6180" y="1498601"/>
            <a:ext cx="7848872" cy="3298825"/>
          </a:xfrm>
        </p:spPr>
        <p:txBody>
          <a:bodyPr>
            <a:normAutofit fontScale="90000"/>
          </a:bodyPr>
          <a:lstStyle/>
          <a:p>
            <a:pPr algn="l" defTabSz="1216152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374C81"/>
                </a:solidFill>
                <a:latin typeface="Monotype Corsiva" pitchFamily="66" charset="0"/>
              </a:rPr>
              <a:t>Система оценки достижения планируемых результатов освоения основной образовательной программы основного общего образования</a:t>
            </a:r>
            <a:endParaRPr lang="ru-RU" sz="5400" b="0" i="0" baseline="0" dirty="0">
              <a:solidFill>
                <a:srgbClr val="374C8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5445224"/>
            <a:ext cx="7008574" cy="726976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800" b="0" i="0" dirty="0" smtClean="0">
                <a:solidFill>
                  <a:srgbClr val="374C81"/>
                </a:solidFill>
              </a:rPr>
              <a:t>Педагогический совет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dirty="0" smtClean="0">
                <a:solidFill>
                  <a:srgbClr val="374C81"/>
                </a:solidFill>
              </a:rPr>
              <a:t>30.12.2016</a:t>
            </a:r>
            <a:endParaRPr lang="ru-RU" sz="2800" b="0" i="0" dirty="0">
              <a:solidFill>
                <a:srgbClr val="374C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836" y="3068960"/>
            <a:ext cx="6696744" cy="193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оценки предметных результатов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55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476672"/>
            <a:ext cx="10157354" cy="5695528"/>
          </a:xfrm>
        </p:spPr>
        <p:txBody>
          <a:bodyPr/>
          <a:lstStyle/>
          <a:p>
            <a:r>
              <a:rPr lang="ru-RU" sz="3200" dirty="0"/>
              <a:t>Основным предметом оценки в соответствии с требованиями ФГОС ООО является способность к решению учебно-познавательных и учебно-практических задач, основанных на изучаемом учебном материале, с использованием способов действий, релевантных содержанию учебных предметов, в том числе — </a:t>
            </a:r>
            <a:r>
              <a:rPr lang="ru-RU" sz="3200" dirty="0" err="1" smtClean="0"/>
              <a:t>метапреаметных</a:t>
            </a:r>
            <a:r>
              <a:rPr lang="ru-RU" sz="3200" dirty="0"/>
              <a:t> </a:t>
            </a:r>
            <a:r>
              <a:rPr lang="ru-RU" sz="3200" dirty="0" smtClean="0"/>
              <a:t>(познавательных</a:t>
            </a:r>
            <a:r>
              <a:rPr lang="ru-RU" sz="3200" dirty="0"/>
              <a:t>, регулятивных, коммуникативных)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82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Процедуры системы оценки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оценка включает</a:t>
            </a:r>
            <a:r>
              <a:rPr lang="ru-RU" dirty="0"/>
              <a:t>:</a:t>
            </a:r>
          </a:p>
          <a:p>
            <a:r>
              <a:rPr lang="ru-RU" dirty="0" smtClean="0"/>
              <a:t>стартовую </a:t>
            </a:r>
            <a:r>
              <a:rPr lang="ru-RU" dirty="0"/>
              <a:t>диагностику,</a:t>
            </a:r>
          </a:p>
          <a:p>
            <a:r>
              <a:rPr lang="ru-RU" dirty="0" smtClean="0"/>
              <a:t>текущую </a:t>
            </a:r>
            <a:r>
              <a:rPr lang="ru-RU" dirty="0"/>
              <a:t>и тематическую оценку, </a:t>
            </a:r>
            <a:endParaRPr lang="ru-RU" dirty="0" smtClean="0"/>
          </a:p>
          <a:p>
            <a:r>
              <a:rPr lang="ru-RU" dirty="0" smtClean="0"/>
              <a:t>Портфолио</a:t>
            </a:r>
            <a:r>
              <a:rPr lang="ru-RU" dirty="0"/>
              <a:t>,</a:t>
            </a:r>
          </a:p>
          <a:p>
            <a:r>
              <a:rPr lang="ru-RU" dirty="0" err="1" smtClean="0"/>
              <a:t>внутришкольный</a:t>
            </a:r>
            <a:r>
              <a:rPr lang="ru-RU" dirty="0" smtClean="0"/>
              <a:t> </a:t>
            </a:r>
            <a:r>
              <a:rPr lang="ru-RU" dirty="0"/>
              <a:t>мониторинг образовательных достижений,</a:t>
            </a:r>
          </a:p>
          <a:p>
            <a:r>
              <a:rPr lang="ru-RU" dirty="0" smtClean="0"/>
              <a:t>промежуточную </a:t>
            </a:r>
            <a:r>
              <a:rPr lang="ru-RU" dirty="0"/>
              <a:t>и итоговую аттестацию обучающихся.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8" y="1701800"/>
            <a:ext cx="5485485" cy="4470400"/>
          </a:xfrm>
        </p:spPr>
        <p:txBody>
          <a:bodyPr>
            <a:normAutofit fontScale="92500"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внешним процедурам относятся:</a:t>
            </a:r>
            <a:r>
              <a:rPr lang="ru-RU" dirty="0"/>
              <a:t>	</a:t>
            </a:r>
          </a:p>
          <a:p>
            <a:r>
              <a:rPr lang="ru-RU" dirty="0" smtClean="0"/>
              <a:t>государственная </a:t>
            </a:r>
            <a:r>
              <a:rPr lang="ru-RU" dirty="0"/>
              <a:t>итоговая </a:t>
            </a:r>
            <a:r>
              <a:rPr lang="ru-RU" dirty="0" smtClean="0"/>
              <a:t>аттестация,</a:t>
            </a:r>
            <a:endParaRPr lang="ru-RU" dirty="0"/>
          </a:p>
          <a:p>
            <a:r>
              <a:rPr lang="ru-RU" dirty="0" smtClean="0"/>
              <a:t>независимая </a:t>
            </a:r>
            <a:r>
              <a:rPr lang="ru-RU" dirty="0"/>
              <a:t>оценка качества </a:t>
            </a:r>
            <a:r>
              <a:rPr lang="ru-RU" dirty="0" smtClean="0"/>
              <a:t>образования </a:t>
            </a:r>
            <a:r>
              <a:rPr lang="ru-RU" dirty="0"/>
              <a:t>	</a:t>
            </a:r>
            <a:endParaRPr lang="ru-RU" dirty="0" smtClean="0"/>
          </a:p>
          <a:p>
            <a:r>
              <a:rPr lang="ru-RU" dirty="0" smtClean="0"/>
              <a:t>мониторинговые исследования муниципального, регионального и федерального </a:t>
            </a:r>
            <a:r>
              <a:rPr lang="ru-RU" dirty="0"/>
              <a:t>уровней.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57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1216152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4400" b="0" i="0" baseline="0" dirty="0" smtClean="0">
                <a:solidFill>
                  <a:srgbClr val="374C81"/>
                </a:solidFill>
                <a:latin typeface="Century Gothic"/>
                <a:ea typeface="+mj-ea"/>
                <a:cs typeface="+mj-cs"/>
              </a:rPr>
              <a:t>Объект</a:t>
            </a:r>
            <a:endParaRPr lang="ru-RU" sz="4400" b="0" i="0" baseline="0" dirty="0">
              <a:solidFill>
                <a:srgbClr val="374C81"/>
              </a:solidFill>
              <a:latin typeface="Century Gothic"/>
              <a:ea typeface="+mj-ea"/>
              <a:cs typeface="+mj-cs"/>
            </a:endParaRPr>
          </a:p>
        </p:txBody>
      </p:sp>
      <p:sp>
        <p:nvSpPr>
          <p:cNvPr id="4" name="Заголовок 12"/>
          <p:cNvSpPr txBox="1">
            <a:spLocks/>
          </p:cNvSpPr>
          <p:nvPr/>
        </p:nvSpPr>
        <p:spPr>
          <a:xfrm>
            <a:off x="1125860" y="1556792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216152">
              <a:spcBef>
                <a:spcPts val="0"/>
              </a:spcBef>
            </a:pPr>
            <a:r>
              <a:rPr lang="ru-RU" dirty="0" smtClean="0">
                <a:solidFill>
                  <a:srgbClr val="374C81"/>
                </a:solidFill>
                <a:latin typeface="Century Gothic"/>
              </a:rPr>
              <a:t>Требования ФГОС</a:t>
            </a:r>
            <a:endParaRPr lang="ru-RU" dirty="0">
              <a:solidFill>
                <a:srgbClr val="374C81"/>
              </a:solidFill>
              <a:latin typeface="Century Gothic"/>
            </a:endParaRPr>
          </a:p>
        </p:txBody>
      </p:sp>
      <p:sp>
        <p:nvSpPr>
          <p:cNvPr id="5" name="Заголовок 12"/>
          <p:cNvSpPr txBox="1">
            <a:spLocks/>
          </p:cNvSpPr>
          <p:nvPr/>
        </p:nvSpPr>
        <p:spPr>
          <a:xfrm>
            <a:off x="1125860" y="2973315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216152">
              <a:spcBef>
                <a:spcPts val="0"/>
              </a:spcBef>
            </a:pPr>
            <a:r>
              <a:rPr lang="ru-RU" dirty="0" smtClean="0">
                <a:solidFill>
                  <a:srgbClr val="374C81"/>
                </a:solidFill>
                <a:latin typeface="Century Gothic"/>
              </a:rPr>
              <a:t>Планируемые результаты</a:t>
            </a:r>
            <a:endParaRPr lang="ru-RU" dirty="0">
              <a:solidFill>
                <a:srgbClr val="374C81"/>
              </a:solidFill>
              <a:latin typeface="Century Gothic"/>
            </a:endParaRPr>
          </a:p>
        </p:txBody>
      </p:sp>
      <p:sp>
        <p:nvSpPr>
          <p:cNvPr id="6" name="Заголовок 12"/>
          <p:cNvSpPr txBox="1">
            <a:spLocks/>
          </p:cNvSpPr>
          <p:nvPr/>
        </p:nvSpPr>
        <p:spPr>
          <a:xfrm>
            <a:off x="1104253" y="4370315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4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216152">
              <a:spcBef>
                <a:spcPts val="0"/>
              </a:spcBef>
            </a:pPr>
            <a:r>
              <a:rPr lang="ru-RU" sz="3200" dirty="0" smtClean="0">
                <a:solidFill>
                  <a:srgbClr val="374C81"/>
                </a:solidFill>
                <a:latin typeface="Century Gothic"/>
              </a:rPr>
              <a:t>Личностные  </a:t>
            </a:r>
            <a:r>
              <a:rPr lang="ru-RU" sz="3200" dirty="0" err="1" smtClean="0">
                <a:solidFill>
                  <a:srgbClr val="374C81"/>
                </a:solidFill>
                <a:latin typeface="Century Gothic"/>
              </a:rPr>
              <a:t>Метапредметные</a:t>
            </a:r>
            <a:r>
              <a:rPr lang="ru-RU" sz="3200" dirty="0" smtClean="0">
                <a:solidFill>
                  <a:srgbClr val="374C81"/>
                </a:solidFill>
                <a:latin typeface="Century Gothic"/>
              </a:rPr>
              <a:t> Предметные</a:t>
            </a:r>
            <a:endParaRPr lang="ru-RU" sz="3200" dirty="0">
              <a:solidFill>
                <a:srgbClr val="374C81"/>
              </a:solidFill>
              <a:latin typeface="Century Gothic"/>
            </a:endParaRPr>
          </a:p>
        </p:txBody>
      </p:sp>
      <p:cxnSp>
        <p:nvCxnSpPr>
          <p:cNvPr id="3" name="Прямая со стрелкой 2"/>
          <p:cNvCxnSpPr>
            <a:stCxn id="13" idx="2"/>
          </p:cNvCxnSpPr>
          <p:nvPr/>
        </p:nvCxnSpPr>
        <p:spPr>
          <a:xfrm>
            <a:off x="6195986" y="1473200"/>
            <a:ext cx="8551" cy="65965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74379" y="2973315"/>
            <a:ext cx="8551" cy="65965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213349" y="4509120"/>
            <a:ext cx="8551" cy="65965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726699" y="4509120"/>
            <a:ext cx="2295705" cy="64707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382444" y="4509120"/>
            <a:ext cx="2456823" cy="62046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Направления и цели системы оценки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оценка </a:t>
            </a:r>
            <a:r>
              <a:rPr lang="ru-RU" sz="3200" dirty="0"/>
              <a:t>образовательных достижений </a:t>
            </a:r>
            <a:r>
              <a:rPr lang="ru-RU" sz="3200" dirty="0" smtClean="0"/>
              <a:t>обучающихся </a:t>
            </a:r>
            <a:r>
              <a:rPr lang="ru-RU" sz="3200" dirty="0"/>
              <a:t>на различных этапах </a:t>
            </a:r>
            <a:r>
              <a:rPr lang="ru-RU" sz="3200" dirty="0" smtClean="0"/>
              <a:t>обучения;</a:t>
            </a:r>
            <a:endParaRPr lang="ru-RU" sz="3200" dirty="0"/>
          </a:p>
          <a:p>
            <a:r>
              <a:rPr lang="ru-RU" sz="3200" dirty="0" smtClean="0"/>
              <a:t>оценка </a:t>
            </a:r>
            <a:r>
              <a:rPr lang="ru-RU" sz="3200" dirty="0"/>
              <a:t>результатов деятельности педагогических </a:t>
            </a:r>
            <a:r>
              <a:rPr lang="ru-RU" sz="3200" dirty="0" smtClean="0"/>
              <a:t>кадров;</a:t>
            </a:r>
            <a:endParaRPr lang="ru-RU" sz="3200" dirty="0"/>
          </a:p>
          <a:p>
            <a:r>
              <a:rPr lang="ru-RU" sz="3200" dirty="0" smtClean="0"/>
              <a:t>оценка </a:t>
            </a:r>
            <a:r>
              <a:rPr lang="ru-RU" sz="3200" dirty="0"/>
              <a:t>результатов деятельности образовательной </a:t>
            </a:r>
            <a:r>
              <a:rPr lang="ru-RU" sz="3200" dirty="0" smtClean="0"/>
              <a:t>организации.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8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476672"/>
            <a:ext cx="10157354" cy="569552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 соответствии с ФГОС ООО система оценки образовательной организации реализует </a:t>
            </a:r>
          </a:p>
          <a:p>
            <a:pPr marL="0" indent="0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системно-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уровневый и комплексный подходы</a:t>
            </a:r>
            <a:r>
              <a:rPr lang="ru-RU" sz="4000" dirty="0" smtClean="0"/>
              <a:t> </a:t>
            </a:r>
          </a:p>
          <a:p>
            <a:pPr marL="0" indent="0" algn="ctr">
              <a:buNone/>
            </a:pPr>
            <a:r>
              <a:rPr lang="ru-RU" sz="4000" dirty="0" smtClean="0"/>
              <a:t>к оценке образовательных достижений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8588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844" y="3501008"/>
            <a:ext cx="7008574" cy="193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оценки личностных результатов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17309" y="476672"/>
            <a:ext cx="4977104" cy="5695528"/>
          </a:xfrm>
        </p:spPr>
        <p:txBody>
          <a:bodyPr>
            <a:normAutofit/>
          </a:bodyPr>
          <a:lstStyle/>
          <a:p>
            <a:r>
              <a:rPr lang="ru-RU" dirty="0" err="1"/>
              <a:t>сформированность</a:t>
            </a:r>
            <a:r>
              <a:rPr lang="ru-RU" dirty="0"/>
              <a:t> основ гражданской идентичности личности;</a:t>
            </a:r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индивидуальной учебной     самостоятельности,     включая умение строить жизненные профессиональные планы с учетом </a:t>
            </a:r>
            <a:r>
              <a:rPr lang="ru-RU" dirty="0" smtClean="0"/>
              <a:t>конкретных перспектив социального </a:t>
            </a:r>
            <a:r>
              <a:rPr lang="ru-RU" dirty="0"/>
              <a:t>развития;</a:t>
            </a:r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социальных компетенций, включая ценностно-смысловые установки и моральные нормы, опыт социальных и межличностных </a:t>
            </a:r>
            <a:r>
              <a:rPr lang="ru-RU" dirty="0" smtClean="0"/>
              <a:t>отношений, правосознание</a:t>
            </a:r>
            <a:r>
              <a:rPr lang="ru-RU" dirty="0"/>
              <a:t>.</a:t>
            </a:r>
          </a:p>
          <a:p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6297559" y="476672"/>
            <a:ext cx="4977104" cy="569552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соблюдении норм и правил поведения, принятых в образовательной организации;</a:t>
            </a:r>
          </a:p>
          <a:p>
            <a:r>
              <a:rPr lang="ru-RU" dirty="0" smtClean="0"/>
              <a:t>участии </a:t>
            </a:r>
            <a:r>
              <a:rPr lang="ru-RU" dirty="0"/>
              <a:t>в общественной жизни образовательной организации, ближайшего социального окружения, страны, общественно-полезной деятельности;</a:t>
            </a:r>
          </a:p>
          <a:p>
            <a:r>
              <a:rPr lang="ru-RU" dirty="0"/>
              <a:t> </a:t>
            </a:r>
            <a:r>
              <a:rPr lang="ru-RU" dirty="0" smtClean="0"/>
              <a:t>ответственности </a:t>
            </a:r>
            <a:r>
              <a:rPr lang="ru-RU" dirty="0"/>
              <a:t>за результаты обучения;</a:t>
            </a:r>
          </a:p>
          <a:p>
            <a:r>
              <a:rPr lang="ru-RU" dirty="0" smtClean="0"/>
              <a:t>готовности </a:t>
            </a:r>
            <a:r>
              <a:rPr lang="ru-RU" dirty="0"/>
              <a:t>и способности делать осознанный выбор своей образовательной траектории, в том числе выбор профессии;</a:t>
            </a:r>
          </a:p>
          <a:p>
            <a:r>
              <a:rPr lang="ru-RU" dirty="0"/>
              <a:t> </a:t>
            </a:r>
            <a:r>
              <a:rPr lang="ru-RU" dirty="0" smtClean="0"/>
              <a:t>ценностно-смысловых </a:t>
            </a:r>
            <a:r>
              <a:rPr lang="ru-RU" dirty="0"/>
              <a:t>установках обучающихся, формируемых средствами различных предметов в рамках системы общего образования.</a:t>
            </a:r>
          </a:p>
          <a:p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590356" y="2852936"/>
            <a:ext cx="864096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836" y="3068960"/>
            <a:ext cx="7632848" cy="193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оценки </a:t>
            </a:r>
            <a:r>
              <a:rPr lang="ru-RU" dirty="0" err="1"/>
              <a:t>м</a:t>
            </a:r>
            <a:r>
              <a:rPr lang="ru-RU" dirty="0" err="1" smtClean="0"/>
              <a:t>етапредметных</a:t>
            </a:r>
            <a:r>
              <a:rPr lang="ru-RU" dirty="0" smtClean="0"/>
              <a:t> результатов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72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Метапредметные</a:t>
            </a:r>
            <a:r>
              <a:rPr lang="ru-RU" dirty="0" smtClean="0"/>
              <a:t>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2492896"/>
            <a:ext cx="10157354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УУД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094412" y="1556792"/>
            <a:ext cx="0" cy="792088"/>
          </a:xfrm>
          <a:prstGeom prst="straightConnector1">
            <a:avLst/>
          </a:prstGeom>
          <a:ln w="5715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502124" y="3356992"/>
            <a:ext cx="1944216" cy="576064"/>
          </a:xfrm>
          <a:prstGeom prst="straightConnector1">
            <a:avLst/>
          </a:prstGeom>
          <a:ln w="5715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38428" y="3356992"/>
            <a:ext cx="0" cy="792088"/>
          </a:xfrm>
          <a:prstGeom prst="straightConnector1">
            <a:avLst/>
          </a:prstGeom>
          <a:ln w="5715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102524" y="3212976"/>
            <a:ext cx="2088232" cy="720080"/>
          </a:xfrm>
          <a:prstGeom prst="straightConnector1">
            <a:avLst/>
          </a:prstGeom>
          <a:ln w="5715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9757" y="4149080"/>
            <a:ext cx="1199906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3600" dirty="0" smtClean="0"/>
              <a:t>Регулятивные  Познавательные  Коммуникативные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2508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404664"/>
            <a:ext cx="10157354" cy="5767536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Способность и</a:t>
            </a:r>
            <a:r>
              <a:rPr lang="ru-RU" sz="2800" b="1" dirty="0"/>
              <a:t> </a:t>
            </a:r>
            <a:r>
              <a:rPr lang="ru-RU" sz="2800" b="1" dirty="0" smtClean="0"/>
              <a:t>готовность</a:t>
            </a:r>
            <a:r>
              <a:rPr lang="ru-RU" sz="2800" b="1" dirty="0"/>
              <a:t>	</a:t>
            </a:r>
            <a:r>
              <a:rPr lang="ru-RU" sz="2800" b="1" dirty="0" smtClean="0"/>
              <a:t>к освоению</a:t>
            </a:r>
            <a:r>
              <a:rPr lang="ru-RU" sz="2800" b="1" dirty="0"/>
              <a:t> </a:t>
            </a:r>
            <a:r>
              <a:rPr lang="ru-RU" sz="2800" b="1" dirty="0" smtClean="0"/>
              <a:t>систематических</a:t>
            </a:r>
            <a:r>
              <a:rPr lang="ru-RU" sz="2800" b="1" dirty="0"/>
              <a:t>	</a:t>
            </a:r>
            <a:r>
              <a:rPr lang="ru-RU" sz="2800" b="1" dirty="0" smtClean="0"/>
              <a:t>знаний, их </a:t>
            </a:r>
            <a:r>
              <a:rPr lang="ru-RU" sz="2800" b="1" dirty="0"/>
              <a:t>самостоятельному пополнению, переносу и интеграции;</a:t>
            </a:r>
          </a:p>
          <a:p>
            <a:r>
              <a:rPr lang="ru-RU" sz="2800" b="1" dirty="0" smtClean="0"/>
              <a:t>способность </a:t>
            </a:r>
            <a:r>
              <a:rPr lang="ru-RU" sz="2800" b="1" dirty="0"/>
              <a:t>работать с информацией;</a:t>
            </a:r>
          </a:p>
          <a:p>
            <a:r>
              <a:rPr lang="ru-RU" sz="2800" b="1" dirty="0" smtClean="0"/>
              <a:t>способность </a:t>
            </a:r>
            <a:r>
              <a:rPr lang="ru-RU" sz="2800" b="1" dirty="0"/>
              <a:t>к сотрудничеству и коммуникации;</a:t>
            </a:r>
          </a:p>
          <a:p>
            <a:r>
              <a:rPr lang="ru-RU" sz="2800" b="1" dirty="0" smtClean="0"/>
              <a:t>способность </a:t>
            </a:r>
            <a:r>
              <a:rPr lang="ru-RU" sz="2800" b="1" dirty="0"/>
              <a:t>к решению личностно и социально значимых проблем и воплощению найденных решений в практику;</a:t>
            </a:r>
          </a:p>
          <a:p>
            <a:r>
              <a:rPr lang="ru-RU" sz="2800" b="1" dirty="0" smtClean="0"/>
              <a:t>способность </a:t>
            </a:r>
            <a:r>
              <a:rPr lang="ru-RU" sz="2800" b="1" dirty="0"/>
              <a:t>и готовность к использованию ИКТ в целях обучения и развития;</a:t>
            </a:r>
          </a:p>
          <a:p>
            <a:r>
              <a:rPr lang="ru-RU" sz="2800" b="1" dirty="0" smtClean="0"/>
              <a:t>способность </a:t>
            </a:r>
            <a:r>
              <a:rPr lang="ru-RU" sz="2800" b="1" dirty="0"/>
              <a:t>к самоорганизации, </a:t>
            </a:r>
            <a:r>
              <a:rPr lang="ru-RU" sz="2800" b="1" dirty="0" err="1"/>
              <a:t>саморегуляции</a:t>
            </a:r>
            <a:r>
              <a:rPr lang="ru-RU" sz="2800" b="1" dirty="0"/>
              <a:t> и рефлексии.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8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pka-knig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Stopka-knig</Template>
  <TotalTime>0</TotalTime>
  <Words>241</Words>
  <Application>Microsoft Office PowerPoint</Application>
  <PresentationFormat>Произвольный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Stopka-knig</vt:lpstr>
      <vt:lpstr>Система оценки достижения планируемых результатов освоения основной образовательной программы основного общего образования</vt:lpstr>
      <vt:lpstr>Объект</vt:lpstr>
      <vt:lpstr>Направления и цели системы оценки</vt:lpstr>
      <vt:lpstr>Презентация PowerPoint</vt:lpstr>
      <vt:lpstr>Особенности оценки личностных результатов</vt:lpstr>
      <vt:lpstr>Презентация PowerPoint</vt:lpstr>
      <vt:lpstr>Особенности оценки метапредметных результатов</vt:lpstr>
      <vt:lpstr>Метапредметные результаты</vt:lpstr>
      <vt:lpstr>Презентация PowerPoint</vt:lpstr>
      <vt:lpstr>Особенности оценки предметных результатов</vt:lpstr>
      <vt:lpstr>Презентация PowerPoint</vt:lpstr>
      <vt:lpstr>Процедуры системы оценки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2016-12-28T11:43:21Z</dcterms:created>
  <dcterms:modified xsi:type="dcterms:W3CDTF">2016-12-29T14:47:48Z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