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C82A3-B283-4E1B-8C7A-F1CC06358F6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725025"/>
      </p:ext>
    </p:extLst>
  </p:cSld>
  <p:clrMapOvr>
    <a:masterClrMapping/>
  </p:clrMapOvr>
  <p:transition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CF6B9-460C-4345-A370-5A3BEE23B0C8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011505"/>
      </p:ext>
    </p:extLst>
  </p:cSld>
  <p:clrMapOvr>
    <a:masterClrMapping/>
  </p:clrMapOvr>
  <p:transition>
    <p:push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41CEA-9452-4866-923D-DD95DE539A30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536949"/>
      </p:ext>
    </p:extLst>
  </p:cSld>
  <p:clrMapOvr>
    <a:masterClrMapping/>
  </p:clrMapOvr>
  <p:transition>
    <p:push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18DF6-B1F6-42AB-A83D-00683EA9E600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549558"/>
      </p:ext>
    </p:extLst>
  </p:cSld>
  <p:clrMapOvr>
    <a:masterClrMapping/>
  </p:clrMapOvr>
  <p:transition>
    <p:push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0E132-D101-47AD-843C-A1F710C5653F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813556"/>
      </p:ext>
    </p:extLst>
  </p:cSld>
  <p:clrMapOvr>
    <a:masterClrMapping/>
  </p:clrMapOvr>
  <p:transition>
    <p:push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E3A08-A2A8-4639-9196-D57DFA2F0C03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772833"/>
      </p:ext>
    </p:extLst>
  </p:cSld>
  <p:clrMapOvr>
    <a:masterClrMapping/>
  </p:clrMapOvr>
  <p:transition>
    <p:push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C3132-B70A-475D-8F61-50AB247E0137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957283"/>
      </p:ext>
    </p:extLst>
  </p:cSld>
  <p:clrMapOvr>
    <a:masterClrMapping/>
  </p:clrMapOvr>
  <p:transition>
    <p:push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32574-C8B1-435B-A864-E71ADE5FC81F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263947"/>
      </p:ext>
    </p:extLst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F28BC-0066-478D-A8D9-0014E239BB43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711718"/>
      </p:ext>
    </p:extLst>
  </p:cSld>
  <p:clrMapOvr>
    <a:masterClrMapping/>
  </p:clrMapOvr>
  <p:transition>
    <p:push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ED6BD-19BE-45DD-BF57-230BB5B29CC6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343863"/>
      </p:ext>
    </p:extLst>
  </p:cSld>
  <p:clrMapOvr>
    <a:masterClrMapping/>
  </p:clrMapOvr>
  <p:transition>
    <p:push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11C11-4604-453C-92DC-D6B5003CC1D4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030581"/>
      </p:ext>
    </p:extLst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0C49AD-9E30-47ED-97EC-B1752CE45012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69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sh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2428875" y="1571625"/>
            <a:ext cx="6281738" cy="24288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«Сложение и вычитание десятичных дробей»</a:t>
            </a:r>
            <a:endParaRPr lang="es-ES" sz="36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5941677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357188"/>
            <a:ext cx="88582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сложения (вычитания) десятичных дробей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625" y="1500188"/>
          <a:ext cx="8429625" cy="507206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558367"/>
                <a:gridCol w="4513695"/>
                <a:gridCol w="1643063"/>
                <a:gridCol w="1714500"/>
              </a:tblGrid>
              <a:tr h="795168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№</a:t>
                      </a:r>
                      <a:endParaRPr lang="ru-RU" sz="2000" b="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Алгоритм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/>
                        <a:t>4,52+2,3</a:t>
                      </a:r>
                      <a:endParaRPr lang="ru-RU" sz="2000" b="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/>
                        <a:t>4,52-2,3</a:t>
                      </a:r>
                      <a:endParaRPr lang="ru-RU" sz="2000" b="0" dirty="0"/>
                    </a:p>
                  </a:txBody>
                  <a:tcPr marL="91439" marR="91439"/>
                </a:tc>
              </a:tr>
              <a:tr h="795168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1</a:t>
                      </a:r>
                      <a:endParaRPr lang="ru-RU" sz="2000" b="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/>
                        <a:t>Уравнять в дробях количество знаков после запятой</a:t>
                      </a:r>
                      <a:endParaRPr lang="ru-RU" sz="2000" b="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/>
                        <a:t>4,52 и 2,30</a:t>
                      </a:r>
                      <a:endParaRPr lang="ru-RU" sz="3200" b="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/>
                        <a:t>4,52 и 2,30</a:t>
                      </a:r>
                      <a:endParaRPr lang="ru-RU" sz="3200" b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dirty="0" smtClean="0"/>
                    </a:p>
                  </a:txBody>
                  <a:tcPr marL="91439" marR="91439"/>
                </a:tc>
              </a:tr>
              <a:tr h="114089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Записать дроби друг под другом так, чтобы запятая была записана под запятой</a:t>
                      </a:r>
                      <a:endParaRPr lang="ru-RU" sz="20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4,52 </a:t>
                      </a:r>
                    </a:p>
                    <a:p>
                      <a:pPr algn="ctr"/>
                      <a:r>
                        <a:rPr lang="ru-RU" sz="2000" u="sng" dirty="0" smtClean="0"/>
                        <a:t>2,30</a:t>
                      </a:r>
                      <a:endParaRPr lang="ru-RU" sz="2000" u="sng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4,52 </a:t>
                      </a:r>
                    </a:p>
                    <a:p>
                      <a:pPr algn="ctr"/>
                      <a:r>
                        <a:rPr lang="ru-RU" sz="2000" u="sng" dirty="0" smtClean="0"/>
                        <a:t> 2,30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 marL="91439" marR="91439"/>
                </a:tc>
              </a:tr>
              <a:tr h="114089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</a:t>
                      </a:r>
                      <a:endParaRPr lang="ru-RU" sz="20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514350" indent="-514350" algn="l" eaLnBrk="1" hangingPunct="1">
                        <a:buFontTx/>
                        <a:buNone/>
                      </a:pPr>
                      <a:r>
                        <a:rPr lang="ru-RU" sz="2000" dirty="0" smtClean="0"/>
                        <a:t>Выполнить сложение (вычитание),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b="0" dirty="0" smtClean="0"/>
                        <a:t>не </a:t>
                      </a:r>
                      <a:r>
                        <a:rPr lang="ru-RU" sz="2000" b="1" baseline="0" dirty="0" smtClean="0"/>
                        <a:t> </a:t>
                      </a:r>
                      <a:r>
                        <a:rPr lang="ru-RU" sz="2000" dirty="0" smtClean="0"/>
                        <a:t>обращая внимание на запятую</a:t>
                      </a:r>
                      <a:endParaRPr lang="ru-RU" sz="20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  4,52 </a:t>
                      </a:r>
                    </a:p>
                    <a:p>
                      <a:pPr algn="ctr"/>
                      <a:r>
                        <a:rPr lang="ru-RU" sz="2000" u="sng" dirty="0" smtClean="0"/>
                        <a:t>    2,30</a:t>
                      </a:r>
                      <a:endParaRPr lang="ru-RU" sz="2000" dirty="0" smtClean="0"/>
                    </a:p>
                    <a:p>
                      <a:pPr algn="ctr"/>
                      <a:r>
                        <a:rPr lang="ru-RU" sz="2000" dirty="0" smtClean="0"/>
                        <a:t>    6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82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  4,52 </a:t>
                      </a:r>
                    </a:p>
                    <a:p>
                      <a:pPr algn="ctr"/>
                      <a:r>
                        <a:rPr lang="ru-RU" sz="2000" u="sng" dirty="0" smtClean="0"/>
                        <a:t>   2,30</a:t>
                      </a:r>
                    </a:p>
                    <a:p>
                      <a:pPr algn="ctr"/>
                      <a:r>
                        <a:rPr lang="ru-RU" sz="2000" dirty="0" smtClean="0"/>
                        <a:t>   2 22</a:t>
                      </a:r>
                    </a:p>
                  </a:txBody>
                  <a:tcPr marL="91439" marR="91439"/>
                </a:tc>
              </a:tr>
              <a:tr h="11999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4</a:t>
                      </a:r>
                      <a:endParaRPr lang="ru-RU" sz="20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514350" indent="-514350" algn="l" eaLnBrk="1" hangingPunct="1">
                        <a:buFontTx/>
                        <a:buNone/>
                      </a:pPr>
                      <a:r>
                        <a:rPr lang="ru-RU" sz="2000" dirty="0" smtClean="0"/>
                        <a:t>Поставить в ответе запятую под </a:t>
                      </a:r>
                    </a:p>
                    <a:p>
                      <a:pPr marL="514350" indent="-514350" algn="l" eaLnBrk="1" hangingPunct="1">
                        <a:buFontTx/>
                        <a:buNone/>
                      </a:pPr>
                      <a:r>
                        <a:rPr lang="ru-RU" sz="2000" dirty="0" smtClean="0"/>
                        <a:t>запятой в данных дробях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  4,52 </a:t>
                      </a:r>
                    </a:p>
                    <a:p>
                      <a:pPr algn="ctr"/>
                      <a:r>
                        <a:rPr lang="ru-RU" sz="2000" u="sng" dirty="0" smtClean="0"/>
                        <a:t>    2,30</a:t>
                      </a:r>
                      <a:endParaRPr lang="ru-RU" sz="2000" dirty="0" smtClean="0"/>
                    </a:p>
                    <a:p>
                      <a:pPr algn="ctr"/>
                      <a:r>
                        <a:rPr lang="ru-RU" sz="2000" dirty="0" smtClean="0"/>
                        <a:t>    6,82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  4,52 </a:t>
                      </a:r>
                    </a:p>
                    <a:p>
                      <a:pPr algn="ctr"/>
                      <a:r>
                        <a:rPr lang="ru-RU" sz="2000" u="sng" dirty="0" smtClean="0"/>
                        <a:t>   2,30</a:t>
                      </a:r>
                    </a:p>
                    <a:p>
                      <a:pPr algn="ctr"/>
                      <a:r>
                        <a:rPr lang="ru-RU" sz="2000" dirty="0" smtClean="0"/>
                        <a:t>   2,22</a:t>
                      </a:r>
                    </a:p>
                  </a:txBody>
                  <a:tcPr marL="91439" marR="91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497343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«Муха» </a:t>
            </a:r>
            <a:endParaRPr lang="ru-RU" i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813" y="1785938"/>
          <a:ext cx="7786688" cy="450056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46672"/>
                <a:gridCol w="1946672"/>
                <a:gridCol w="1946672"/>
                <a:gridCol w="1946672"/>
              </a:tblGrid>
              <a:tr h="1125141"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А</a:t>
                      </a:r>
                      <a:endParaRPr lang="ru-RU" sz="5400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Б</a:t>
                      </a:r>
                      <a:endParaRPr lang="ru-RU" sz="5400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В</a:t>
                      </a:r>
                      <a:endParaRPr lang="ru-RU" sz="5400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marL="91439" marR="91439"/>
                </a:tc>
              </a:tr>
              <a:tr h="1125141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1</a:t>
                      </a:r>
                      <a:endParaRPr lang="ru-RU" sz="5400" b="1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marL="91439" marR="91439"/>
                </a:tc>
              </a:tr>
              <a:tr h="1125141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2</a:t>
                      </a:r>
                      <a:endParaRPr lang="ru-RU" sz="5400" b="1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marL="91439" marR="91439"/>
                </a:tc>
              </a:tr>
              <a:tr h="1125141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3</a:t>
                      </a:r>
                      <a:endParaRPr lang="ru-RU" sz="5400" b="1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marL="91439" marR="91439"/>
                </a:tc>
              </a:tr>
            </a:tbl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071813" y="2928938"/>
            <a:ext cx="13620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6600">
                <a:solidFill>
                  <a:srgbClr val="000000"/>
                </a:solidFill>
              </a:rPr>
              <a:t>1,3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000625" y="2928938"/>
            <a:ext cx="13636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>
                <a:solidFill>
                  <a:srgbClr val="000000"/>
                </a:solidFill>
              </a:rPr>
              <a:t>2,5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929438" y="2928938"/>
            <a:ext cx="13636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>
                <a:solidFill>
                  <a:srgbClr val="000000"/>
                </a:solidFill>
              </a:rPr>
              <a:t>5,2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071813" y="4071938"/>
            <a:ext cx="13620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>
                <a:solidFill>
                  <a:srgbClr val="000000"/>
                </a:solidFill>
              </a:rPr>
              <a:t>7,3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000625" y="4071938"/>
            <a:ext cx="13636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>
                <a:solidFill>
                  <a:srgbClr val="000000"/>
                </a:solidFill>
              </a:rPr>
              <a:t>1,5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6929438" y="4071938"/>
            <a:ext cx="13636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>
                <a:solidFill>
                  <a:srgbClr val="000000"/>
                </a:solidFill>
              </a:rPr>
              <a:t>4,4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143250" y="5143500"/>
            <a:ext cx="13620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>
                <a:solidFill>
                  <a:srgbClr val="000000"/>
                </a:solidFill>
              </a:rPr>
              <a:t>3,3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000625" y="5143500"/>
            <a:ext cx="13636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>
                <a:solidFill>
                  <a:srgbClr val="000000"/>
                </a:solidFill>
              </a:rPr>
              <a:t>4,9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6929438" y="5143500"/>
            <a:ext cx="13636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>
                <a:solidFill>
                  <a:srgbClr val="000000"/>
                </a:solidFill>
              </a:rPr>
              <a:t>1,1</a:t>
            </a:r>
          </a:p>
        </p:txBody>
      </p:sp>
    </p:spTree>
    <p:extLst>
      <p:ext uri="{BB962C8B-B14F-4D97-AF65-F5344CB8AC3E}">
        <p14:creationId xmlns:p14="http://schemas.microsoft.com/office/powerpoint/2010/main" val="3025449155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4" presetClass="emph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0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2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4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8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0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1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2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4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6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7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8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2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4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5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6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8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0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1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2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2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8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4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5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6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3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0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2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3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4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34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0" grpId="1"/>
      <p:bldP spid="10" grpId="2"/>
      <p:bldP spid="11" grpId="0"/>
      <p:bldP spid="12" grpId="0"/>
      <p:bldP spid="12" grpId="1"/>
      <p:bldP spid="13" grpId="0"/>
      <p:bldP spid="14" grpId="0"/>
      <p:bldP spid="14" grpId="1"/>
      <p:bldP spid="14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274638"/>
            <a:ext cx="892968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ошибку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1643063"/>
            <a:ext cx="7715250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mtClean="0"/>
          </a:p>
          <a:p>
            <a:pPr algn="ctr" eaLnBrk="1" hangingPunct="1">
              <a:buFontTx/>
              <a:buNone/>
            </a:pPr>
            <a:endParaRPr lang="ru-RU" smtClean="0"/>
          </a:p>
          <a:p>
            <a:pPr algn="ctr" eaLnBrk="1" hangingPunct="1">
              <a:buFontTx/>
              <a:buNone/>
            </a:pPr>
            <a:r>
              <a:rPr lang="ru-RU" smtClean="0"/>
              <a:t>+3, 2 6	 +3,26	+3,26	</a:t>
            </a:r>
          </a:p>
          <a:p>
            <a:pPr algn="ctr" eaLnBrk="1" hangingPunct="1">
              <a:buFontTx/>
              <a:buNone/>
            </a:pPr>
            <a:r>
              <a:rPr lang="ru-RU" smtClean="0"/>
              <a:t>      </a:t>
            </a:r>
            <a:r>
              <a:rPr lang="ru-RU" u="sng" smtClean="0"/>
              <a:t>2,5</a:t>
            </a:r>
            <a:r>
              <a:rPr lang="ru-RU" smtClean="0"/>
              <a:t>       </a:t>
            </a:r>
            <a:r>
              <a:rPr lang="ru-RU" u="sng" smtClean="0"/>
              <a:t> 2,  5</a:t>
            </a:r>
            <a:r>
              <a:rPr lang="ru-RU" smtClean="0"/>
              <a:t>	</a:t>
            </a:r>
            <a:r>
              <a:rPr lang="ru-RU" u="sng" smtClean="0"/>
              <a:t>  2,50</a:t>
            </a:r>
            <a:r>
              <a:rPr lang="ru-RU" smtClean="0"/>
              <a:t>	</a:t>
            </a:r>
          </a:p>
          <a:p>
            <a:pPr algn="ctr" eaLnBrk="1" hangingPunct="1">
              <a:buFontTx/>
              <a:buNone/>
            </a:pPr>
            <a:r>
              <a:rPr lang="ru-RU" smtClean="0"/>
              <a:t>  3, 5 1        5,31	  5,76	</a:t>
            </a:r>
          </a:p>
          <a:p>
            <a:pPr algn="ctr" eaLnBrk="1" hangingPunct="1">
              <a:buFontTx/>
              <a:buNone/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564218027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274638"/>
            <a:ext cx="892968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Замени звездочку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357313"/>
            <a:ext cx="8229600" cy="474027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endParaRPr lang="ru-RU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 eaLnBrk="1" hangingPunct="1">
              <a:buFontTx/>
              <a:buNone/>
              <a:defRPr/>
            </a:pPr>
            <a:r>
              <a:rPr lang="ru-RU" sz="4000" dirty="0" smtClean="0"/>
              <a:t>  </a:t>
            </a:r>
            <a:r>
              <a:rPr lang="ru-RU" sz="3600" dirty="0" smtClean="0"/>
              <a:t>3,2 +      = 4,8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dirty="0" smtClean="0"/>
              <a:t>         - 5,6 = 0,2      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dirty="0" smtClean="0"/>
              <a:t>     5 +         = 7,35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dirty="0" smtClean="0"/>
              <a:t>    10,8 -       = 7,7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214813" y="3357563"/>
            <a:ext cx="5715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C00000"/>
                </a:solidFill>
              </a:rPr>
              <a:t>*</a:t>
            </a:r>
            <a:endParaRPr lang="ru-RU" sz="3600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357563" y="2786063"/>
            <a:ext cx="636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C00000"/>
                </a:solidFill>
              </a:rPr>
              <a:t>*</a:t>
            </a:r>
            <a:endParaRPr lang="ru-RU" sz="3600">
              <a:solidFill>
                <a:srgbClr val="000000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357688" y="2143125"/>
            <a:ext cx="4937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C00000"/>
                </a:solidFill>
              </a:rPr>
              <a:t>* </a:t>
            </a:r>
            <a:endParaRPr lang="ru-RU" sz="360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143375" y="2000250"/>
            <a:ext cx="9286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000000"/>
                </a:solidFill>
              </a:rPr>
              <a:t>1,6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071813" y="2714625"/>
            <a:ext cx="9286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000000"/>
                </a:solidFill>
              </a:rPr>
              <a:t>5,8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786188" y="3357563"/>
            <a:ext cx="1143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000000"/>
                </a:solidFill>
              </a:rPr>
              <a:t>2,35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500563" y="4143375"/>
            <a:ext cx="487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C00000"/>
                </a:solidFill>
              </a:rPr>
              <a:t>*</a:t>
            </a:r>
            <a:endParaRPr lang="ru-RU" sz="3200" b="1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286250" y="4000500"/>
            <a:ext cx="857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000000"/>
                </a:solidFill>
              </a:rPr>
              <a:t>3,1</a:t>
            </a:r>
          </a:p>
        </p:txBody>
      </p:sp>
    </p:spTree>
    <p:extLst>
      <p:ext uri="{BB962C8B-B14F-4D97-AF65-F5344CB8AC3E}">
        <p14:creationId xmlns:p14="http://schemas.microsoft.com/office/powerpoint/2010/main" val="1534562430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500063"/>
            <a:ext cx="8929687" cy="2214562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Восстановить запятые </a:t>
            </a:r>
            <a:b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86738" cy="154305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ru-RU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 eaLnBrk="1" hangingPunct="1">
              <a:buFontTx/>
              <a:buNone/>
              <a:defRPr/>
            </a:pPr>
            <a:endParaRPr lang="ru-RU" dirty="0" smtClean="0"/>
          </a:p>
          <a:p>
            <a:pPr algn="ctr" eaLnBrk="1" hangingPunct="1">
              <a:buFontTx/>
              <a:buNone/>
              <a:defRPr/>
            </a:pPr>
            <a:r>
              <a:rPr lang="ru-RU" dirty="0" smtClean="0"/>
              <a:t>	</a:t>
            </a:r>
          </a:p>
          <a:p>
            <a:pPr algn="ctr" eaLnBrk="1" hangingPunct="1">
              <a:buFontTx/>
              <a:buNone/>
              <a:defRPr/>
            </a:pPr>
            <a:endParaRPr lang="ru-RU" dirty="0" smtClean="0"/>
          </a:p>
        </p:txBody>
      </p:sp>
      <p:sp>
        <p:nvSpPr>
          <p:cNvPr id="7172" name="Прямоугольник 4"/>
          <p:cNvSpPr>
            <a:spLocks noChangeArrowheads="1"/>
          </p:cNvSpPr>
          <p:nvPr/>
        </p:nvSpPr>
        <p:spPr bwMode="auto">
          <a:xfrm>
            <a:off x="571500" y="3071813"/>
            <a:ext cx="4071938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000000"/>
                </a:solidFill>
              </a:rPr>
              <a:t>7,39 + 4,48 = 1187                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000000"/>
                </a:solidFill>
              </a:rPr>
              <a:t>5,61 -  0,41= 52	                        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000000"/>
                </a:solidFill>
              </a:rPr>
              <a:t>	</a:t>
            </a:r>
          </a:p>
        </p:txBody>
      </p:sp>
      <p:sp>
        <p:nvSpPr>
          <p:cNvPr id="7173" name="Прямоугольник 5"/>
          <p:cNvSpPr>
            <a:spLocks noChangeArrowheads="1"/>
          </p:cNvSpPr>
          <p:nvPr/>
        </p:nvSpPr>
        <p:spPr bwMode="auto">
          <a:xfrm>
            <a:off x="5214938" y="3071813"/>
            <a:ext cx="364331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000000"/>
                </a:solidFill>
              </a:rPr>
              <a:t>20,3-48=15,5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000000"/>
                </a:solidFill>
              </a:rPr>
              <a:t>52 + 18 = 7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500813" y="3071813"/>
            <a:ext cx="428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b="1">
                <a:solidFill>
                  <a:srgbClr val="FF0000"/>
                </a:solidFill>
              </a:rPr>
              <a:t>,</a:t>
            </a:r>
            <a:r>
              <a:rPr lang="ru-RU" sz="5400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429000" y="3857625"/>
            <a:ext cx="571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b="1">
                <a:solidFill>
                  <a:srgbClr val="FF0000"/>
                </a:solidFill>
              </a:rPr>
              <a:t>,</a:t>
            </a:r>
            <a:r>
              <a:rPr lang="ru-RU" sz="5400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786188" y="3071813"/>
            <a:ext cx="428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b="1">
                <a:solidFill>
                  <a:srgbClr val="FF0000"/>
                </a:solidFill>
              </a:rPr>
              <a:t>,</a:t>
            </a:r>
            <a:r>
              <a:rPr lang="ru-RU" sz="5400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429375" y="4071938"/>
            <a:ext cx="5000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b="1">
                <a:solidFill>
                  <a:srgbClr val="FF0000"/>
                </a:solidFill>
              </a:rPr>
              <a:t>,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429250" y="4071938"/>
            <a:ext cx="714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b="1">
                <a:solidFill>
                  <a:srgbClr val="FF0000"/>
                </a:solidFill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2353483214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274638"/>
            <a:ext cx="892968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Выполнить сложение и вычитание</a:t>
            </a:r>
            <a:endParaRPr lang="ru-RU" i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38" y="1857375"/>
          <a:ext cx="4143375" cy="3292476"/>
        </p:xfrm>
        <a:graphic>
          <a:graphicData uri="http://schemas.openxmlformats.org/drawingml/2006/table">
            <a:tbl>
              <a:tblPr/>
              <a:tblGrid>
                <a:gridCol w="4143375"/>
              </a:tblGrid>
              <a:tr h="54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17,5+2,13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0,34+0,046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54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5,8+ 22,191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11,1-2,8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54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88,252-4,69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6,6-5,99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88" y="5429250"/>
          <a:ext cx="8643937" cy="11430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416848"/>
                <a:gridCol w="1416848"/>
                <a:gridCol w="1416848"/>
                <a:gridCol w="1416848"/>
                <a:gridCol w="1416848"/>
                <a:gridCol w="1559697"/>
              </a:tblGrid>
              <a:tr h="5655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77451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63" y="5429250"/>
            <a:ext cx="1223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0,386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85938" y="5429250"/>
            <a:ext cx="13573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0,61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86125" y="5429250"/>
            <a:ext cx="12144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8,3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429125" y="5429250"/>
            <a:ext cx="1857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19,63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929313" y="5429250"/>
            <a:ext cx="1714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27,991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357813" y="1857375"/>
          <a:ext cx="3071812" cy="329247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256840"/>
                <a:gridCol w="814972"/>
              </a:tblGrid>
              <a:tr h="54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19,63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Ж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54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0,386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54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27,991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Б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54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8,3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У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54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83,562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А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54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0,61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Р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</a:tbl>
          </a:graphicData>
        </a:graphic>
      </p:graphicFrame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429500" y="5429250"/>
            <a:ext cx="1714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83,562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5813" y="5929313"/>
            <a:ext cx="812006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        Р        </a:t>
            </a:r>
            <a:r>
              <a:rPr lang="ru-RU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      Ж       Б       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</a:t>
            </a:r>
          </a:p>
        </p:txBody>
      </p:sp>
    </p:spTree>
    <p:extLst>
      <p:ext uri="{BB962C8B-B14F-4D97-AF65-F5344CB8AC3E}">
        <p14:creationId xmlns:p14="http://schemas.microsoft.com/office/powerpoint/2010/main" val="1042435630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Ключ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000250"/>
          <a:ext cx="8229599" cy="3143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0222"/>
                <a:gridCol w="1071570"/>
                <a:gridCol w="1071570"/>
                <a:gridCol w="1143008"/>
                <a:gridCol w="1071570"/>
                <a:gridCol w="1000132"/>
                <a:gridCol w="971527"/>
              </a:tblGrid>
              <a:tr h="157162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Номер </a:t>
                      </a: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задания</a:t>
                      </a:r>
                      <a:endParaRPr lang="ru-RU" sz="2800" dirty="0">
                        <a:solidFill>
                          <a:schemeClr val="bg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ru-RU" sz="40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40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40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40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sz="40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ru-RU" sz="40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57162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Вариант </a:t>
                      </a: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ответа</a:t>
                      </a:r>
                      <a:endParaRPr lang="ru-RU" sz="2800" dirty="0">
                        <a:solidFill>
                          <a:schemeClr val="bg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Б</a:t>
                      </a:r>
                      <a:endParaRPr lang="ru-RU" sz="40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40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Б</a:t>
                      </a:r>
                      <a:endParaRPr lang="ru-RU" sz="40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Б</a:t>
                      </a:r>
                      <a:endParaRPr lang="ru-RU" sz="40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3901156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</Words>
  <Application>Microsoft Office PowerPoint</Application>
  <PresentationFormat>Экран (4:3)</PresentationFormat>
  <Paragraphs>126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Diseño predeterminado</vt:lpstr>
      <vt:lpstr> «Сложение и вычитание десятичных дробей»</vt:lpstr>
      <vt:lpstr>Алгоритм сложения (вычитания) десятичных дробей</vt:lpstr>
      <vt:lpstr>Игра «Муха» </vt:lpstr>
      <vt:lpstr>Найди ошибку</vt:lpstr>
      <vt:lpstr>Замени звездочку</vt:lpstr>
      <vt:lpstr>Восстановить запятые  </vt:lpstr>
      <vt:lpstr>Выполнить сложение и вычитание</vt:lpstr>
      <vt:lpstr>Ключ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«Сложение и вычитание десятичных дробей»</dc:title>
  <dc:creator>Almira_adm</dc:creator>
  <cp:lastModifiedBy>Almira_adm</cp:lastModifiedBy>
  <cp:revision>1</cp:revision>
  <dcterms:created xsi:type="dcterms:W3CDTF">2016-03-04T18:14:45Z</dcterms:created>
  <dcterms:modified xsi:type="dcterms:W3CDTF">2016-03-04T18:15:41Z</dcterms:modified>
</cp:coreProperties>
</file>