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8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A5729-2885-453E-860F-CC8C02D4DAAB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98711-00AD-45FA-A2E6-A0B5ECF2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12976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Создание условий для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развития творческих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способностей учащихся на уроке и во внеурочной деятельности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7" name="Picture 3" descr="C:\Users\Администратор\Desktop\ор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6632"/>
            <a:ext cx="4176464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400506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/>
              <a:t>По моему мнению, на уроках иностранного языка является необходимым применение различных технологий в поиске оптимально эффективных способов развития творческих способностей учащихся. Для решения поставленных задач я считаю целесообразным применение в своей работе таких педагогических технологий, как технология проектного обучения, технология интегрированного урока, </a:t>
            </a:r>
            <a:r>
              <a:rPr lang="ru-RU" dirty="0" smtClean="0"/>
              <a:t>информационно-коммуникационная </a:t>
            </a:r>
            <a:r>
              <a:rPr lang="ru-RU" dirty="0"/>
              <a:t>технология.</a:t>
            </a:r>
          </a:p>
          <a:p>
            <a:endParaRPr lang="ru-RU" dirty="0"/>
          </a:p>
        </p:txBody>
      </p:sp>
      <p:pic>
        <p:nvPicPr>
          <p:cNvPr id="15362" name="Picture 2" descr="C:\Users\Администратор\Desktop\sh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77072"/>
            <a:ext cx="4568825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/>
              <a:t>Являясь </a:t>
            </a:r>
            <a:r>
              <a:rPr lang="ru-RU" dirty="0" smtClean="0"/>
              <a:t>личностно - </a:t>
            </a:r>
            <a:r>
              <a:rPr lang="ru-RU" dirty="0"/>
              <a:t>ориентированной, проектная технология обеспечивает благоприятные условия для самопознания, самовыражения и самоутверждения детей. Она стимулирует развитие таких основных качеств </a:t>
            </a:r>
            <a:r>
              <a:rPr lang="ru-RU" dirty="0" err="1"/>
              <a:t>креативности</a:t>
            </a:r>
            <a:r>
              <a:rPr lang="ru-RU" dirty="0"/>
              <a:t>, как беглость, гибкость и оригинальность мысли, активное творческое саморазвитие,  интеллектуальная самостоятельность учащихся. Образовательная и воспитательная ценность проектов заключается в </a:t>
            </a:r>
            <a:r>
              <a:rPr lang="ru-RU" dirty="0" err="1"/>
              <a:t>межпредметных</a:t>
            </a:r>
            <a:r>
              <a:rPr lang="ru-RU" dirty="0"/>
              <a:t> связях, которые способствуют развитию у учащихся познавательной активности, воображения, самодисциплины, навыков совместной деятельности и умений вести исследовательскую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00793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В первые годы изучения иностранного языка учащиеся выполняют </a:t>
            </a:r>
            <a:r>
              <a:rPr lang="ru-RU" dirty="0" err="1"/>
              <a:t>минипроекты</a:t>
            </a:r>
            <a:r>
              <a:rPr lang="ru-RU" dirty="0"/>
              <a:t>. Например</a:t>
            </a:r>
            <a:r>
              <a:rPr lang="de-DE" dirty="0"/>
              <a:t>, </a:t>
            </a:r>
            <a:r>
              <a:rPr lang="ru-RU" dirty="0"/>
              <a:t>такие как</a:t>
            </a:r>
            <a:r>
              <a:rPr lang="de-DE" dirty="0"/>
              <a:t>, </a:t>
            </a:r>
            <a:r>
              <a:rPr lang="de-DE" dirty="0" smtClean="0"/>
              <a:t>„</a:t>
            </a:r>
            <a:r>
              <a:rPr lang="en-US" dirty="0" smtClean="0"/>
              <a:t>About myself</a:t>
            </a:r>
            <a:r>
              <a:rPr lang="de-DE" dirty="0" smtClean="0"/>
              <a:t>“, „</a:t>
            </a:r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“, „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school</a:t>
            </a:r>
            <a:r>
              <a:rPr lang="de-DE" dirty="0" smtClean="0"/>
              <a:t>“ </a:t>
            </a:r>
            <a:r>
              <a:rPr lang="ru-RU" dirty="0"/>
              <a:t>и другие</a:t>
            </a:r>
            <a:r>
              <a:rPr lang="de-DE" dirty="0"/>
              <a:t>. </a:t>
            </a:r>
            <a:r>
              <a:rPr lang="ru-RU" dirty="0"/>
              <a:t>Конечным результатом данной деятельности являются  коллажи, </a:t>
            </a:r>
            <a:r>
              <a:rPr lang="ru-RU" dirty="0" err="1"/>
              <a:t>постеры</a:t>
            </a:r>
            <a:r>
              <a:rPr lang="ru-RU" dirty="0"/>
              <a:t> или стенгазеты.</a:t>
            </a:r>
          </a:p>
          <a:p>
            <a:r>
              <a:rPr lang="ru-RU" dirty="0"/>
              <a:t>У учащихся средних классов особый интерес вызвал проект «Мы ищем следы иностранного языка вокруг нас</a:t>
            </a:r>
            <a:r>
              <a:rPr lang="ru-RU" dirty="0" smtClean="0"/>
              <a:t>» 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16387" name="Picture 3" descr="C:\Users\Администратор\Desktop\оп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361319"/>
            <a:ext cx="3333197" cy="2496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16632"/>
            <a:ext cx="5554960" cy="6480719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r>
              <a:rPr lang="ru-RU" sz="5100" dirty="0"/>
              <a:t>Цель данного проекта – найти «следы» иностранного языка в речи, в музыке, в литературе, в быту и т.д. Участие в данном проекте расширяет кругозор учащихся, их словарный запас, развивает их познавательные интересы и творческие способности, позволяет им оперировать фактами и сведениями из реальной жизни, с которыми они сталкиваются повседневно. Участники проекта учатся добывать необходимую информацию, пользуясь различными источниками, анализировать её, делать обобщения и выводы. Данный проект позволяет решить проблему мотивации, создать положительный настрой в изучении иностранного языка.</a:t>
            </a:r>
          </a:p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30425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84984"/>
            <a:ext cx="8229600" cy="286977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Результатом проделанной работы явились презентации, буклет и тест для проверки знаний, выполненные учащимися с помощью учителя на компьютере.</a:t>
            </a:r>
          </a:p>
        </p:txBody>
      </p:sp>
      <p:pic>
        <p:nvPicPr>
          <p:cNvPr id="6146" name="Picture 2" descr="C:\Users\Администратор\Desktop\зшщг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0648"/>
            <a:ext cx="410445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4291"/>
            <a:ext cx="6624736" cy="623904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По моему мнению, развитию творческих способностей учащихся способствует интегрирование в процесс обучения иностранному языку таких видов деятельности, как музыкальная и художественная. </a:t>
            </a:r>
          </a:p>
          <a:p>
            <a:r>
              <a:rPr lang="ru-RU" dirty="0"/>
              <a:t>Для повышения эффективности обучения иностранному языку необходимо использовать эмоции учащихся в этом процессе. Комплексное решение практических, образовательных, воспитательных и развивающих задач обучения возможно лишь при условии воздействия не только на сознание учащихся, но и проникновения в их эмоциональную сферу.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216024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Музыкальная и художественная деятельность помогают создать положительный эмоциональный настрой детей и в непринуждённой обстановке решать задачи урока, развивая их творческие способности.</a:t>
            </a:r>
          </a:p>
          <a:p>
            <a:r>
              <a:rPr lang="ru-RU" dirty="0"/>
              <a:t>Музыка является стимулом для развития творческих способностей учащихся.    Благодаря музыке дети знакомятся с культурой страны изучаемого языка, её музыкальной жизнью, творчеством знаменитых </a:t>
            </a:r>
            <a:r>
              <a:rPr lang="ru-RU" dirty="0" smtClean="0"/>
              <a:t>музыкантов и исполнителей.</a:t>
            </a:r>
            <a:endParaRPr lang="ru-RU" dirty="0"/>
          </a:p>
        </p:txBody>
      </p:sp>
      <p:pic>
        <p:nvPicPr>
          <p:cNvPr id="8195" name="Picture 3" descr="C:\Users\Администратор\Desktop\фв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2682999" cy="2232248"/>
          </a:xfrm>
          <a:prstGeom prst="rect">
            <a:avLst/>
          </a:prstGeom>
          <a:noFill/>
        </p:spPr>
      </p:pic>
      <p:pic>
        <p:nvPicPr>
          <p:cNvPr id="8196" name="Picture 4" descr="C:\Users\Администратор\Desktop\нек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2664296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00793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Наряду с музыкой, я использую также потенциал изобразительного искусства в обучении иностранному языку. Воздействуя на чувства и эмоции детей, на их образно-художественную память, изобразительное искусство помогает формированию и развитию лексических навыков, когда дети рисуют предметные картинки по различным темам.</a:t>
            </a:r>
          </a:p>
        </p:txBody>
      </p:sp>
      <p:pic>
        <p:nvPicPr>
          <p:cNvPr id="12290" name="Picture 2" descr="C:\Users\Администратор\Desktop\куц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17" y="4431834"/>
            <a:ext cx="3362403" cy="2237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Развивая навыки монологической речи по таким темам, как «Семья», «Школа», «Каникулы», «Дом. Моя комната», «Хобби» и другим, дети рисуют своё монологическое высказывание. На основе рисования  я провожу также работу для развития навыков </a:t>
            </a:r>
            <a:r>
              <a:rPr lang="ru-RU" dirty="0" err="1"/>
              <a:t>аудирования</a:t>
            </a:r>
            <a:r>
              <a:rPr lang="ru-RU" dirty="0"/>
              <a:t>. Детей привлекают такие задания, в которых им предлагается проиллюстрировать предъявленный текст . Интегрирование иностранного языка, музыки и рисования происходит, когда дети иллюстрируют музыкальное произведение и рассказывают о том, что они представляют, когда слушают 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422282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Работая над чтением текста, интегрирую в процесс обучения художественную деятельность  и предлагаю учащимся следующие творческие задания:</a:t>
            </a:r>
          </a:p>
          <a:p>
            <a:pPr lvl="0"/>
            <a:r>
              <a:rPr lang="ru-RU" dirty="0"/>
              <a:t>Нарисовать рисунок, иллюстрирующий название текста.</a:t>
            </a:r>
          </a:p>
          <a:p>
            <a:pPr lvl="0"/>
            <a:r>
              <a:rPr lang="ru-RU" dirty="0"/>
              <a:t>Нарисовать портреты главных героев и организовать портретную галерею.</a:t>
            </a:r>
          </a:p>
          <a:p>
            <a:pPr lvl="0"/>
            <a:r>
              <a:rPr lang="ru-RU" dirty="0"/>
              <a:t>Нарисовать рисунки к наиболее понравившимся местам в </a:t>
            </a:r>
            <a:r>
              <a:rPr lang="ru-RU" dirty="0" smtClean="0"/>
              <a:t>тексте</a:t>
            </a:r>
            <a:endParaRPr lang="ru-RU" dirty="0"/>
          </a:p>
          <a:p>
            <a:pPr lvl="0">
              <a:buNone/>
            </a:pPr>
            <a:endParaRPr lang="ru-RU" dirty="0"/>
          </a:p>
          <a:p>
            <a:pPr lvl="0"/>
            <a:r>
              <a:rPr lang="ru-RU" dirty="0"/>
              <a:t>Создать коллаж   (плакат) по тексту.</a:t>
            </a:r>
          </a:p>
          <a:p>
            <a:endParaRPr lang="ru-RU" dirty="0"/>
          </a:p>
        </p:txBody>
      </p:sp>
      <p:pic>
        <p:nvPicPr>
          <p:cNvPr id="13315" name="Picture 3" descr="C:\Users\Администратор\Desktop\авы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509120"/>
            <a:ext cx="3542573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123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Основным </a:t>
            </a:r>
            <a:r>
              <a:rPr lang="ru-RU" dirty="0">
                <a:solidFill>
                  <a:srgbClr val="002060"/>
                </a:solidFill>
              </a:rPr>
              <a:t>направлением модернизации </a:t>
            </a:r>
            <a:r>
              <a:rPr lang="ru-RU" dirty="0" smtClean="0">
                <a:solidFill>
                  <a:srgbClr val="002060"/>
                </a:solidFill>
              </a:rPr>
              <a:t>общеобразовательной </a:t>
            </a:r>
            <a:r>
              <a:rPr lang="ru-RU" dirty="0">
                <a:solidFill>
                  <a:srgbClr val="002060"/>
                </a:solidFill>
              </a:rPr>
              <a:t>школы на современном этапе развития предусматривается, прежде всего повышение качества усвоения общеобразовательных и профессиональных знаний, практической и творческой подготовки выпускников школ.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8" name="Picture 10" descr="C:\Users\Администратор\Desktop\ит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2736304" cy="2676033"/>
          </a:xfrm>
          <a:prstGeom prst="rect">
            <a:avLst/>
          </a:prstGeom>
          <a:noFill/>
        </p:spPr>
      </p:pic>
      <p:pic>
        <p:nvPicPr>
          <p:cNvPr id="2059" name="Picture 11" descr="C:\Users\Администратор\Desktop\олд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60648"/>
            <a:ext cx="288032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При решении таких задач, как расширение и активизация лексического материала, применяю упражнения, которые способствуют развитию таких основных качеств </a:t>
            </a:r>
            <a:r>
              <a:rPr lang="ru-RU" dirty="0" err="1"/>
              <a:t>креативности</a:t>
            </a:r>
            <a:r>
              <a:rPr lang="ru-RU" dirty="0"/>
              <a:t>, как беглость, гибкость и оригинальность мысли, активное творческое саморазвитие.</a:t>
            </a:r>
          </a:p>
          <a:p>
            <a:endParaRPr lang="ru-RU" dirty="0"/>
          </a:p>
        </p:txBody>
      </p:sp>
      <p:pic>
        <p:nvPicPr>
          <p:cNvPr id="11266" name="Picture 2" descr="C:\Users\Администратор\Desktop\сапо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67240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i="1" dirty="0"/>
              <a:t>1. </a:t>
            </a:r>
            <a:r>
              <a:rPr lang="ru-RU" b="1" i="1" dirty="0"/>
              <a:t>Цепочка слов.</a:t>
            </a:r>
            <a:endParaRPr lang="ru-RU" dirty="0"/>
          </a:p>
          <a:p>
            <a:r>
              <a:rPr lang="ru-RU" dirty="0"/>
              <a:t>Учащимся дается одно слово, последняя буква которого образует первую букву нового слова. Можно писать слова по определенной теме, определенного вида (существительные, глаголы и т.д.).</a:t>
            </a:r>
          </a:p>
          <a:p>
            <a:r>
              <a:rPr lang="ru-RU" i="1" dirty="0"/>
              <a:t>2. </a:t>
            </a:r>
            <a:r>
              <a:rPr lang="ru-RU" b="1" i="1" dirty="0"/>
              <a:t>Слова алфавита.</a:t>
            </a:r>
            <a:endParaRPr lang="ru-RU" dirty="0"/>
          </a:p>
          <a:p>
            <a:r>
              <a:rPr lang="ru-RU" dirty="0"/>
              <a:t>Дается одна буква. Нужно образовать как можно больше слов, которые начинаются с этой буквы.</a:t>
            </a:r>
          </a:p>
          <a:p>
            <a:r>
              <a:rPr lang="ru-RU" b="1" i="1" dirty="0"/>
              <a:t>3. Я представляю себя.</a:t>
            </a:r>
            <a:endParaRPr lang="ru-RU" dirty="0"/>
          </a:p>
          <a:p>
            <a:r>
              <a:rPr lang="ru-RU" dirty="0"/>
              <a:t>Ученики должны написать к каждой букве своего имени слова, которые лучше всего его характеризует.</a:t>
            </a:r>
          </a:p>
          <a:p>
            <a:r>
              <a:rPr lang="ru-RU" b="1" dirty="0"/>
              <a:t> </a:t>
            </a:r>
            <a:r>
              <a:rPr lang="en-US" i="1" dirty="0"/>
              <a:t> 4</a:t>
            </a:r>
            <a:r>
              <a:rPr lang="ru-RU" i="1" dirty="0"/>
              <a:t>. </a:t>
            </a:r>
            <a:r>
              <a:rPr lang="ru-RU" b="1" i="1" dirty="0" err="1"/>
              <a:t>Ассоциограмма</a:t>
            </a:r>
            <a:r>
              <a:rPr lang="ru-RU" b="1" i="1" dirty="0"/>
              <a:t>.</a:t>
            </a:r>
            <a:endParaRPr lang="ru-RU" dirty="0"/>
          </a:p>
          <a:p>
            <a:r>
              <a:rPr lang="ru-RU" dirty="0"/>
              <a:t>Учащиеся должны написать слова к ключевому слову, понятию, картинке.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Неоценимый вклад в развитие </a:t>
            </a:r>
            <a:r>
              <a:rPr lang="ru-RU" dirty="0" smtClean="0"/>
              <a:t>способностей </a:t>
            </a:r>
            <a:r>
              <a:rPr lang="ru-RU" dirty="0"/>
              <a:t>учащихся вносит внеурочная деятельность по предмету. Кроме того она способствует расширению сферы применения навыков и умений, приобретенных в обязательном курсе, и расширению языковой среды.				</a:t>
            </a:r>
          </a:p>
        </p:txBody>
      </p:sp>
      <p:pic>
        <p:nvPicPr>
          <p:cNvPr id="10242" name="Picture 2" descr="C:\Users\Администратор\Desktop\кег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3273843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В своей работе я использую  разные формы внеклассной работы: </a:t>
            </a:r>
            <a:r>
              <a:rPr lang="ru-RU" dirty="0" smtClean="0"/>
              <a:t>конкурсы</a:t>
            </a:r>
            <a:r>
              <a:rPr lang="ru-RU" dirty="0"/>
              <a:t>, викторины, </a:t>
            </a:r>
            <a:r>
              <a:rPr lang="ru-RU" dirty="0" err="1"/>
              <a:t>инсценирование</a:t>
            </a:r>
            <a:r>
              <a:rPr lang="ru-RU" dirty="0"/>
              <a:t> сказок</a:t>
            </a:r>
            <a:r>
              <a:rPr lang="ru-RU" dirty="0" smtClean="0"/>
              <a:t>.</a:t>
            </a:r>
            <a:r>
              <a:rPr lang="ru-RU" dirty="0"/>
              <a:t> Особое место во внеклассной работе я отвожу инсценировке сказок. Дети с большим удовольствием принимают </a:t>
            </a:r>
            <a:r>
              <a:rPr lang="ru-RU" dirty="0" smtClean="0"/>
              <a:t>в них участие .</a:t>
            </a:r>
            <a:r>
              <a:rPr lang="ru-RU" dirty="0"/>
              <a:t> Участие в сказках даёт мощный стимул к овладению иностранными языками. Атмосфера увлеченности и радости, ощущение посильности дают возможность преодолеть стеснительность, мешающую им употреблять в речи слова чужого языка, что благотворно сказывается на результатах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2855239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Участие во внеклассных мероприятиях способствует снятию психологических барьеров, мешающих самовыражению, раскрепощению учащихся, стимулирует развитие  инициативы школьника, его творческих способностей.</a:t>
            </a:r>
          </a:p>
          <a:p>
            <a:r>
              <a:rPr lang="ru-RU" dirty="0"/>
              <a:t> </a:t>
            </a:r>
          </a:p>
        </p:txBody>
      </p:sp>
      <p:pic>
        <p:nvPicPr>
          <p:cNvPr id="9218" name="Picture 2" descr="C:\Users\Администратор\Desktop\194608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3600450" cy="3244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07994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Е</a:t>
            </a:r>
            <a:r>
              <a:rPr lang="ru-RU" dirty="0" smtClean="0"/>
              <a:t>сть множество средств для развития  способностей учащихся на уроках иностранного языка и во внеурочной деятельности, которые не позволяют оставить учеников равнодушными к изучению иностранного языка, делают урок интереснее, оживленнее и разнообразнее, помогают избавиться от скуки и усталости на уроке. Изучение иностранного языка не должно превращаться в скучную и рутинную работу. Оно должно быть увлекательным путешествием в мир неизведанного, но чего-то очень интересного, где каждый смог бы почувствовать себя первооткрывателем и раскрыть свои  способности.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5539" y="4358724"/>
            <a:ext cx="3020597" cy="249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Иностранный язык, как общеобразовательный учебный предмет может и должен внести свой вклад в процесс развития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способностей учащихся. Обладая огромным воспитательным, образовательным и развивающим потенциалом 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>
                <a:solidFill>
                  <a:schemeClr val="tx1"/>
                </a:solidFill>
              </a:rPr>
              <a:t>иностранный язык может реализовать его лишь в ходе осуществления практической цели обучения, то есть только в том случае, если ученик в процессе иноязычной коммуникативно-познавательной деятельности (слушая, говоря, читая, пользуясь письмом) будет расширять свой общеобразовательный кругозор, развивать свое мышление, память, чувства и эмоции; если в процессе иноязычного общения будут формироваться социально-ценностные качества личности: мировоззрение, нравственные ценности и убеждения, черты характера.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533400" y="976313"/>
            <a:ext cx="7467600" cy="490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FF00"/>
                </a:solidFill>
                <a:latin typeface="Comic Sans MS" pitchFamily="66" charset="0"/>
              </a:rPr>
              <a:t>При образовании чрезвычайно вредно развивать только рассудок и ум, оставляя без внимания сердце; на сердце больше всего нужно обращать внимание…</a:t>
            </a:r>
            <a:endParaRPr lang="ru-RU" sz="4000" dirty="0">
              <a:solidFill>
                <a:srgbClr val="FFFF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2F1311"/>
                </a:solidFill>
                <a:latin typeface="Tahoma" pitchFamily="34" charset="0"/>
              </a:rPr>
              <a:t>             </a:t>
            </a:r>
            <a:r>
              <a:rPr lang="ru-RU" sz="2800" b="1" i="1" dirty="0">
                <a:solidFill>
                  <a:srgbClr val="E0ECB2"/>
                </a:solidFill>
                <a:latin typeface="Tahoma" pitchFamily="34" charset="0"/>
              </a:rPr>
              <a:t>Иоанн </a:t>
            </a:r>
            <a:r>
              <a:rPr lang="ru-RU" sz="2800" b="1" i="1" dirty="0" err="1">
                <a:solidFill>
                  <a:srgbClr val="E0ECB2"/>
                </a:solidFill>
                <a:latin typeface="Tahoma" pitchFamily="34" charset="0"/>
              </a:rPr>
              <a:t>Кронштадский</a:t>
            </a:r>
            <a:endParaRPr lang="ru-RU" sz="2800" b="1" i="1" dirty="0">
              <a:solidFill>
                <a:srgbClr val="E0ECB2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497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428604"/>
            <a:ext cx="8143932" cy="607223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Прежде всего, иностранный язык как учебный предмет - это дополнительное "окно" в мир, это средство для пополнения знаний в разных областях жизни, науки, искусства, что существенно для общего образования, это средство, помогающее осуществлению деятельности в разных сферах трудовой и общественной жизни. На уроках иностранного языка учащиеся углубляют и расширяют многие знания и представления, полученные ими по другим учебным предметам: обществоведению, литературе, музыке, истории, географии, изобразительному искусству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Способности – это потенциальные возможности человека к еще большему приобретению знаний и умений, это «резерв» духовного развития человека. В развитии творческих способностей учеников имеет большое значение индивидуальный подход при обучении и воспитании. </a:t>
            </a:r>
          </a:p>
          <a:p>
            <a:endParaRPr lang="ru-RU" dirty="0"/>
          </a:p>
        </p:txBody>
      </p:sp>
      <p:pic>
        <p:nvPicPr>
          <p:cNvPr id="4098" name="Picture 2" descr="C:\Users\Администратор\Desktop\яв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3276972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393535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dirty="0"/>
              <a:t>Проблема развития творческих способностей непростая и </a:t>
            </a:r>
            <a:r>
              <a:rPr lang="ru-RU" dirty="0" smtClean="0"/>
              <a:t>многоплановая. </a:t>
            </a:r>
            <a:r>
              <a:rPr lang="ru-RU" dirty="0"/>
              <a:t>Как же добиться </a:t>
            </a:r>
            <a:r>
              <a:rPr lang="ru-RU" dirty="0" smtClean="0"/>
              <a:t> </a:t>
            </a:r>
            <a:r>
              <a:rPr lang="ru-RU" dirty="0"/>
              <a:t>активности учащихся в усвоении знаний на уроках иностранного языка? Как сохранить и развить интерес учащихся к изучению иностранного языка?  Какими методами и приёмами можно добиться комплексного развития </a:t>
            </a:r>
            <a:r>
              <a:rPr lang="ru-RU" dirty="0" smtClean="0"/>
              <a:t> </a:t>
            </a:r>
            <a:r>
              <a:rPr lang="ru-RU" dirty="0"/>
              <a:t>способностей учащихся? </a:t>
            </a:r>
          </a:p>
          <a:p>
            <a:endParaRPr lang="ru-RU" dirty="0"/>
          </a:p>
        </p:txBody>
      </p:sp>
      <p:pic>
        <p:nvPicPr>
          <p:cNvPr id="5123" name="Picture 3" descr="C:\Users\Администратор\Desktop\екц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93096"/>
            <a:ext cx="3485045" cy="2319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4392488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Дать ответы на эти вопросы учителю поможет решение следующих задач: </a:t>
            </a:r>
          </a:p>
          <a:p>
            <a:pPr lvl="0"/>
            <a:r>
              <a:rPr lang="ru-RU" dirty="0" smtClean="0"/>
              <a:t>Включать детей  в разнообразную деятельность. Это достигается специально подобранными видами практических работ, стимулирующих творческую деятельность учащихся.</a:t>
            </a:r>
          </a:p>
          <a:p>
            <a:pPr lvl="0"/>
            <a:r>
              <a:rPr lang="ru-RU" dirty="0" smtClean="0"/>
              <a:t>Выработать умения, позволяющие  учащимся  быстро осваивать новые виды деятельности, то есть переносить знания и навыки в новую область применения.</a:t>
            </a:r>
          </a:p>
          <a:p>
            <a:pPr lvl="0"/>
            <a:r>
              <a:rPr lang="ru-RU" dirty="0" smtClean="0"/>
              <a:t> Развивать сообразительность и быстроту реакции при решении различных  новых задач, связанных с практической деятельностью. </a:t>
            </a:r>
          </a:p>
          <a:p>
            <a:endParaRPr lang="ru-RU" dirty="0"/>
          </a:p>
        </p:txBody>
      </p:sp>
      <p:pic>
        <p:nvPicPr>
          <p:cNvPr id="3074" name="Picture 2" descr="C:\Users\Администратор\Desktop\вап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694110"/>
            <a:ext cx="3024336" cy="2163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10445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Педагогический процесс должен строится таким образом, чтобы обеспечить в дальнейшем проявление и максимально возможное развитие творческих способностей. В своей педагогической практике я опираюсь на личностно-ориентированный подход в обучении иностранному языку и представляю учащегося активным субъектом учебной деятельности. Личностно-ориентированное обучение как раз направлено на то, чтобы создать такие условия, которые способствовали бы развитию каждого ребенка и его механизмов самореализации, адаптации, </a:t>
            </a:r>
            <a:r>
              <a:rPr lang="ru-RU" dirty="0" err="1"/>
              <a:t>саморегуляции</a:t>
            </a:r>
            <a:r>
              <a:rPr lang="ru-RU" dirty="0"/>
              <a:t>, самовоспитания. </a:t>
            </a:r>
          </a:p>
          <a:p>
            <a:endParaRPr lang="ru-RU" dirty="0"/>
          </a:p>
        </p:txBody>
      </p:sp>
      <p:pic>
        <p:nvPicPr>
          <p:cNvPr id="14338" name="Picture 2" descr="C:\Users\Администратор\Desktop\defaul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7958" y="0"/>
            <a:ext cx="3072926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1401</Words>
  <Application>Microsoft Office PowerPoint</Application>
  <PresentationFormat>Экран (4:3)</PresentationFormat>
  <Paragraphs>45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Создание условий для развития творческих способностей учащихся на уроке и во внеурочной деятельности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для развития способностей учащихся на уроке и во внеурочной деятельности</dc:title>
  <dc:creator>DNA7 X86</dc:creator>
  <cp:lastModifiedBy>DNA7 X86</cp:lastModifiedBy>
  <cp:revision>26</cp:revision>
  <dcterms:created xsi:type="dcterms:W3CDTF">2012-08-27T06:00:36Z</dcterms:created>
  <dcterms:modified xsi:type="dcterms:W3CDTF">2017-01-08T18:44:51Z</dcterms:modified>
</cp:coreProperties>
</file>