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4" r:id="rId12"/>
    <p:sldId id="271" r:id="rId13"/>
    <p:sldId id="275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3600" dirty="0"/>
              <a:t>факторы тревожности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Лист1!$A$1:$A$8</c:f>
              <c:strCache>
                <c:ptCount val="8"/>
                <c:pt idx="0">
                  <c:v>общая тревожность</c:v>
                </c:pt>
                <c:pt idx="1">
                  <c:v>переживание социального стресса</c:v>
                </c:pt>
                <c:pt idx="2">
                  <c:v>фрустрация потребности в достижении успеха</c:v>
                </c:pt>
                <c:pt idx="3">
                  <c:v>страх самовыражения</c:v>
                </c:pt>
                <c:pt idx="4">
                  <c:v>страх ситуации проверки знаний</c:v>
                </c:pt>
                <c:pt idx="5">
                  <c:v>страх несоответствовать ожиданиям окружающих</c:v>
                </c:pt>
                <c:pt idx="6">
                  <c:v>низкая физиологическая сопротивляемость стрессу</c:v>
                </c:pt>
                <c:pt idx="7">
                  <c:v>проблемы и страхи в отношениях с учителями</c:v>
                </c:pt>
              </c:strCache>
            </c:strRef>
          </c:cat>
          <c:val>
            <c:numRef>
              <c:f>Лист1!$B$1:$B$8</c:f>
              <c:numCache>
                <c:formatCode>General</c:formatCode>
                <c:ptCount val="8"/>
                <c:pt idx="0">
                  <c:v>15</c:v>
                </c:pt>
                <c:pt idx="1">
                  <c:v>6</c:v>
                </c:pt>
                <c:pt idx="2">
                  <c:v>9</c:v>
                </c:pt>
                <c:pt idx="3">
                  <c:v>16</c:v>
                </c:pt>
                <c:pt idx="4">
                  <c:v>20</c:v>
                </c:pt>
                <c:pt idx="5">
                  <c:v>19</c:v>
                </c:pt>
                <c:pt idx="6">
                  <c:v>10</c:v>
                </c:pt>
                <c:pt idx="7">
                  <c:v>16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546205603799886E-2"/>
          <c:y val="0.11095268598847667"/>
          <c:w val="0.92024854350957785"/>
          <c:h val="0.8023663685750809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</c:v>
                </c:pt>
                <c:pt idx="1">
                  <c:v>5</c:v>
                </c:pt>
                <c:pt idx="2">
                  <c:v>7</c:v>
                </c:pt>
                <c:pt idx="3">
                  <c:v>6</c:v>
                </c:pt>
                <c:pt idx="4">
                  <c:v>9</c:v>
                </c:pt>
                <c:pt idx="5">
                  <c:v>7</c:v>
                </c:pt>
                <c:pt idx="6">
                  <c:v>1</c:v>
                </c:pt>
                <c:pt idx="7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повышенный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6</c:v>
                </c:pt>
                <c:pt idx="1">
                  <c:v>1</c:v>
                </c:pt>
                <c:pt idx="2">
                  <c:v>2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9</c:v>
                </c:pt>
                <c:pt idx="7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674368"/>
        <c:axId val="33675904"/>
        <c:axId val="33799232"/>
      </c:bar3DChart>
      <c:catAx>
        <c:axId val="33674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675904"/>
        <c:crosses val="autoZero"/>
        <c:auto val="1"/>
        <c:lblAlgn val="ctr"/>
        <c:lblOffset val="100"/>
        <c:noMultiLvlLbl val="0"/>
      </c:catAx>
      <c:valAx>
        <c:axId val="33675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674368"/>
        <c:crosses val="autoZero"/>
        <c:crossBetween val="between"/>
      </c:valAx>
      <c:serAx>
        <c:axId val="33799232"/>
        <c:scaling>
          <c:orientation val="minMax"/>
        </c:scaling>
        <c:delete val="1"/>
        <c:axPos val="b"/>
        <c:majorTickMark val="out"/>
        <c:minorTickMark val="none"/>
        <c:tickLblPos val="nextTo"/>
        <c:crossAx val="33675904"/>
        <c:crosses val="autoZero"/>
      </c:ser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9914166864336666"/>
          <c:y val="4.5280672184347566E-2"/>
          <c:w val="0.19644980821188682"/>
          <c:h val="0.115684403561348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967254564158458E-3"/>
          <c:y val="9.236618009254384E-2"/>
          <c:w val="0.59290946402233791"/>
          <c:h val="0.76252873057394777"/>
        </c:manualLayout>
      </c:layout>
      <c:pie3DChart>
        <c:varyColors val="1"/>
        <c:ser>
          <c:idx val="0"/>
          <c:order val="0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Лист1!$A$1:$A$10</c:f>
              <c:strCache>
                <c:ptCount val="10"/>
                <c:pt idx="0">
                  <c:v>недопонимание с новыми учителями</c:v>
                </c:pt>
                <c:pt idx="1">
                  <c:v>плохие оценки</c:v>
                </c:pt>
                <c:pt idx="2">
                  <c:v>непринятие коллективом</c:v>
                </c:pt>
                <c:pt idx="3">
                  <c:v>переход в разные кабинеты </c:v>
                </c:pt>
                <c:pt idx="4">
                  <c:v>драки, разногласия, прозвища</c:v>
                </c:pt>
                <c:pt idx="5">
                  <c:v>остаться на 2 год</c:v>
                </c:pt>
                <c:pt idx="6">
                  <c:v>потерять друзей, остаться одному</c:v>
                </c:pt>
                <c:pt idx="7">
                  <c:v>проверки знаний</c:v>
                </c:pt>
                <c:pt idx="8">
                  <c:v>столовой</c:v>
                </c:pt>
                <c:pt idx="9">
                  <c:v>распада класса</c:v>
                </c:pt>
              </c:strCache>
            </c:strRef>
          </c:cat>
          <c:val>
            <c:numRef>
              <c:f>Лист1!$B$1:$B$10</c:f>
              <c:numCache>
                <c:formatCode>General</c:formatCode>
                <c:ptCount val="10"/>
                <c:pt idx="0">
                  <c:v>14</c:v>
                </c:pt>
                <c:pt idx="1">
                  <c:v>13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  <c:pt idx="6">
                  <c:v>5</c:v>
                </c:pt>
                <c:pt idx="7">
                  <c:v>7</c:v>
                </c:pt>
                <c:pt idx="8">
                  <c:v>3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319243653734812"/>
          <c:y val="0"/>
          <c:w val="0.37813362613119067"/>
          <c:h val="1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0.8332</cdr:x>
      <cdr:y>0.1739</cdr:y>
    </cdr:from>
    <cdr:to>
      <cdr:x>0.98318</cdr:x>
      <cdr:y>0.24636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0" y="864096"/>
          <a:ext cx="129614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низкий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95702C-66C9-4236-8F9E-074E3E4B7F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47351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j01852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457200"/>
            <a:ext cx="4572000" cy="2590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CCFF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276600"/>
            <a:ext cx="4572000" cy="198120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33CCFF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6FFACA-5042-4478-8B76-48F3CE611097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AE024-7DC0-4AD2-AFB9-10D550BED70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1391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304800"/>
            <a:ext cx="2114550" cy="5821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191250" cy="5821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77F4D0-C423-4ECE-8597-A611BD141E21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1A4BB-21E1-4FC5-A1D1-6D3835794A0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9469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DAEA3D-3293-4394-A6D5-4AC3CD3149B9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08336-2797-432A-B383-6A9EA2F4A98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9618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8230C4-0205-41BA-B524-A716299E4315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E6381-5C27-4878-B1BA-FBC35882B62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497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52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152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8DA8B9-88C5-4CA4-B82C-61952E1A4F80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AF03C-CB38-4CEF-9F37-9B0AB7BD2D9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7729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1BB46B-44C1-4227-A9DF-24276931D607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6FDF9-5253-4D08-827F-8EA42A3EA71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1050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F37CD4-F9FF-4E9F-A105-B0583A8C44DB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B8686-647C-4300-B71A-C92AF69F116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86650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7ED1E4-2F97-4C6E-A1BB-F1DAFBBC18D5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873BE-A7F5-4BF8-B071-48757509BD7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559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C63E2F-4BEA-4481-88DB-4C740CB45C21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C10B2-122C-41FB-8FDE-BA78BBD4618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9175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FAC76D-9D31-4100-B2BD-B36C36281C75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A1991-9492-4F0B-8AA7-400826C59F5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3253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j0185257"/>
          <p:cNvPicPr>
            <a:picLocks noChangeAspect="1" noChangeArrowheads="1"/>
          </p:cNvPicPr>
          <p:nvPr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458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996633"/>
                </a:solidFill>
              </a:defRPr>
            </a:lvl1pPr>
          </a:lstStyle>
          <a:p>
            <a:fld id="{6890DB90-DCAA-4F65-B616-F4C011624382}" type="datetime1">
              <a:rPr lang="en-US" altLang="ru-RU"/>
              <a:pPr/>
              <a:t>10/24/2015</a:t>
            </a:fld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996633"/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rgbClr val="996633"/>
                </a:solidFill>
              </a:defRPr>
            </a:lvl1pPr>
          </a:lstStyle>
          <a:p>
            <a:fld id="{34F3ABD5-9584-4565-9BD2-7B0EE0328CCB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6633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9966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9966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9966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9966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dirty="0" smtClean="0"/>
              <a:t>Трудный пятый класс</a:t>
            </a:r>
            <a:endParaRPr lang="ru-RU" altLang="ru-RU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653136"/>
            <a:ext cx="8064896" cy="1477144"/>
          </a:xfrm>
        </p:spPr>
        <p:txBody>
          <a:bodyPr/>
          <a:lstStyle/>
          <a:p>
            <a:r>
              <a:rPr lang="ru-RU" altLang="ru-RU" dirty="0" smtClean="0"/>
              <a:t>Родительское собрание</a:t>
            </a:r>
          </a:p>
          <a:p>
            <a:r>
              <a:rPr lang="ru-RU" altLang="ru-RU" dirty="0" smtClean="0"/>
              <a:t>5 класс. </a:t>
            </a:r>
          </a:p>
          <a:p>
            <a:r>
              <a:rPr lang="ru-RU" altLang="ru-RU" dirty="0" smtClean="0"/>
              <a:t>Классный руководитель </a:t>
            </a:r>
            <a:r>
              <a:rPr lang="ru-RU" altLang="ru-RU" dirty="0" smtClean="0"/>
              <a:t>5Б: Рудных Т.Ю.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58200" cy="60392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Мониторинг уровня тревожности учащихся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5- х классов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74224" cy="352839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Методика: опросник школьной тревожности </a:t>
            </a:r>
            <a:r>
              <a:rPr lang="ru-RU" sz="2000" dirty="0" err="1" smtClean="0">
                <a:solidFill>
                  <a:schemeClr val="tx1"/>
                </a:solidFill>
              </a:rPr>
              <a:t>Филлипса</a:t>
            </a:r>
            <a:r>
              <a:rPr lang="ru-RU" sz="2000" dirty="0" smtClean="0">
                <a:solidFill>
                  <a:schemeClr val="tx1"/>
                </a:solidFill>
              </a:rPr>
              <a:t> (стандартизированная психодиагностическая методика)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Цель методики: опросник позволяет изучить уровень и характер тревожности, связанной со школой у детей  среднего школьного </a:t>
            </a:r>
            <a:r>
              <a:rPr lang="ru-RU" sz="2000" dirty="0" smtClean="0">
                <a:solidFill>
                  <a:schemeClr val="tx1"/>
                </a:solidFill>
              </a:rPr>
              <a:t>возраста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10</a:t>
            </a:fld>
            <a:endParaRPr lang="en-US" alt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544616" cy="333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1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45820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sz="2000" dirty="0">
                <a:solidFill>
                  <a:srgbClr val="000000"/>
                </a:solidFill>
              </a:rPr>
              <a:t>Расшифровка значений шкал данного опросника:</a:t>
            </a:r>
          </a:p>
          <a:p>
            <a:pPr marL="457200" lvl="0" indent="-457200">
              <a:buFontTx/>
              <a:buAutoNum type="arabicPeriod"/>
            </a:pPr>
            <a:r>
              <a:rPr lang="ru-RU" sz="2000" dirty="0">
                <a:solidFill>
                  <a:srgbClr val="000000"/>
                </a:solidFill>
              </a:rPr>
              <a:t>Общая тревожность в школе – эмоциональное состояние ребёнка, связанное с различными формами его включения в жизнь школы</a:t>
            </a:r>
          </a:p>
          <a:p>
            <a:pPr marL="457200" lvl="0" indent="-457200">
              <a:buFontTx/>
              <a:buAutoNum type="arabicPeriod"/>
            </a:pPr>
            <a:r>
              <a:rPr lang="ru-RU" sz="2000" dirty="0">
                <a:solidFill>
                  <a:srgbClr val="000000"/>
                </a:solidFill>
              </a:rPr>
              <a:t>Переживание социального стресса – эмоциональное состояние ребёнка, на фоне которого развиваются его социальные контакты ( прежде всего со сверстниками).</a:t>
            </a:r>
          </a:p>
          <a:p>
            <a:pPr marL="457200" lvl="0" indent="-457200">
              <a:buFontTx/>
              <a:buAutoNum type="arabicPeriod"/>
            </a:pPr>
            <a:r>
              <a:rPr lang="ru-RU" sz="2000" dirty="0">
                <a:solidFill>
                  <a:srgbClr val="000000"/>
                </a:solidFill>
              </a:rPr>
              <a:t>Фрустрация потребности в достижении успеха – неблагоприятный психологический фон, не позволяющий ребёнку удовлетворять свои потребности в успехе, достижении высокого результата и т.д</a:t>
            </a:r>
            <a:r>
              <a:rPr lang="ru-RU" sz="2000" dirty="0" smtClean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FontTx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Страх </a:t>
            </a:r>
            <a:r>
              <a:rPr lang="ru-RU" sz="2000" dirty="0">
                <a:solidFill>
                  <a:schemeClr val="tx1"/>
                </a:solidFill>
              </a:rPr>
              <a:t>самовыражения – негативное эмоциональное переживание ситуаций, сопряжённых с необходимостью самораскрытия предъявления себя другим, демонстрации своих возможностей</a:t>
            </a:r>
          </a:p>
          <a:p>
            <a:pPr marL="457200" lvl="0" indent="-457200">
              <a:buFontTx/>
              <a:buAutoNum type="arabicPeriod"/>
            </a:pPr>
            <a:endParaRPr lang="ru-RU" sz="20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11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77331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561662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5</a:t>
            </a:r>
            <a:r>
              <a:rPr lang="ru-RU" sz="2000" dirty="0" smtClean="0">
                <a:solidFill>
                  <a:schemeClr val="tx1"/>
                </a:solidFill>
              </a:rPr>
              <a:t>. Страх ситуации проверки знаний –негативное отношение и переживание тревоги в ситуациях проверки (особенно –публичных) знаний, достижений, возможностей.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6. Страх не соответствовать ожиданиям окружающих – ориентация на значимость других в оценке результатов, поступков и мыслей, тревога по поводу оценок, даваемых окружающими, ожиданиями негативных оценок.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7. Низкая физиологическая сопротивляемость стрессу  - особенности психофизиологической организации, снижающие приспособляемость ребёнка к ситуациям </a:t>
            </a:r>
            <a:r>
              <a:rPr lang="ru-RU" sz="2000" dirty="0" err="1" smtClean="0">
                <a:solidFill>
                  <a:schemeClr val="tx1"/>
                </a:solidFill>
              </a:rPr>
              <a:t>стрессогенного</a:t>
            </a:r>
            <a:r>
              <a:rPr lang="ru-RU" sz="2000" dirty="0" smtClean="0">
                <a:solidFill>
                  <a:schemeClr val="tx1"/>
                </a:solidFill>
              </a:rPr>
              <a:t> характера, повышающие вероятность неадекватного, деструктивного реагирования на тревожный фактор среды.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8. Проблемы и страхи в отношениях с учителями – общий негативный эмоциональный фон отношений со взрослыми в школе, снижающий успешность обучения ребёнка.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12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7772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13</a:t>
            </a:fld>
            <a:endParaRPr lang="en-US" alt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204839"/>
              </p:ext>
            </p:extLst>
          </p:nvPr>
        </p:nvGraphicFramePr>
        <p:xfrm>
          <a:off x="467544" y="260648"/>
          <a:ext cx="8424935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6122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38789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Результаты мониторинга: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926219"/>
              </p:ext>
            </p:extLst>
          </p:nvPr>
        </p:nvGraphicFramePr>
        <p:xfrm>
          <a:off x="251520" y="476672"/>
          <a:ext cx="864235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14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0960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40541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Чего боятся наши дети?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15</a:t>
            </a:fld>
            <a:endParaRPr lang="en-US" alt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306613054"/>
              </p:ext>
            </p:extLst>
          </p:nvPr>
        </p:nvGraphicFramePr>
        <p:xfrm>
          <a:off x="107504" y="836712"/>
          <a:ext cx="903649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79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60648"/>
            <a:ext cx="858768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Трудные этапы школьной жизни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1-й класс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5-й класс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9-11-е классы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Каждый школьный возраст характеризуется различными «предпосылками» формирования </a:t>
            </a:r>
            <a:r>
              <a:rPr lang="ru-RU" sz="2400" b="1" u="sng" dirty="0" smtClean="0">
                <a:solidFill>
                  <a:schemeClr val="tx1"/>
                </a:solidFill>
              </a:rPr>
              <a:t>школьной тревожности.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Тревожность</a:t>
            </a:r>
            <a:r>
              <a:rPr lang="ru-RU" sz="2400" dirty="0" smtClean="0">
                <a:solidFill>
                  <a:schemeClr val="tx1"/>
                </a:solidFill>
              </a:rPr>
              <a:t>- психическое свойство индивида, выражающаяся в склонности  к переживанию тревоги.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</a:rPr>
              <a:t>Состояние тревоги возникает как функция опасной ситуации и личностных особенностей человека, связанных с её интерпретацией</a:t>
            </a:r>
            <a:endParaRPr lang="ru-RU" b="1" u="sng" dirty="0" smtClean="0">
              <a:solidFill>
                <a:srgbClr val="C00000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ED1E4-2F97-4C6E-A1BB-F1DAFBBC18D5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873BE-A7F5-4BF8-B071-48757509BD7A}" type="slidenum">
              <a:rPr lang="en-US" altLang="ru-RU" smtClean="0"/>
              <a:pPr/>
              <a:t>2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1860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88640"/>
            <a:ext cx="8458200" cy="593752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Для каждого человека характерен </a:t>
            </a:r>
            <a:r>
              <a:rPr lang="ru-RU" u="sng" dirty="0" smtClean="0">
                <a:solidFill>
                  <a:schemeClr val="tx1"/>
                </a:solidFill>
              </a:rPr>
              <a:t>оптимальный уровень тревожности - полезная тревожность,</a:t>
            </a:r>
            <a:r>
              <a:rPr lang="ru-RU" dirty="0" smtClean="0">
                <a:solidFill>
                  <a:schemeClr val="tx1"/>
                </a:solidFill>
              </a:rPr>
              <a:t> которая является необходимым условием развития личности.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Выделяется два типа тревожности:</a:t>
            </a:r>
          </a:p>
          <a:p>
            <a:r>
              <a:rPr lang="ru-RU" dirty="0">
                <a:solidFill>
                  <a:schemeClr val="tx1"/>
                </a:solidFill>
              </a:rPr>
              <a:t>б</a:t>
            </a:r>
            <a:r>
              <a:rPr lang="ru-RU" dirty="0" smtClean="0">
                <a:solidFill>
                  <a:schemeClr val="tx1"/>
                </a:solidFill>
              </a:rPr>
              <a:t>еспредметная тревожность. Человек не может соотнести свои переживания с конкретными объектами</a:t>
            </a:r>
          </a:p>
          <a:p>
            <a:r>
              <a:rPr lang="ru-RU" dirty="0">
                <a:solidFill>
                  <a:schemeClr val="tx1"/>
                </a:solidFill>
              </a:rPr>
              <a:t>т</a:t>
            </a:r>
            <a:r>
              <a:rPr lang="ru-RU" dirty="0" smtClean="0">
                <a:solidFill>
                  <a:schemeClr val="tx1"/>
                </a:solidFill>
              </a:rPr>
              <a:t>ревожность как склонность к ожиданию неблагополучия в различных видах деятельности и общения (ожидания неудачи).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3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0964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2656"/>
            <a:ext cx="84582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По форме проявления:</a:t>
            </a:r>
          </a:p>
          <a:p>
            <a:pPr>
              <a:buFontTx/>
              <a:buChar char="-"/>
            </a:pPr>
            <a:r>
              <a:rPr lang="ru-RU" b="1" u="sng" dirty="0">
                <a:solidFill>
                  <a:schemeClr val="tx1"/>
                </a:solidFill>
              </a:rPr>
              <a:t>о</a:t>
            </a:r>
            <a:r>
              <a:rPr lang="ru-RU" b="1" u="sng" dirty="0" smtClean="0">
                <a:solidFill>
                  <a:schemeClr val="tx1"/>
                </a:solidFill>
              </a:rPr>
              <a:t>ткрытая тревожность </a:t>
            </a:r>
            <a:r>
              <a:rPr lang="ru-RU" dirty="0" smtClean="0">
                <a:solidFill>
                  <a:schemeClr val="tx1"/>
                </a:solidFill>
              </a:rPr>
              <a:t>– социально переживаемая и проявляющаяся в деятельности в виде состояния тревоги;</a:t>
            </a:r>
          </a:p>
          <a:p>
            <a:pPr>
              <a:buFontTx/>
              <a:buChar char="-"/>
            </a:pPr>
            <a:r>
              <a:rPr lang="ru-RU" b="1" u="sng" dirty="0">
                <a:solidFill>
                  <a:schemeClr val="tx1"/>
                </a:solidFill>
              </a:rPr>
              <a:t>с</a:t>
            </a:r>
            <a:r>
              <a:rPr lang="ru-RU" b="1" u="sng" dirty="0" smtClean="0">
                <a:solidFill>
                  <a:schemeClr val="tx1"/>
                </a:solidFill>
              </a:rPr>
              <a:t>крытая тревожность </a:t>
            </a:r>
            <a:r>
              <a:rPr lang="ru-RU" dirty="0" smtClean="0">
                <a:solidFill>
                  <a:schemeClr val="tx1"/>
                </a:solidFill>
              </a:rPr>
              <a:t>– неосознаваемая, проявляющаяся либо в чрезмерном спокойствии, нечувствительности к реальному благополучию и даже отрицании его, либо косвенным путём через специфические формы поведения ( теребление волос, </a:t>
            </a:r>
            <a:r>
              <a:rPr lang="ru-RU" dirty="0" err="1" smtClean="0">
                <a:solidFill>
                  <a:schemeClr val="tx1"/>
                </a:solidFill>
              </a:rPr>
              <a:t>расхаживание</a:t>
            </a:r>
            <a:r>
              <a:rPr lang="ru-RU" dirty="0" smtClean="0">
                <a:solidFill>
                  <a:schemeClr val="tx1"/>
                </a:solidFill>
              </a:rPr>
              <a:t> из стороны в сторону, постукивание пальцами, предметами по столу и т.д.)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4575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2656"/>
            <a:ext cx="8458200" cy="579350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Состояние</a:t>
            </a:r>
            <a:r>
              <a:rPr lang="ru-RU" dirty="0" smtClean="0">
                <a:solidFill>
                  <a:schemeClr val="tx1"/>
                </a:solidFill>
              </a:rPr>
              <a:t> тревоги или </a:t>
            </a:r>
            <a:r>
              <a:rPr lang="ru-RU" b="1" dirty="0" smtClean="0">
                <a:solidFill>
                  <a:schemeClr val="tx1"/>
                </a:solidFill>
              </a:rPr>
              <a:t>тревожности</a:t>
            </a:r>
            <a:r>
              <a:rPr lang="ru-RU" dirty="0" smtClean="0">
                <a:solidFill>
                  <a:schemeClr val="tx1"/>
                </a:solidFill>
              </a:rPr>
              <a:t>, как психическое свойство находятся </a:t>
            </a:r>
            <a:r>
              <a:rPr lang="ru-RU" b="1" dirty="0" smtClean="0">
                <a:solidFill>
                  <a:schemeClr val="tx1"/>
                </a:solidFill>
              </a:rPr>
              <a:t>в конфронтации </a:t>
            </a:r>
            <a:r>
              <a:rPr lang="ru-RU" dirty="0" smtClean="0">
                <a:solidFill>
                  <a:schemeClr val="tx1"/>
                </a:solidFill>
              </a:rPr>
              <a:t>с базовыми личностными потребностями: </a:t>
            </a:r>
            <a:r>
              <a:rPr lang="ru-RU" b="1" dirty="0" smtClean="0">
                <a:solidFill>
                  <a:schemeClr val="tx1"/>
                </a:solidFill>
              </a:rPr>
              <a:t>потребностью в эмоциональном благополучии, чувстве уверенности, безопасности.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Выраженное стремление избавиться от тревожности сталкивается с</a:t>
            </a:r>
            <a:r>
              <a:rPr lang="ru-RU" b="1" dirty="0" smtClean="0">
                <a:solidFill>
                  <a:schemeClr val="tx1"/>
                </a:solidFill>
              </a:rPr>
              <a:t> неосознанным сопротивлением</a:t>
            </a:r>
            <a:r>
              <a:rPr lang="ru-RU" dirty="0" smtClean="0">
                <a:solidFill>
                  <a:schemeClr val="tx1"/>
                </a:solidFill>
              </a:rPr>
              <a:t> попыткам помощи со стороны сделать это.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Внешне это </a:t>
            </a:r>
            <a:r>
              <a:rPr lang="ru-RU" b="1" dirty="0" smtClean="0">
                <a:solidFill>
                  <a:schemeClr val="tx1"/>
                </a:solidFill>
              </a:rPr>
              <a:t>воспринимается как неадекватное поведение.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5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082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458200" cy="586551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Тревожность имеет </a:t>
            </a:r>
            <a:r>
              <a:rPr lang="ru-RU" b="1" dirty="0" smtClean="0">
                <a:solidFill>
                  <a:schemeClr val="tx1"/>
                </a:solidFill>
              </a:rPr>
              <a:t>собственную побудительную силу</a:t>
            </a:r>
            <a:r>
              <a:rPr lang="ru-RU" dirty="0" smtClean="0">
                <a:solidFill>
                  <a:schemeClr val="tx1"/>
                </a:solidFill>
              </a:rPr>
              <a:t>. Возникновение и закрепление тревожности обусловлено неудовлетворением актуальных потребностей человека.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Тревожность может приводить к формированию «выученной беспомощности»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6</a:t>
            </a:fld>
            <a:endParaRPr lang="en-US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924944"/>
            <a:ext cx="23042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Негативный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э</a:t>
            </a:r>
            <a:r>
              <a:rPr lang="ru-RU" sz="2000" dirty="0" smtClean="0">
                <a:solidFill>
                  <a:schemeClr val="tx1"/>
                </a:solidFill>
              </a:rPr>
              <a:t>моциональный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опыт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2924944"/>
            <a:ext cx="23042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Негативные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о</a:t>
            </a:r>
            <a:r>
              <a:rPr lang="ru-RU" sz="2000" dirty="0" smtClean="0">
                <a:solidFill>
                  <a:schemeClr val="tx1"/>
                </a:solidFill>
              </a:rPr>
              <a:t>ценки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и</a:t>
            </a:r>
            <a:r>
              <a:rPr lang="ru-RU" sz="2000" dirty="0" smtClean="0">
                <a:solidFill>
                  <a:schemeClr val="tx1"/>
                </a:solidFill>
              </a:rPr>
              <a:t> прогнозы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131840" y="3284984"/>
            <a:ext cx="295232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131840" y="3717032"/>
            <a:ext cx="295232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03848" y="2278613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Снижение эффективности</a:t>
            </a:r>
          </a:p>
          <a:p>
            <a:pPr algn="ctr"/>
            <a:r>
              <a:rPr lang="ru-RU" sz="2000" dirty="0" smtClean="0"/>
              <a:t>деятельности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203848" y="3861048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Усиление негативного</a:t>
            </a:r>
          </a:p>
          <a:p>
            <a:pPr algn="ctr"/>
            <a:r>
              <a:rPr lang="ru-RU" sz="2000" dirty="0"/>
              <a:t>э</a:t>
            </a:r>
            <a:r>
              <a:rPr lang="ru-RU" sz="2000" dirty="0" smtClean="0"/>
              <a:t>моционального</a:t>
            </a:r>
          </a:p>
          <a:p>
            <a:pPr algn="ctr"/>
            <a:r>
              <a:rPr lang="ru-RU" sz="2000" dirty="0" smtClean="0"/>
              <a:t>опыта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9486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557748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Общие </a:t>
            </a:r>
            <a:r>
              <a:rPr lang="ru-RU" sz="2000" u="sng" dirty="0" smtClean="0">
                <a:solidFill>
                  <a:schemeClr val="tx1"/>
                </a:solidFill>
              </a:rPr>
              <a:t>причины возникновения </a:t>
            </a:r>
            <a:r>
              <a:rPr lang="ru-RU" sz="2000" dirty="0" smtClean="0">
                <a:solidFill>
                  <a:schemeClr val="tx1"/>
                </a:solidFill>
              </a:rPr>
              <a:t>тревожности у детей школьного возраста:</a:t>
            </a:r>
          </a:p>
          <a:p>
            <a:r>
              <a:rPr lang="ru-RU" sz="2000" dirty="0" err="1" smtClean="0">
                <a:solidFill>
                  <a:schemeClr val="tx1"/>
                </a:solidFill>
              </a:rPr>
              <a:t>Внутриличностные</a:t>
            </a:r>
            <a:r>
              <a:rPr lang="ru-RU" sz="2000" dirty="0" smtClean="0">
                <a:solidFill>
                  <a:schemeClr val="tx1"/>
                </a:solidFill>
              </a:rPr>
              <a:t> конфликты, связанные с оценкой собственной успешности в различных сферах деятельности;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Нарушение внутрисемейного или </a:t>
            </a:r>
            <a:r>
              <a:rPr lang="ru-RU" sz="2000" dirty="0" err="1" smtClean="0">
                <a:solidFill>
                  <a:schemeClr val="tx1"/>
                </a:solidFill>
              </a:rPr>
              <a:t>внутришкольного</a:t>
            </a:r>
            <a:r>
              <a:rPr lang="ru-RU" sz="2000" dirty="0" smtClean="0">
                <a:solidFill>
                  <a:schemeClr val="tx1"/>
                </a:solidFill>
              </a:rPr>
              <a:t> взаимодействия, отношений со сверстниками;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Соматические нарушения</a:t>
            </a:r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u="sng" dirty="0" smtClean="0">
                <a:solidFill>
                  <a:schemeClr val="tx1"/>
                </a:solidFill>
              </a:rPr>
              <a:t>Развитие</a:t>
            </a:r>
            <a:r>
              <a:rPr lang="ru-RU" sz="2000" dirty="0" smtClean="0">
                <a:solidFill>
                  <a:schemeClr val="tx1"/>
                </a:solidFill>
              </a:rPr>
              <a:t> состояния </a:t>
            </a:r>
            <a:r>
              <a:rPr lang="ru-RU" sz="2000" u="sng" dirty="0" smtClean="0">
                <a:solidFill>
                  <a:schemeClr val="tx1"/>
                </a:solidFill>
              </a:rPr>
              <a:t>тревожности, </a:t>
            </a:r>
            <a:r>
              <a:rPr lang="ru-RU" sz="2000" dirty="0" smtClean="0">
                <a:solidFill>
                  <a:schemeClr val="tx1"/>
                </a:solidFill>
              </a:rPr>
              <a:t>может быть вызвано: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Негативными требованиями, которые могут поставить в униженное или зависимое положение;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Неадекватными или завышенными требованиями;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Противоречивыми требованиями, которые предъявляются  родителями, школой, сверстниками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 подростковом возрасте тревожность становится устойчивым личностным образованием и выражается в типичных ситуационных реакциях.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255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88640"/>
            <a:ext cx="8458200" cy="5937523"/>
          </a:xfrm>
        </p:spPr>
        <p:txBody>
          <a:bodyPr/>
          <a:lstStyle/>
          <a:p>
            <a:pPr marL="0" indent="0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Школьный тип тревожности, связан с социально-психологическими факторами или фактором образовательных программ: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Учебные перегрузки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Неспособность учащегося справиться со школьной программой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Неадекватные ожидания со стороны родителей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Неблагополучные отношения с педагогами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Регулярно повторяющиеся экзаменационные ситуации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Смена школьного коллектива/непринятие детским коллективом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8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864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60649"/>
            <a:ext cx="8458200" cy="561662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Метод экспертных опросов педагогов и родителей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Цель методики: диагностика школьной тревожности путём анализа её поведенческих проявлений.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Процедура диагностики: бланк опроса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Инструкция: Отметьте, пожалуйста, варианты поведения, характерные для вашего ребёнка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Обработка результатов: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Наличие  школьной тревожности указывает 5-6 и более признаков, отмеченных в колонке «да».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EA3D-3293-4394-A6D5-4AC3CD3149B9}" type="datetime1">
              <a:rPr lang="en-US" altLang="ru-RU" smtClean="0"/>
              <a:pPr/>
              <a:t>10/24/2015</a:t>
            </a:fld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08336-2797-432A-B383-6A9EA2F4A98C}" type="slidenum">
              <a:rPr lang="en-US" altLang="ru-RU" smtClean="0"/>
              <a:pPr/>
              <a:t>9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4537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одительское собрание 2 класс 2015-2016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родительское собрание 2 класс 2015-2016</Template>
  <TotalTime>309</TotalTime>
  <Words>724</Words>
  <Application>Microsoft Office PowerPoint</Application>
  <PresentationFormat>Экран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родительское собрание 2 класс 2015-2016</vt:lpstr>
      <vt:lpstr>Трудный пятый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Мониторинг уровня тревожности учащихся  5- х классов</vt:lpstr>
      <vt:lpstr>Презентация PowerPoint</vt:lpstr>
      <vt:lpstr>Презентация PowerPoint</vt:lpstr>
      <vt:lpstr>Презентация PowerPoint</vt:lpstr>
      <vt:lpstr>Результаты мониторинга:</vt:lpstr>
      <vt:lpstr>Чего боятся наши дети?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Трудный пятый класс</dc:title>
  <dc:creator>Nataliya</dc:creator>
  <cp:lastModifiedBy>Пользователь</cp:lastModifiedBy>
  <cp:revision>26</cp:revision>
  <dcterms:created xsi:type="dcterms:W3CDTF">2015-10-21T22:41:23Z</dcterms:created>
  <dcterms:modified xsi:type="dcterms:W3CDTF">2015-10-24T02:11:19Z</dcterms:modified>
</cp:coreProperties>
</file>