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theme/themeOverride5.xml" ContentType="application/vnd.openxmlformats-officedocument.themeOverride+xml"/>
  <Override PartName="/ppt/charts/chart6.xml" ContentType="application/vnd.openxmlformats-officedocument.drawingml.chart+xml"/>
  <Override PartName="/ppt/theme/themeOverride6.xml" ContentType="application/vnd.openxmlformats-officedocument.themeOverride+xml"/>
  <Override PartName="/ppt/charts/chart7.xml" ContentType="application/vnd.openxmlformats-officedocument.drawingml.chart+xml"/>
  <Override PartName="/ppt/theme/themeOverride7.xml" ContentType="application/vnd.openxmlformats-officedocument.themeOverrid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79" r:id="rId5"/>
    <p:sldId id="259" r:id="rId6"/>
    <p:sldId id="260" r:id="rId7"/>
    <p:sldId id="270" r:id="rId8"/>
    <p:sldId id="271" r:id="rId9"/>
    <p:sldId id="272" r:id="rId10"/>
    <p:sldId id="273" r:id="rId11"/>
    <p:sldId id="274" r:id="rId12"/>
    <p:sldId id="261" r:id="rId13"/>
    <p:sldId id="275" r:id="rId14"/>
    <p:sldId id="276" r:id="rId15"/>
    <p:sldId id="277" r:id="rId16"/>
    <p:sldId id="280" r:id="rId17"/>
    <p:sldId id="278" r:id="rId1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6633"/>
    <a:srgbClr val="33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2.xlsx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3.xlsx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4.xlsx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5.xlsx"/><Relationship Id="rId1" Type="http://schemas.openxmlformats.org/officeDocument/2006/relationships/themeOverride" Target="../theme/themeOverride5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6.xlsx"/><Relationship Id="rId1" Type="http://schemas.openxmlformats.org/officeDocument/2006/relationships/themeOverride" Target="../theme/themeOverride6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7.xlsx"/><Relationship Id="rId1" Type="http://schemas.openxmlformats.org/officeDocument/2006/relationships/themeOverride" Target="../theme/themeOverride7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35"/>
    </mc:Choice>
    <mc:Fallback>
      <c:style val="35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Цель обучения в школе</c:v>
                </c:pt>
              </c:strCache>
            </c:strRef>
          </c:tx>
          <c:invertIfNegative val="0"/>
          <c:cat>
            <c:strRef>
              <c:f>Лист1!$A$2:$A$8</c:f>
              <c:strCache>
                <c:ptCount val="7"/>
                <c:pt idx="0">
                  <c:v>Много знать</c:v>
                </c:pt>
                <c:pt idx="1">
                  <c:v>Получать хорошие оценки</c:v>
                </c:pt>
                <c:pt idx="2">
                  <c:v>Поступить в институт</c:v>
                </c:pt>
                <c:pt idx="3">
                  <c:v>Получить хорошую работу</c:v>
                </c:pt>
                <c:pt idx="4">
                  <c:v>Стать богатым</c:v>
                </c:pt>
                <c:pt idx="5">
                  <c:v>Исполнить мечту</c:v>
                </c:pt>
                <c:pt idx="6">
                  <c:v>Воздержались от ответа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8</c:v>
                </c:pt>
                <c:pt idx="1">
                  <c:v>6</c:v>
                </c:pt>
                <c:pt idx="2">
                  <c:v>6</c:v>
                </c:pt>
                <c:pt idx="3">
                  <c:v>4</c:v>
                </c:pt>
                <c:pt idx="4">
                  <c:v>2</c:v>
                </c:pt>
                <c:pt idx="5">
                  <c:v>1</c:v>
                </c:pt>
                <c:pt idx="6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09221760"/>
        <c:axId val="109223296"/>
        <c:axId val="0"/>
      </c:bar3DChart>
      <c:catAx>
        <c:axId val="109221760"/>
        <c:scaling>
          <c:orientation val="minMax"/>
        </c:scaling>
        <c:delete val="0"/>
        <c:axPos val="b"/>
        <c:majorTickMark val="none"/>
        <c:minorTickMark val="none"/>
        <c:tickLblPos val="nextTo"/>
        <c:crossAx val="109223296"/>
        <c:crosses val="autoZero"/>
        <c:auto val="1"/>
        <c:lblAlgn val="ctr"/>
        <c:lblOffset val="100"/>
        <c:noMultiLvlLbl val="0"/>
      </c:catAx>
      <c:valAx>
        <c:axId val="109223296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109221760"/>
        <c:crosses val="autoZero"/>
        <c:crossBetween val="between"/>
      </c:valAx>
      <c:dTable>
        <c:showHorzBorder val="1"/>
        <c:showVertBorder val="1"/>
        <c:showOutline val="1"/>
        <c:showKeys val="1"/>
        <c:txPr>
          <a:bodyPr/>
          <a:lstStyle/>
          <a:p>
            <a:pPr rtl="0">
              <a:defRPr sz="1400"/>
            </a:pPr>
            <a:endParaRPr lang="ru-RU"/>
          </a:p>
        </c:txPr>
      </c:dTable>
    </c:plotArea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ru-RU" sz="4000" dirty="0"/>
              <a:t>Познавательная активность</a:t>
            </a:r>
          </a:p>
        </c:rich>
      </c:tx>
      <c:layout/>
      <c:overlay val="0"/>
    </c:title>
    <c:autoTitleDeleted val="0"/>
    <c:view3D>
      <c:rotX val="75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Познавательная активность</c:v>
                </c:pt>
              </c:strCache>
            </c:strRef>
          </c:tx>
          <c:dLbls>
            <c:txPr>
              <a:bodyPr/>
              <a:lstStyle/>
              <a:p>
                <a:pPr>
                  <a:defRPr sz="3600"/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Лист1!$A$2:$A$5</c:f>
              <c:strCache>
                <c:ptCount val="3"/>
                <c:pt idx="0">
                  <c:v>Высокий</c:v>
                </c:pt>
                <c:pt idx="1">
                  <c:v>Средний</c:v>
                </c:pt>
                <c:pt idx="2">
                  <c:v>Низкий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44.3</c:v>
                </c:pt>
                <c:pt idx="1">
                  <c:v>52</c:v>
                </c:pt>
                <c:pt idx="2">
                  <c:v>3.7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legendEntry>
        <c:idx val="3"/>
        <c:delete val="1"/>
      </c:legendEntry>
      <c:layout/>
      <c:overlay val="0"/>
      <c:txPr>
        <a:bodyPr/>
        <a:lstStyle/>
        <a:p>
          <a:pPr>
            <a:defRPr sz="3600"/>
          </a:pPr>
          <a:endParaRPr lang="ru-RU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4800"/>
            </a:pPr>
            <a:r>
              <a:rPr lang="ru-RU" sz="4000" dirty="0"/>
              <a:t>Тревожность</a:t>
            </a:r>
            <a:endParaRPr lang="ru-RU" sz="4800" dirty="0"/>
          </a:p>
        </c:rich>
      </c:tx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Тревожность</c:v>
                </c:pt>
              </c:strCache>
            </c:strRef>
          </c:tx>
          <c:dLbls>
            <c:txPr>
              <a:bodyPr/>
              <a:lstStyle/>
              <a:p>
                <a:pPr>
                  <a:defRPr sz="4000"/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Лист1!$A$2:$A$5</c:f>
              <c:strCache>
                <c:ptCount val="3"/>
                <c:pt idx="0">
                  <c:v>Высокий</c:v>
                </c:pt>
                <c:pt idx="1">
                  <c:v>Средний</c:v>
                </c:pt>
                <c:pt idx="2">
                  <c:v>Низкий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7.4</c:v>
                </c:pt>
                <c:pt idx="1">
                  <c:v>63</c:v>
                </c:pt>
                <c:pt idx="2">
                  <c:v>29.6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2800"/>
          </a:pPr>
          <a:endParaRPr lang="ru-RU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layout/>
      <c:overlay val="0"/>
      <c:txPr>
        <a:bodyPr/>
        <a:lstStyle/>
        <a:p>
          <a:pPr>
            <a:defRPr sz="4800"/>
          </a:pPr>
          <a:endParaRPr lang="ru-RU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Гнев</c:v>
                </c:pt>
              </c:strCache>
            </c:strRef>
          </c:tx>
          <c:dLbls>
            <c:txPr>
              <a:bodyPr/>
              <a:lstStyle/>
              <a:p>
                <a:pPr>
                  <a:defRPr sz="6000"/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Лист1!$A$2:$A$5</c:f>
              <c:strCache>
                <c:ptCount val="3"/>
                <c:pt idx="0">
                  <c:v>Высокий</c:v>
                </c:pt>
                <c:pt idx="1">
                  <c:v>Средний</c:v>
                </c:pt>
                <c:pt idx="2">
                  <c:v>Низкий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22.2</c:v>
                </c:pt>
                <c:pt idx="1">
                  <c:v>37</c:v>
                </c:pt>
                <c:pt idx="2">
                  <c:v>40.799999999999997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2800"/>
          </a:pPr>
          <a:endParaRPr lang="ru-RU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layout/>
      <c:overlay val="0"/>
      <c:txPr>
        <a:bodyPr/>
        <a:lstStyle/>
        <a:p>
          <a:pPr>
            <a:defRPr sz="4800"/>
          </a:pPr>
          <a:endParaRPr lang="ru-RU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Мотивация</c:v>
                </c:pt>
              </c:strCache>
            </c:strRef>
          </c:tx>
          <c:dLbls>
            <c:txPr>
              <a:bodyPr/>
              <a:lstStyle/>
              <a:p>
                <a:pPr>
                  <a:defRPr sz="5400"/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Лист1!$A$2:$A$5</c:f>
              <c:strCache>
                <c:ptCount val="4"/>
                <c:pt idx="0">
                  <c:v>I уровень </c:v>
                </c:pt>
                <c:pt idx="1">
                  <c:v>II уровень </c:v>
                </c:pt>
                <c:pt idx="2">
                  <c:v>III уровень </c:v>
                </c:pt>
                <c:pt idx="3">
                  <c:v>IV уровень 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37</c:v>
                </c:pt>
                <c:pt idx="1">
                  <c:v>3.7</c:v>
                </c:pt>
                <c:pt idx="2">
                  <c:v>55.6</c:v>
                </c:pt>
                <c:pt idx="3">
                  <c:v>3.7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3200"/>
          </a:pPr>
          <a:endParaRPr lang="ru-RU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dLbls>
            <c:txPr>
              <a:bodyPr/>
              <a:lstStyle/>
              <a:p>
                <a:pPr>
                  <a:defRPr sz="3200"/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Лист1!$A$2:$A$7</c:f>
              <c:strCache>
                <c:ptCount val="6"/>
                <c:pt idx="0">
                  <c:v>Позиционный мотив</c:v>
                </c:pt>
                <c:pt idx="1">
                  <c:v>Учебный мотив</c:v>
                </c:pt>
                <c:pt idx="2">
                  <c:v>Социальный мотив</c:v>
                </c:pt>
                <c:pt idx="3">
                  <c:v>Высший мотив</c:v>
                </c:pt>
                <c:pt idx="4">
                  <c:v>Игровой мотив</c:v>
                </c:pt>
                <c:pt idx="5">
                  <c:v>Оценочный мотив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84</c:v>
                </c:pt>
                <c:pt idx="1">
                  <c:v>36</c:v>
                </c:pt>
                <c:pt idx="2">
                  <c:v>16</c:v>
                </c:pt>
                <c:pt idx="3">
                  <c:v>4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dLbls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Лист1!$A$2:$A$7</c:f>
              <c:strCache>
                <c:ptCount val="6"/>
                <c:pt idx="0">
                  <c:v>Позиционный мотив</c:v>
                </c:pt>
                <c:pt idx="1">
                  <c:v>Учебный мотив</c:v>
                </c:pt>
                <c:pt idx="2">
                  <c:v>Социальный мотив</c:v>
                </c:pt>
                <c:pt idx="3">
                  <c:v>Высший мотив</c:v>
                </c:pt>
                <c:pt idx="4">
                  <c:v>Игровой мотив</c:v>
                </c:pt>
                <c:pt idx="5">
                  <c:v>Оценочный мотив</c:v>
                </c:pt>
              </c:strCache>
            </c:strRef>
          </c:cat>
          <c:val>
            <c:numRef>
              <c:f>Лист1!$C$2:$C$7</c:f>
              <c:numCache>
                <c:formatCode>General</c:formatCode>
                <c:ptCount val="6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Столбец2</c:v>
                </c:pt>
              </c:strCache>
            </c:strRef>
          </c:tx>
          <c:dLbls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Лист1!$A$2:$A$7</c:f>
              <c:strCache>
                <c:ptCount val="6"/>
                <c:pt idx="0">
                  <c:v>Позиционный мотив</c:v>
                </c:pt>
                <c:pt idx="1">
                  <c:v>Учебный мотив</c:v>
                </c:pt>
                <c:pt idx="2">
                  <c:v>Социальный мотив</c:v>
                </c:pt>
                <c:pt idx="3">
                  <c:v>Высший мотив</c:v>
                </c:pt>
                <c:pt idx="4">
                  <c:v>Игровой мотив</c:v>
                </c:pt>
                <c:pt idx="5">
                  <c:v>Оценочный мотив</c:v>
                </c:pt>
              </c:strCache>
            </c:strRef>
          </c:cat>
          <c:val>
            <c:numRef>
              <c:f>Лист1!$D$2:$D$7</c:f>
              <c:numCache>
                <c:formatCode>General</c:formatCode>
                <c:ptCount val="6"/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</c:plotArea>
    <c:legend>
      <c:legendPos val="t"/>
      <c:layout/>
      <c:overlay val="0"/>
      <c:txPr>
        <a:bodyPr/>
        <a:lstStyle/>
        <a:p>
          <a:pPr>
            <a:defRPr sz="2000"/>
          </a:pPr>
          <a:endParaRPr lang="ru-RU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35"/>
    </mc:Choice>
    <mc:Fallback>
      <c:style val="35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layout>
        <c:manualLayout>
          <c:xMode val="edge"/>
          <c:yMode val="edge"/>
          <c:x val="0.19838582677165351"/>
          <c:y val="0"/>
        </c:manualLayout>
      </c:layout>
      <c:overlay val="0"/>
      <c:txPr>
        <a:bodyPr/>
        <a:lstStyle/>
        <a:p>
          <a:pPr>
            <a:defRPr sz="2800"/>
          </a:pPr>
          <a:endParaRPr lang="ru-RU"/>
        </a:p>
      </c:txPr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Трудные предметы</c:v>
                </c:pt>
              </c:strCache>
            </c:strRef>
          </c:tx>
          <c:invertIfNegative val="0"/>
          <c:cat>
            <c:strRef>
              <c:f>Лист1!$A$2:$A$10</c:f>
              <c:strCache>
                <c:ptCount val="9"/>
                <c:pt idx="0">
                  <c:v>География</c:v>
                </c:pt>
                <c:pt idx="1">
                  <c:v>История</c:v>
                </c:pt>
                <c:pt idx="2">
                  <c:v>Биология</c:v>
                </c:pt>
                <c:pt idx="3">
                  <c:v>Русский язык</c:v>
                </c:pt>
                <c:pt idx="4">
                  <c:v>Математика</c:v>
                </c:pt>
                <c:pt idx="5">
                  <c:v>Английский</c:v>
                </c:pt>
                <c:pt idx="6">
                  <c:v>ИЗО</c:v>
                </c:pt>
                <c:pt idx="7">
                  <c:v>Технология</c:v>
                </c:pt>
                <c:pt idx="8">
                  <c:v>Никаких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13</c:v>
                </c:pt>
                <c:pt idx="1">
                  <c:v>12</c:v>
                </c:pt>
                <c:pt idx="2">
                  <c:v>7</c:v>
                </c:pt>
                <c:pt idx="3">
                  <c:v>6</c:v>
                </c:pt>
                <c:pt idx="4">
                  <c:v>3</c:v>
                </c:pt>
                <c:pt idx="5">
                  <c:v>2</c:v>
                </c:pt>
                <c:pt idx="6">
                  <c:v>1</c:v>
                </c:pt>
                <c:pt idx="7">
                  <c:v>1</c:v>
                </c:pt>
                <c:pt idx="8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23203200"/>
        <c:axId val="24269952"/>
        <c:axId val="0"/>
      </c:bar3DChart>
      <c:catAx>
        <c:axId val="23203200"/>
        <c:scaling>
          <c:orientation val="minMax"/>
        </c:scaling>
        <c:delete val="0"/>
        <c:axPos val="b"/>
        <c:majorTickMark val="none"/>
        <c:minorTickMark val="none"/>
        <c:tickLblPos val="nextTo"/>
        <c:crossAx val="24269952"/>
        <c:crosses val="autoZero"/>
        <c:auto val="1"/>
        <c:lblAlgn val="ctr"/>
        <c:lblOffset val="100"/>
        <c:noMultiLvlLbl val="0"/>
      </c:catAx>
      <c:valAx>
        <c:axId val="24269952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23203200"/>
        <c:crosses val="autoZero"/>
        <c:crossBetween val="between"/>
      </c:valAx>
      <c:dTable>
        <c:showHorzBorder val="1"/>
        <c:showVertBorder val="1"/>
        <c:showOutline val="1"/>
        <c:showKeys val="1"/>
        <c:txPr>
          <a:bodyPr/>
          <a:lstStyle/>
          <a:p>
            <a:pPr rtl="0">
              <a:defRPr sz="1600"/>
            </a:pPr>
            <a:endParaRPr lang="ru-RU"/>
          </a:p>
        </c:txPr>
      </c:dTable>
    </c:plotArea>
    <c:plotVisOnly val="1"/>
    <c:dispBlanksAs val="gap"/>
    <c:showDLblsOverMax val="0"/>
  </c:chart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ru-RU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ru-RU" dirty="0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Click to edit Master text styles</a:t>
            </a:r>
          </a:p>
          <a:p>
            <a:pPr lvl="1"/>
            <a:r>
              <a:rPr lang="en-US" altLang="ru-RU" smtClean="0"/>
              <a:t>Second level</a:t>
            </a:r>
          </a:p>
          <a:p>
            <a:pPr lvl="2"/>
            <a:r>
              <a:rPr lang="en-US" altLang="ru-RU" smtClean="0"/>
              <a:t>Third level</a:t>
            </a:r>
          </a:p>
          <a:p>
            <a:pPr lvl="3"/>
            <a:r>
              <a:rPr lang="en-US" altLang="ru-RU" smtClean="0"/>
              <a:t>Fourth level</a:t>
            </a:r>
          </a:p>
          <a:p>
            <a:pPr lvl="4"/>
            <a:r>
              <a:rPr lang="en-US" altLang="ru-RU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ru-RU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A2EEA0B-A451-4945-B772-BD1CF4EE3B54}" type="slidenum">
              <a:rPr lang="en-US" altLang="ru-RU"/>
              <a:pPr/>
              <a:t>‹#›</a:t>
            </a:fld>
            <a:endParaRPr lang="en-US" altLang="ru-RU" dirty="0"/>
          </a:p>
        </p:txBody>
      </p:sp>
    </p:spTree>
    <p:extLst>
      <p:ext uri="{BB962C8B-B14F-4D97-AF65-F5344CB8AC3E}">
        <p14:creationId xmlns:p14="http://schemas.microsoft.com/office/powerpoint/2010/main" val="378552507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592138" y="0"/>
            <a:ext cx="4359276" cy="326866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45008" y="4268557"/>
            <a:ext cx="5164382" cy="40133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14" name="Picture 18" descr="j018525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048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457200"/>
            <a:ext cx="4572000" cy="2590800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33CCFF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altLang="ru-RU" noProof="0" smtClean="0"/>
              <a:t>Образец заголовка</a:t>
            </a:r>
            <a:endParaRPr lang="en-US" altLang="ru-RU" noProof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8600" y="3276600"/>
            <a:ext cx="4572000" cy="1981200"/>
          </a:xfrm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33CCFF"/>
                  </a:outerShdw>
                </a:effectLst>
              </a14:hiddenEffects>
            </a:ext>
          </a:extLst>
        </p:spPr>
        <p:txBody>
          <a:bodyPr anchor="ctr"/>
          <a:lstStyle>
            <a:lvl1pPr marL="0" indent="0">
              <a:spcBef>
                <a:spcPct val="0"/>
              </a:spcBef>
              <a:buFontTx/>
              <a:buNone/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  <a:endParaRPr lang="en-US" altLang="ru-RU" noProof="0" smtClean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74F8A53-E3E3-43C8-ABBE-AEC90B02D837}" type="datetime1">
              <a:rPr lang="en-US" altLang="ru-RU"/>
              <a:pPr/>
              <a:t>12/12/2015</a:t>
            </a:fld>
            <a:endParaRPr lang="en-US" alt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859BD0-C5B7-4FDD-8AC2-31521FE32391}" type="slidenum">
              <a:rPr lang="en-US" altLang="ru-RU"/>
              <a:pPr/>
              <a:t>‹#›</a:t>
            </a:fld>
            <a:endParaRPr lang="en-US" altLang="ru-RU" dirty="0"/>
          </a:p>
        </p:txBody>
      </p:sp>
    </p:spTree>
    <p:extLst>
      <p:ext uri="{BB962C8B-B14F-4D97-AF65-F5344CB8AC3E}">
        <p14:creationId xmlns:p14="http://schemas.microsoft.com/office/powerpoint/2010/main" val="26211695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48450" y="304800"/>
            <a:ext cx="2114550" cy="58213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191250" cy="58213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E4D8F2F-EDF3-42DF-B184-634044E24FF9}" type="datetime1">
              <a:rPr lang="en-US" altLang="ru-RU"/>
              <a:pPr/>
              <a:t>12/12/2015</a:t>
            </a:fld>
            <a:endParaRPr lang="en-US" alt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78B523-291E-4D0B-995B-B1896FE76ECD}" type="slidenum">
              <a:rPr lang="en-US" altLang="ru-RU"/>
              <a:pPr/>
              <a:t>‹#›</a:t>
            </a:fld>
            <a:endParaRPr lang="en-US" altLang="ru-RU" dirty="0"/>
          </a:p>
        </p:txBody>
      </p:sp>
    </p:spTree>
    <p:extLst>
      <p:ext uri="{BB962C8B-B14F-4D97-AF65-F5344CB8AC3E}">
        <p14:creationId xmlns:p14="http://schemas.microsoft.com/office/powerpoint/2010/main" val="39840298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5F0EF5-F54D-4381-8BA2-7EB7E24F020D}" type="datetime1">
              <a:rPr lang="en-US" altLang="ru-RU"/>
              <a:pPr/>
              <a:t>12/12/2015</a:t>
            </a:fld>
            <a:endParaRPr lang="en-US" alt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3C0B21-8C29-4CC9-A709-20156FFB2241}" type="slidenum">
              <a:rPr lang="en-US" altLang="ru-RU"/>
              <a:pPr/>
              <a:t>‹#›</a:t>
            </a:fld>
            <a:endParaRPr lang="en-US" altLang="ru-RU" dirty="0"/>
          </a:p>
        </p:txBody>
      </p:sp>
    </p:spTree>
    <p:extLst>
      <p:ext uri="{BB962C8B-B14F-4D97-AF65-F5344CB8AC3E}">
        <p14:creationId xmlns:p14="http://schemas.microsoft.com/office/powerpoint/2010/main" val="30680242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2FA6092-8A75-4041-87F1-E893A2B223BD}" type="datetime1">
              <a:rPr lang="en-US" altLang="ru-RU"/>
              <a:pPr/>
              <a:t>12/12/2015</a:t>
            </a:fld>
            <a:endParaRPr lang="en-US" alt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2C84DF-7F93-49CD-9562-22F83D85303A}" type="slidenum">
              <a:rPr lang="en-US" altLang="ru-RU"/>
              <a:pPr/>
              <a:t>‹#›</a:t>
            </a:fld>
            <a:endParaRPr lang="en-US" altLang="ru-RU" dirty="0"/>
          </a:p>
        </p:txBody>
      </p:sp>
    </p:spTree>
    <p:extLst>
      <p:ext uri="{BB962C8B-B14F-4D97-AF65-F5344CB8AC3E}">
        <p14:creationId xmlns:p14="http://schemas.microsoft.com/office/powerpoint/2010/main" val="993475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529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10100" y="1600200"/>
            <a:ext cx="41529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130BD31-396B-4E79-8EE2-B9D5CBB7D9EA}" type="datetime1">
              <a:rPr lang="en-US" altLang="ru-RU"/>
              <a:pPr/>
              <a:t>12/12/2015</a:t>
            </a:fld>
            <a:endParaRPr lang="en-US" alt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9C3582-3BEF-4892-9026-A0DBE2BE4632}" type="slidenum">
              <a:rPr lang="en-US" altLang="ru-RU"/>
              <a:pPr/>
              <a:t>‹#›</a:t>
            </a:fld>
            <a:endParaRPr lang="en-US" altLang="ru-RU" dirty="0"/>
          </a:p>
        </p:txBody>
      </p:sp>
    </p:spTree>
    <p:extLst>
      <p:ext uri="{BB962C8B-B14F-4D97-AF65-F5344CB8AC3E}">
        <p14:creationId xmlns:p14="http://schemas.microsoft.com/office/powerpoint/2010/main" val="36823217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90DCCD-C061-4BE3-BA4C-FD033550D1A0}" type="datetime1">
              <a:rPr lang="en-US" altLang="ru-RU"/>
              <a:pPr/>
              <a:t>12/12/2015</a:t>
            </a:fld>
            <a:endParaRPr lang="en-US" alt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D48C0D-9204-4527-9CD3-27A6D95937A1}" type="slidenum">
              <a:rPr lang="en-US" altLang="ru-RU"/>
              <a:pPr/>
              <a:t>‹#›</a:t>
            </a:fld>
            <a:endParaRPr lang="en-US" altLang="ru-RU" dirty="0"/>
          </a:p>
        </p:txBody>
      </p:sp>
    </p:spTree>
    <p:extLst>
      <p:ext uri="{BB962C8B-B14F-4D97-AF65-F5344CB8AC3E}">
        <p14:creationId xmlns:p14="http://schemas.microsoft.com/office/powerpoint/2010/main" val="35807123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A1ACC4-0579-4339-9270-DB989169949C}" type="datetime1">
              <a:rPr lang="en-US" altLang="ru-RU"/>
              <a:pPr/>
              <a:t>12/12/2015</a:t>
            </a:fld>
            <a:endParaRPr lang="en-US" alt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CB403B-FFFF-4309-96C8-C6F39930B6B6}" type="slidenum">
              <a:rPr lang="en-US" altLang="ru-RU"/>
              <a:pPr/>
              <a:t>‹#›</a:t>
            </a:fld>
            <a:endParaRPr lang="en-US" altLang="ru-RU" dirty="0"/>
          </a:p>
        </p:txBody>
      </p:sp>
    </p:spTree>
    <p:extLst>
      <p:ext uri="{BB962C8B-B14F-4D97-AF65-F5344CB8AC3E}">
        <p14:creationId xmlns:p14="http://schemas.microsoft.com/office/powerpoint/2010/main" val="39723048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62A4B17-60A9-4E05-AF21-8F43FE2FBA14}" type="datetime1">
              <a:rPr lang="en-US" altLang="ru-RU"/>
              <a:pPr/>
              <a:t>12/12/2015</a:t>
            </a:fld>
            <a:endParaRPr lang="en-US" alt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EB466E-3AE8-4B45-B243-B213CA5DDE62}" type="slidenum">
              <a:rPr lang="en-US" altLang="ru-RU"/>
              <a:pPr/>
              <a:t>‹#›</a:t>
            </a:fld>
            <a:endParaRPr lang="en-US" altLang="ru-RU" dirty="0"/>
          </a:p>
        </p:txBody>
      </p:sp>
    </p:spTree>
    <p:extLst>
      <p:ext uri="{BB962C8B-B14F-4D97-AF65-F5344CB8AC3E}">
        <p14:creationId xmlns:p14="http://schemas.microsoft.com/office/powerpoint/2010/main" val="28895389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6F920F3-D8FA-4D60-9690-73DBE7872D84}" type="datetime1">
              <a:rPr lang="en-US" altLang="ru-RU"/>
              <a:pPr/>
              <a:t>12/12/2015</a:t>
            </a:fld>
            <a:endParaRPr lang="en-US" alt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2BE22B-8029-4175-B089-6D592394E850}" type="slidenum">
              <a:rPr lang="en-US" altLang="ru-RU"/>
              <a:pPr/>
              <a:t>‹#›</a:t>
            </a:fld>
            <a:endParaRPr lang="en-US" altLang="ru-RU" dirty="0"/>
          </a:p>
        </p:txBody>
      </p:sp>
    </p:spTree>
    <p:extLst>
      <p:ext uri="{BB962C8B-B14F-4D97-AF65-F5344CB8AC3E}">
        <p14:creationId xmlns:p14="http://schemas.microsoft.com/office/powerpoint/2010/main" val="26380704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2E672C-D82D-4A34-B3DF-6CA4492EB1FC}" type="datetime1">
              <a:rPr lang="en-US" altLang="ru-RU"/>
              <a:pPr/>
              <a:t>12/12/2015</a:t>
            </a:fld>
            <a:endParaRPr lang="en-US" alt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CE88AE-D3E4-48F0-9C50-A2031171EAD2}" type="slidenum">
              <a:rPr lang="en-US" altLang="ru-RU"/>
              <a:pPr/>
              <a:t>‹#›</a:t>
            </a:fld>
            <a:endParaRPr lang="en-US" altLang="ru-RU" dirty="0"/>
          </a:p>
        </p:txBody>
      </p:sp>
    </p:spTree>
    <p:extLst>
      <p:ext uri="{BB962C8B-B14F-4D97-AF65-F5344CB8AC3E}">
        <p14:creationId xmlns:p14="http://schemas.microsoft.com/office/powerpoint/2010/main" val="33465787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9" name="Picture 15" descr="j0185257"/>
          <p:cNvPicPr>
            <a:picLocks noChangeAspect="1" noChangeArrowheads="1"/>
          </p:cNvPicPr>
          <p:nvPr/>
        </p:nvPicPr>
        <p:blipFill>
          <a:blip r:embed="rId1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048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304800"/>
            <a:ext cx="84582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600200"/>
            <a:ext cx="84582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996633"/>
                </a:solidFill>
              </a:defRPr>
            </a:lvl1pPr>
          </a:lstStyle>
          <a:p>
            <a:fld id="{8AF8D31D-FE11-411B-AD13-591F42AF6F28}" type="datetime1">
              <a:rPr lang="en-US" altLang="ru-RU"/>
              <a:pPr/>
              <a:t>12/12/2015</a:t>
            </a:fld>
            <a:endParaRPr lang="en-US" altLang="ru-RU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996633"/>
                </a:solidFill>
              </a:defRPr>
            </a:lvl1pPr>
          </a:lstStyle>
          <a:p>
            <a:endParaRPr lang="en-US" altLang="ru-RU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2400">
                <a:solidFill>
                  <a:srgbClr val="996633"/>
                </a:solidFill>
              </a:defRPr>
            </a:lvl1pPr>
          </a:lstStyle>
          <a:p>
            <a:fld id="{31DB7AAF-AEC2-4FBC-A407-33C70E934CEB}" type="slidenum">
              <a:rPr lang="en-US" altLang="ru-RU"/>
              <a:pPr/>
              <a:t>‹#›</a:t>
            </a:fld>
            <a:endParaRPr lang="en-US" alt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996633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996633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996633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996633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996633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996633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996633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996633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996633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rgbClr val="996633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rgbClr val="996633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rgbClr val="996633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rgbClr val="996633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rgbClr val="996633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rgbClr val="996633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rgbClr val="996633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rgbClr val="996633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rgbClr val="996633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79512" y="260648"/>
            <a:ext cx="4703440" cy="4339952"/>
          </a:xfrm>
        </p:spPr>
        <p:txBody>
          <a:bodyPr/>
          <a:lstStyle/>
          <a:p>
            <a:r>
              <a:rPr lang="ru-RU" altLang="ru-RU" sz="3600" dirty="0" smtClean="0"/>
              <a:t>Учебная мотивация школьников как показатель результативности</a:t>
            </a:r>
            <a:br>
              <a:rPr lang="ru-RU" altLang="ru-RU" sz="3600" dirty="0" smtClean="0"/>
            </a:br>
            <a:r>
              <a:rPr lang="ru-RU" altLang="ru-RU" sz="3600" dirty="0" smtClean="0"/>
              <a:t>образовательного</a:t>
            </a:r>
            <a:br>
              <a:rPr lang="ru-RU" altLang="ru-RU" sz="3600" dirty="0" smtClean="0"/>
            </a:br>
            <a:r>
              <a:rPr lang="ru-RU" altLang="ru-RU" sz="3600" dirty="0" smtClean="0"/>
              <a:t>процесса</a:t>
            </a:r>
            <a:endParaRPr lang="ru-RU" altLang="ru-RU" sz="3600" dirty="0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395536" y="5445224"/>
            <a:ext cx="6336704" cy="1261120"/>
          </a:xfrm>
        </p:spPr>
        <p:txBody>
          <a:bodyPr/>
          <a:lstStyle/>
          <a:p>
            <a:r>
              <a:rPr lang="ru-RU" altLang="ru-RU" dirty="0" smtClean="0"/>
              <a:t>Родительское собрание </a:t>
            </a:r>
            <a:r>
              <a:rPr lang="ru-RU" altLang="ru-RU" dirty="0" smtClean="0"/>
              <a:t>5</a:t>
            </a:r>
            <a:r>
              <a:rPr lang="ru-RU" altLang="ru-RU" dirty="0"/>
              <a:t>Б</a:t>
            </a:r>
            <a:r>
              <a:rPr lang="ru-RU" altLang="ru-RU" dirty="0" smtClean="0"/>
              <a:t> </a:t>
            </a:r>
            <a:r>
              <a:rPr lang="ru-RU" altLang="ru-RU" dirty="0" smtClean="0"/>
              <a:t>класса</a:t>
            </a:r>
          </a:p>
          <a:p>
            <a:r>
              <a:rPr lang="ru-RU" altLang="ru-RU" dirty="0"/>
              <a:t> </a:t>
            </a:r>
            <a:r>
              <a:rPr lang="ru-RU" altLang="ru-RU" dirty="0" smtClean="0"/>
              <a:t>( 2015-2016 учебный год)</a:t>
            </a:r>
            <a:endParaRPr lang="ru-RU" alt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F0EF5-F54D-4381-8BA2-7EB7E24F020D}" type="datetime1">
              <a:rPr lang="en-US" altLang="ru-RU" smtClean="0"/>
              <a:pPr/>
              <a:t>12/12/2015</a:t>
            </a:fld>
            <a:endParaRPr lang="en-US" alt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C0B21-8C29-4CC9-A709-20156FFB2241}" type="slidenum">
              <a:rPr lang="en-US" altLang="ru-RU" smtClean="0"/>
              <a:pPr/>
              <a:t>10</a:t>
            </a:fld>
            <a:endParaRPr lang="en-US" alt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59661010"/>
              </p:ext>
            </p:extLst>
          </p:nvPr>
        </p:nvGraphicFramePr>
        <p:xfrm>
          <a:off x="304800" y="116632"/>
          <a:ext cx="8458200" cy="60095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62007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F0EF5-F54D-4381-8BA2-7EB7E24F020D}" type="datetime1">
              <a:rPr lang="en-US" altLang="ru-RU" smtClean="0"/>
              <a:pPr/>
              <a:t>12/12/2015</a:t>
            </a:fld>
            <a:endParaRPr lang="en-US" alt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C0B21-8C29-4CC9-A709-20156FFB2241}" type="slidenum">
              <a:rPr lang="en-US" altLang="ru-RU" smtClean="0"/>
              <a:pPr/>
              <a:t>11</a:t>
            </a:fld>
            <a:endParaRPr lang="en-US" alt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9820211"/>
              </p:ext>
            </p:extLst>
          </p:nvPr>
        </p:nvGraphicFramePr>
        <p:xfrm>
          <a:off x="304800" y="260350"/>
          <a:ext cx="8458200" cy="58658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38167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Какие мотивы управляют процессом обучения?</a:t>
            </a:r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sz="half" idx="1"/>
          </p:nvPr>
        </p:nvSpPr>
        <p:spPr>
          <a:xfrm>
            <a:off x="25634" y="1556792"/>
            <a:ext cx="4152900" cy="4525963"/>
          </a:xfrm>
        </p:spPr>
        <p:txBody>
          <a:bodyPr/>
          <a:lstStyle/>
          <a:p>
            <a:r>
              <a:rPr lang="ru-RU" b="1" u="sng" dirty="0" smtClean="0">
                <a:solidFill>
                  <a:schemeClr val="tx1"/>
                </a:solidFill>
              </a:rPr>
              <a:t>Внутренние</a:t>
            </a:r>
            <a:r>
              <a:rPr lang="ru-RU" dirty="0" smtClean="0"/>
              <a:t> – непосредственно связанные с учебной деятельностью ( интерес к процессу деятельности, интерес к процесс решения учебной задачи, к учебному результату и т.д.)</a:t>
            </a:r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sz="half" idx="2"/>
          </p:nvPr>
        </p:nvSpPr>
        <p:spPr>
          <a:xfrm>
            <a:off x="4211960" y="1556792"/>
            <a:ext cx="4824536" cy="4525963"/>
          </a:xfrm>
        </p:spPr>
        <p:txBody>
          <a:bodyPr/>
          <a:lstStyle/>
          <a:p>
            <a:r>
              <a:rPr lang="ru-RU" b="1" u="sng" dirty="0" smtClean="0">
                <a:solidFill>
                  <a:schemeClr val="tx1"/>
                </a:solidFill>
              </a:rPr>
              <a:t>Внешние </a:t>
            </a:r>
            <a:r>
              <a:rPr lang="ru-RU" dirty="0" smtClean="0"/>
              <a:t>– не связанные на прямую с процессом обучения ( в силу долга, обязанности, ради достижения определённого положения, из-за давления родителей, добиться похвалы учителя и т.д.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F0EF5-F54D-4381-8BA2-7EB7E24F020D}" type="datetime1">
              <a:rPr lang="en-US" altLang="ru-RU" smtClean="0"/>
              <a:pPr/>
              <a:t>12/12/2015</a:t>
            </a:fld>
            <a:endParaRPr lang="en-US" alt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C0B21-8C29-4CC9-A709-20156FFB2241}" type="slidenum">
              <a:rPr lang="en-US" altLang="ru-RU" smtClean="0"/>
              <a:pPr/>
              <a:t>12</a:t>
            </a:fld>
            <a:endParaRPr lang="en-US" altLang="ru-RU" dirty="0"/>
          </a:p>
        </p:txBody>
      </p:sp>
    </p:spTree>
    <p:extLst>
      <p:ext uri="{BB962C8B-B14F-4D97-AF65-F5344CB8AC3E}">
        <p14:creationId xmlns:p14="http://schemas.microsoft.com/office/powerpoint/2010/main" val="706404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332656"/>
            <a:ext cx="8458200" cy="4525963"/>
          </a:xfrm>
        </p:spPr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Диагностика выделяет 6 мотивов: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dirty="0">
                <a:latin typeface="Times New Roman"/>
                <a:ea typeface="Calibri"/>
                <a:cs typeface="Times New Roman"/>
              </a:rPr>
              <a:t>Учебный мотив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dirty="0">
                <a:latin typeface="Times New Roman"/>
                <a:ea typeface="Calibri"/>
                <a:cs typeface="Times New Roman"/>
              </a:rPr>
              <a:t>Социальный мотив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dirty="0">
                <a:latin typeface="Times New Roman"/>
                <a:ea typeface="Calibri"/>
                <a:cs typeface="Times New Roman"/>
              </a:rPr>
              <a:t>Позиционный мотив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dirty="0">
                <a:latin typeface="Times New Roman"/>
                <a:ea typeface="Calibri"/>
                <a:cs typeface="Times New Roman"/>
              </a:rPr>
              <a:t>Оценочный мотив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dirty="0">
                <a:latin typeface="Times New Roman"/>
                <a:ea typeface="Calibri"/>
                <a:cs typeface="Times New Roman"/>
              </a:rPr>
              <a:t>Игровой мотив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ru-RU" dirty="0">
                <a:latin typeface="Times New Roman"/>
                <a:ea typeface="Calibri"/>
                <a:cs typeface="Times New Roman"/>
              </a:rPr>
              <a:t>Внешний мотив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F0EF5-F54D-4381-8BA2-7EB7E24F020D}" type="datetime1">
              <a:rPr lang="en-US" altLang="ru-RU" smtClean="0"/>
              <a:pPr/>
              <a:t>12/12/2015</a:t>
            </a:fld>
            <a:endParaRPr lang="en-US" alt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C0B21-8C29-4CC9-A709-20156FFB2241}" type="slidenum">
              <a:rPr lang="en-US" altLang="ru-RU" smtClean="0"/>
              <a:pPr/>
              <a:t>13</a:t>
            </a:fld>
            <a:endParaRPr lang="en-US" altLang="ru-RU" dirty="0"/>
          </a:p>
        </p:txBody>
      </p:sp>
    </p:spTree>
    <p:extLst>
      <p:ext uri="{BB962C8B-B14F-4D97-AF65-F5344CB8AC3E}">
        <p14:creationId xmlns:p14="http://schemas.microsoft.com/office/powerpoint/2010/main" val="2469708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F0EF5-F54D-4381-8BA2-7EB7E24F020D}" type="datetime1">
              <a:rPr lang="en-US" altLang="ru-RU" smtClean="0"/>
              <a:pPr/>
              <a:t>12/12/2015</a:t>
            </a:fld>
            <a:endParaRPr lang="en-US" alt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C0B21-8C29-4CC9-A709-20156FFB2241}" type="slidenum">
              <a:rPr lang="en-US" altLang="ru-RU" smtClean="0"/>
              <a:pPr/>
              <a:t>14</a:t>
            </a:fld>
            <a:endParaRPr lang="en-US" alt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98334654"/>
              </p:ext>
            </p:extLst>
          </p:nvPr>
        </p:nvGraphicFramePr>
        <p:xfrm>
          <a:off x="304800" y="260350"/>
          <a:ext cx="8458200" cy="58658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78359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F0EF5-F54D-4381-8BA2-7EB7E24F020D}" type="datetime1">
              <a:rPr lang="en-US" altLang="ru-RU" smtClean="0"/>
              <a:pPr/>
              <a:t>12/12/2015</a:t>
            </a:fld>
            <a:endParaRPr lang="en-US" alt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C0B21-8C29-4CC9-A709-20156FFB2241}" type="slidenum">
              <a:rPr lang="en-US" altLang="ru-RU" smtClean="0"/>
              <a:pPr/>
              <a:t>15</a:t>
            </a:fld>
            <a:endParaRPr lang="en-US" alt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91943432"/>
              </p:ext>
            </p:extLst>
          </p:nvPr>
        </p:nvGraphicFramePr>
        <p:xfrm>
          <a:off x="323528" y="116632"/>
          <a:ext cx="8458200" cy="57927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34490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1"/>
          <p:cNvSpPr txBox="1">
            <a:spLocks noChangeArrowheads="1"/>
          </p:cNvSpPr>
          <p:nvPr/>
        </p:nvSpPr>
        <p:spPr bwMode="auto">
          <a:xfrm>
            <a:off x="456480" y="273629"/>
            <a:ext cx="8225280" cy="607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algn="ctr" eaLnBrk="1" hangingPunct="1">
              <a:lnSpc>
                <a:spcPct val="100000"/>
              </a:lnSpc>
              <a:buClrTx/>
              <a:buFontTx/>
              <a:buNone/>
            </a:pPr>
            <a:r>
              <a:rPr lang="ru-RU" sz="3600" b="1">
                <a:solidFill>
                  <a:srgbClr val="B84700"/>
                </a:solidFill>
                <a:latin typeface="Times New Roman" pitchFamily="18" charset="0"/>
              </a:rPr>
              <a:t>Анкета для родителей</a:t>
            </a:r>
          </a:p>
        </p:txBody>
      </p:sp>
      <p:sp>
        <p:nvSpPr>
          <p:cNvPr id="11267" name="Text Box 2"/>
          <p:cNvSpPr txBox="1">
            <a:spLocks noChangeArrowheads="1"/>
          </p:cNvSpPr>
          <p:nvPr/>
        </p:nvSpPr>
        <p:spPr bwMode="auto">
          <a:xfrm>
            <a:off x="691200" y="1160762"/>
            <a:ext cx="4075200" cy="4967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342900" indent="-341313" eaLnBrk="0"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eaLnBrk="0"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eaLnBrk="0"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eaLnBrk="0"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eaLnBrk="0"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>
              <a:spcBef>
                <a:spcPts val="612"/>
              </a:spcBef>
            </a:pPr>
            <a:endParaRPr lang="ru-RU" sz="2500" dirty="0">
              <a:solidFill>
                <a:srgbClr val="000000"/>
              </a:solidFill>
              <a:latin typeface="Times New Roman" pitchFamily="18" charset="0"/>
            </a:endParaRPr>
          </a:p>
          <a:p>
            <a:pPr eaLnBrk="1">
              <a:spcBef>
                <a:spcPts val="612"/>
              </a:spcBef>
              <a:buFont typeface="Times New Roman" pitchFamily="18" charset="0"/>
              <a:buAutoNum type="arabicPeriod"/>
            </a:pPr>
            <a:r>
              <a:rPr lang="ru-RU" sz="2500" dirty="0">
                <a:solidFill>
                  <a:srgbClr val="000000"/>
                </a:solidFill>
                <a:latin typeface="Times New Roman" pitchFamily="18" charset="0"/>
              </a:rPr>
              <a:t>Каким учеником считаете вы своего ребенка (с высоким, средним, низким уровнем способностей к учению)?</a:t>
            </a:r>
            <a:br>
              <a:rPr lang="ru-RU" sz="2500" dirty="0">
                <a:solidFill>
                  <a:srgbClr val="000000"/>
                </a:solidFill>
                <a:latin typeface="Times New Roman" pitchFamily="18" charset="0"/>
              </a:rPr>
            </a:br>
            <a:r>
              <a:rPr lang="ru-RU" sz="2500" dirty="0" smtClean="0">
                <a:solidFill>
                  <a:srgbClr val="000000"/>
                </a:solidFill>
                <a:latin typeface="Times New Roman" pitchFamily="18" charset="0"/>
              </a:rPr>
              <a:t>2</a:t>
            </a:r>
            <a:r>
              <a:rPr lang="ru-RU" sz="2500" dirty="0">
                <a:solidFill>
                  <a:srgbClr val="000000"/>
                </a:solidFill>
                <a:latin typeface="Times New Roman" pitchFamily="18" charset="0"/>
              </a:rPr>
              <a:t>. Как часто вы бываете в школе?</a:t>
            </a:r>
            <a:br>
              <a:rPr lang="ru-RU" sz="2500" dirty="0">
                <a:solidFill>
                  <a:srgbClr val="000000"/>
                </a:solidFill>
                <a:latin typeface="Times New Roman" pitchFamily="18" charset="0"/>
              </a:rPr>
            </a:br>
            <a:r>
              <a:rPr lang="ru-RU" sz="2500" dirty="0" smtClean="0">
                <a:solidFill>
                  <a:srgbClr val="000000"/>
                </a:solidFill>
                <a:latin typeface="Times New Roman" pitchFamily="18" charset="0"/>
              </a:rPr>
              <a:t>3. Как вы определяете смысл учения вашего ребенка?</a:t>
            </a:r>
            <a:endParaRPr lang="ru-RU" sz="2500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1268" name="Text Box 3"/>
          <p:cNvSpPr txBox="1">
            <a:spLocks noChangeArrowheads="1"/>
          </p:cNvSpPr>
          <p:nvPr/>
        </p:nvSpPr>
        <p:spPr bwMode="auto">
          <a:xfrm>
            <a:off x="4904640" y="1604329"/>
            <a:ext cx="4043520" cy="45235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342900" indent="-341313" eaLnBrk="0"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eaLnBrk="0"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eaLnBrk="0"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eaLnBrk="0"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eaLnBrk="0"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>
              <a:spcBef>
                <a:spcPts val="612"/>
              </a:spcBef>
            </a:pPr>
            <a:r>
              <a:rPr lang="ru-RU" sz="2500" dirty="0">
                <a:solidFill>
                  <a:srgbClr val="000000"/>
                </a:solidFill>
                <a:latin typeface="Times New Roman" pitchFamily="18" charset="0"/>
              </a:rPr>
              <a:t>4</a:t>
            </a:r>
            <a:r>
              <a:rPr lang="ru-RU" sz="2500" dirty="0" smtClean="0">
                <a:solidFill>
                  <a:srgbClr val="000000"/>
                </a:solidFill>
                <a:latin typeface="Times New Roman" pitchFamily="18" charset="0"/>
              </a:rPr>
              <a:t>. </a:t>
            </a:r>
            <a:r>
              <a:rPr lang="ru-RU" sz="2500" dirty="0">
                <a:solidFill>
                  <a:srgbClr val="000000"/>
                </a:solidFill>
                <a:latin typeface="Times New Roman" pitchFamily="18" charset="0"/>
              </a:rPr>
              <a:t>Как вы относитесь к учебе ребенка: </a:t>
            </a:r>
          </a:p>
          <a:p>
            <a:pPr eaLnBrk="1">
              <a:spcBef>
                <a:spcPts val="612"/>
              </a:spcBef>
              <a:buFont typeface="Times New Roman" pitchFamily="18" charset="0"/>
              <a:buAutoNum type="alphaUcPeriod"/>
            </a:pPr>
            <a:r>
              <a:rPr lang="ru-RU" sz="2500" dirty="0">
                <a:solidFill>
                  <a:srgbClr val="000000"/>
                </a:solidFill>
                <a:latin typeface="Times New Roman" pitchFamily="18" charset="0"/>
              </a:rPr>
              <a:t>Считаю, что это его дело</a:t>
            </a:r>
          </a:p>
          <a:p>
            <a:pPr eaLnBrk="1">
              <a:spcBef>
                <a:spcPts val="612"/>
              </a:spcBef>
              <a:buFont typeface="Times New Roman" pitchFamily="18" charset="0"/>
              <a:buAutoNum type="alphaUcPeriod"/>
            </a:pPr>
            <a:r>
              <a:rPr lang="ru-RU" sz="2500" dirty="0">
                <a:solidFill>
                  <a:srgbClr val="000000"/>
                </a:solidFill>
                <a:latin typeface="Times New Roman" pitchFamily="18" charset="0"/>
              </a:rPr>
              <a:t>Переживаю неудачи, радуюсь его успехам</a:t>
            </a:r>
          </a:p>
          <a:p>
            <a:pPr eaLnBrk="1">
              <a:spcBef>
                <a:spcPts val="612"/>
              </a:spcBef>
              <a:buFont typeface="Times New Roman" pitchFamily="18" charset="0"/>
              <a:buAutoNum type="alphaUcPeriod"/>
            </a:pPr>
            <a:r>
              <a:rPr lang="ru-RU" sz="2500" dirty="0">
                <a:solidFill>
                  <a:srgbClr val="000000"/>
                </a:solidFill>
                <a:latin typeface="Times New Roman" pitchFamily="18" charset="0"/>
              </a:rPr>
              <a:t>Оказываю помощь при подготовке домашних заданий</a:t>
            </a:r>
          </a:p>
          <a:p>
            <a:pPr eaLnBrk="1">
              <a:spcBef>
                <a:spcPts val="612"/>
              </a:spcBef>
              <a:buFont typeface="Times New Roman" pitchFamily="18" charset="0"/>
              <a:buAutoNum type="alphaUcPeriod"/>
            </a:pPr>
            <a:r>
              <a:rPr lang="ru-RU" sz="2500" dirty="0">
                <a:solidFill>
                  <a:srgbClr val="000000"/>
                </a:solidFill>
                <a:latin typeface="Times New Roman" pitchFamily="18" charset="0"/>
              </a:rPr>
              <a:t>Осуществляю контроль за результатом обучения</a:t>
            </a:r>
          </a:p>
          <a:p>
            <a:pPr eaLnBrk="1">
              <a:spcBef>
                <a:spcPts val="612"/>
              </a:spcBef>
            </a:pPr>
            <a:endParaRPr lang="ru-RU" sz="2500" dirty="0">
              <a:solidFill>
                <a:srgbClr val="000000"/>
              </a:solidFill>
              <a:latin typeface="Times New Roman" pitchFamily="18" charset="0"/>
            </a:endParaRPr>
          </a:p>
          <a:p>
            <a:pPr eaLnBrk="1">
              <a:spcBef>
                <a:spcPts val="612"/>
              </a:spcBef>
            </a:pPr>
            <a:endParaRPr lang="ru-RU" sz="2500" dirty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51763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F0EF5-F54D-4381-8BA2-7EB7E24F020D}" type="datetime1">
              <a:rPr lang="en-US" altLang="ru-RU" smtClean="0"/>
              <a:pPr/>
              <a:t>12/12/2015</a:t>
            </a:fld>
            <a:endParaRPr lang="en-US" alt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C0B21-8C29-4CC9-A709-20156FFB2241}" type="slidenum">
              <a:rPr lang="en-US" altLang="ru-RU" smtClean="0"/>
              <a:pPr/>
              <a:t>17</a:t>
            </a:fld>
            <a:endParaRPr lang="en-US" altLang="ru-RU" dirty="0"/>
          </a:p>
        </p:txBody>
      </p:sp>
    </p:spTree>
    <p:extLst>
      <p:ext uri="{BB962C8B-B14F-4D97-AF65-F5344CB8AC3E}">
        <p14:creationId xmlns:p14="http://schemas.microsoft.com/office/powerpoint/2010/main" val="977491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25257-0DD8-42F5-9785-3B51ABDBCDB9}" type="datetime1">
              <a:rPr lang="en-US" altLang="ru-RU"/>
              <a:pPr/>
              <a:t>12/12/2015</a:t>
            </a:fld>
            <a:endParaRPr lang="en-US" altLang="ru-RU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23560-8F91-48C3-86FC-A7E1292C0B14}" type="slidenum">
              <a:rPr lang="en-US" altLang="ru-RU"/>
              <a:pPr/>
              <a:t>2</a:t>
            </a:fld>
            <a:endParaRPr lang="en-US" altLang="ru-RU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332656"/>
            <a:ext cx="8458200" cy="5793507"/>
          </a:xfrm>
        </p:spPr>
        <p:txBody>
          <a:bodyPr/>
          <a:lstStyle/>
          <a:p>
            <a:r>
              <a:rPr lang="ru-RU" altLang="ru-RU" dirty="0" smtClean="0"/>
              <a:t>Мотивация – совокупность причин психологического характера, объясняющих поведение человека, как начало, направленность и активность.</a:t>
            </a:r>
          </a:p>
          <a:p>
            <a:r>
              <a:rPr lang="ru-RU" altLang="ru-RU" dirty="0" smtClean="0"/>
              <a:t>Мотивация – процесс непрерывного выбора и принятия решений на основе взвешивания поведенческих альтернатив.</a:t>
            </a:r>
          </a:p>
          <a:p>
            <a:r>
              <a:rPr lang="ru-RU" altLang="ru-RU" dirty="0" smtClean="0"/>
              <a:t>Мотивация объясняет направленность действия, организованность и устойчивость целостной системы деятельности, стремление к достижению определённой цели.</a:t>
            </a:r>
          </a:p>
          <a:p>
            <a:pPr marL="0" indent="0">
              <a:buNone/>
            </a:pPr>
            <a:endParaRPr lang="ru-RU" alt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458200" cy="2476128"/>
          </a:xfrm>
        </p:spPr>
        <p:txBody>
          <a:bodyPr/>
          <a:lstStyle/>
          <a:p>
            <a:pPr algn="ctr"/>
            <a:r>
              <a:rPr lang="ru-RU" sz="2800" dirty="0" smtClean="0">
                <a:solidFill>
                  <a:srgbClr val="C00000"/>
                </a:solidFill>
              </a:rPr>
              <a:t>Проблемы </a:t>
            </a:r>
            <a:r>
              <a:rPr lang="ru-RU" sz="2800" dirty="0" smtClean="0"/>
              <a:t>в области обучения и воспитания </a:t>
            </a:r>
            <a:r>
              <a:rPr lang="ru-RU" sz="2800" dirty="0" smtClean="0">
                <a:solidFill>
                  <a:srgbClr val="C00000"/>
                </a:solidFill>
              </a:rPr>
              <a:t>связаны с отсутствием мотивов </a:t>
            </a:r>
            <a:r>
              <a:rPr lang="ru-RU" sz="2800" dirty="0" smtClean="0"/>
              <a:t>к получению  образования у основной части учащихся, </a:t>
            </a:r>
            <a:r>
              <a:rPr lang="ru-RU" sz="2800" dirty="0" smtClean="0">
                <a:solidFill>
                  <a:srgbClr val="C00000"/>
                </a:solidFill>
              </a:rPr>
              <a:t>следствием чего является снижение </a:t>
            </a:r>
            <a:r>
              <a:rPr lang="ru-RU" sz="2800" dirty="0" smtClean="0"/>
              <a:t>базовых показателей </a:t>
            </a:r>
            <a:r>
              <a:rPr lang="ru-RU" sz="2800" dirty="0" smtClean="0">
                <a:solidFill>
                  <a:srgbClr val="C00000"/>
                </a:solidFill>
              </a:rPr>
              <a:t>образованности</a:t>
            </a:r>
            <a:r>
              <a:rPr lang="ru-RU" sz="2800" dirty="0" smtClean="0"/>
              <a:t> и </a:t>
            </a:r>
            <a:r>
              <a:rPr lang="ru-RU" sz="2800" dirty="0" smtClean="0">
                <a:solidFill>
                  <a:srgbClr val="C00000"/>
                </a:solidFill>
              </a:rPr>
              <a:t>воспитанности</a:t>
            </a:r>
            <a:r>
              <a:rPr lang="ru-RU" sz="2800" dirty="0" smtClean="0"/>
              <a:t> выпускников.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2636912"/>
            <a:ext cx="8928992" cy="3345235"/>
          </a:xfrm>
        </p:spPr>
        <p:txBody>
          <a:bodyPr/>
          <a:lstStyle/>
          <a:p>
            <a:r>
              <a:rPr lang="ru-RU" sz="2400" dirty="0" smtClean="0"/>
              <a:t>Учебная деятельность имеет для разных школьников различный смысл:</a:t>
            </a:r>
          </a:p>
          <a:p>
            <a:pPr>
              <a:buFontTx/>
              <a:buChar char="-"/>
            </a:pPr>
            <a:r>
              <a:rPr lang="ru-RU" sz="2400" dirty="0" smtClean="0"/>
              <a:t>Чтобы быть умным</a:t>
            </a:r>
          </a:p>
          <a:p>
            <a:pPr>
              <a:buFontTx/>
              <a:buChar char="-"/>
            </a:pPr>
            <a:r>
              <a:rPr lang="ru-RU" sz="2400" dirty="0" smtClean="0"/>
              <a:t>Так надо</a:t>
            </a:r>
          </a:p>
          <a:p>
            <a:pPr>
              <a:buFontTx/>
              <a:buChar char="-"/>
            </a:pPr>
            <a:r>
              <a:rPr lang="ru-RU" sz="2400" dirty="0" smtClean="0"/>
              <a:t>Родители заставляют</a:t>
            </a:r>
          </a:p>
          <a:p>
            <a:pPr>
              <a:buFontTx/>
              <a:buChar char="-"/>
            </a:pPr>
            <a:r>
              <a:rPr lang="ru-RU" sz="2400" dirty="0" smtClean="0"/>
              <a:t>Это мне поможет в </a:t>
            </a:r>
            <a:r>
              <a:rPr lang="ru-RU" sz="2400" dirty="0" smtClean="0"/>
              <a:t>будущем</a:t>
            </a:r>
            <a:endParaRPr lang="ru-RU" sz="2400" dirty="0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F0EF5-F54D-4381-8BA2-7EB7E24F020D}" type="datetime1">
              <a:rPr lang="en-US" altLang="ru-RU" smtClean="0"/>
              <a:pPr/>
              <a:t>12/12/2015</a:t>
            </a:fld>
            <a:endParaRPr lang="en-US" alt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C0B21-8C29-4CC9-A709-20156FFB2241}" type="slidenum">
              <a:rPr lang="en-US" altLang="ru-RU" smtClean="0"/>
              <a:pPr/>
              <a:t>3</a:t>
            </a:fld>
            <a:endParaRPr lang="en-US" altLang="ru-RU" dirty="0"/>
          </a:p>
        </p:txBody>
      </p:sp>
    </p:spTree>
    <p:extLst>
      <p:ext uri="{BB962C8B-B14F-4D97-AF65-F5344CB8AC3E}">
        <p14:creationId xmlns:p14="http://schemas.microsoft.com/office/powerpoint/2010/main" val="3724347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Цели обучения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F0EF5-F54D-4381-8BA2-7EB7E24F020D}" type="datetime1">
              <a:rPr lang="en-US" altLang="ru-RU" smtClean="0"/>
              <a:pPr/>
              <a:t>12/12/2015</a:t>
            </a:fld>
            <a:endParaRPr lang="en-US" alt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C0B21-8C29-4CC9-A709-20156FFB2241}" type="slidenum">
              <a:rPr lang="en-US" altLang="ru-RU" smtClean="0"/>
              <a:pPr/>
              <a:t>4</a:t>
            </a:fld>
            <a:endParaRPr lang="en-US" alt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24599125"/>
              </p:ext>
            </p:extLst>
          </p:nvPr>
        </p:nvGraphicFramePr>
        <p:xfrm>
          <a:off x="323528" y="1268760"/>
          <a:ext cx="84582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4491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60648"/>
            <a:ext cx="8458200" cy="1584176"/>
          </a:xfrm>
        </p:spPr>
        <p:txBody>
          <a:bodyPr/>
          <a:lstStyle/>
          <a:p>
            <a:r>
              <a:rPr lang="ru-RU" dirty="0" smtClean="0"/>
              <a:t>Смысл учения – внутреннее субъективное отношение школьника к учебному процессу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988840"/>
            <a:ext cx="8511480" cy="4137323"/>
          </a:xfrm>
        </p:spPr>
        <p:txBody>
          <a:bodyPr/>
          <a:lstStyle/>
          <a:p>
            <a:r>
              <a:rPr lang="ru-RU" sz="2400" dirty="0" smtClean="0"/>
              <a:t>Понимание смысла учения, осознание его личностной значимости для каждого ученика определяется  системой его идеалов, ценностей, которые он заимствует из своего окружения (семьи, друзей, соучеников, общества).</a:t>
            </a:r>
          </a:p>
          <a:p>
            <a:pPr marL="0" indent="0">
              <a:buNone/>
            </a:pPr>
            <a:r>
              <a:rPr lang="ru-RU" sz="2400" dirty="0"/>
              <a:t> 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F0EF5-F54D-4381-8BA2-7EB7E24F020D}" type="datetime1">
              <a:rPr lang="en-US" altLang="ru-RU" smtClean="0"/>
              <a:pPr/>
              <a:t>12/12/2015</a:t>
            </a:fld>
            <a:endParaRPr lang="en-US" alt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C0B21-8C29-4CC9-A709-20156FFB2241}" type="slidenum">
              <a:rPr lang="en-US" altLang="ru-RU" smtClean="0"/>
              <a:pPr/>
              <a:t>5</a:t>
            </a:fld>
            <a:endParaRPr lang="en-US" altLang="ru-RU" dirty="0"/>
          </a:p>
        </p:txBody>
      </p:sp>
      <p:pic>
        <p:nvPicPr>
          <p:cNvPr id="6146" name="Picture 2" descr="C:\Users\Nataliya\AppData\Local\Microsoft\Windows\INetCache\IE\HIPZDRJB\people_fam_-pacheclown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062527"/>
            <a:ext cx="3301271" cy="1683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Nataliya\AppData\Local\Microsoft\Windows\INetCache\IE\MRLANZXR\clip-art-computers-255152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4077862"/>
            <a:ext cx="1692244" cy="1671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C:\Users\Nataliya\AppData\Local\Microsoft\Windows\INetCache\IE\MRLANZXR\clipart_of_16510_sm_2[1]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3878491"/>
            <a:ext cx="2051720" cy="2051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1851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F0EF5-F54D-4381-8BA2-7EB7E24F020D}" type="datetime1">
              <a:rPr lang="en-US" altLang="ru-RU" smtClean="0"/>
              <a:pPr/>
              <a:t>12/12/2015</a:t>
            </a:fld>
            <a:endParaRPr lang="en-US" alt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C0B21-8C29-4CC9-A709-20156FFB2241}" type="slidenum">
              <a:rPr lang="en-US" altLang="ru-RU" smtClean="0"/>
              <a:pPr/>
              <a:t>6</a:t>
            </a:fld>
            <a:endParaRPr lang="en-US" altLang="ru-RU" dirty="0"/>
          </a:p>
        </p:txBody>
      </p:sp>
      <p:pic>
        <p:nvPicPr>
          <p:cNvPr id="7170" name="Picture 2" descr="C:\Program Files (x86)\Microsoft Office\MEDIA\CAGCAT10\j0299125.wm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700808"/>
            <a:ext cx="1100023" cy="1805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Скругленный прямоугольник 5"/>
          <p:cNvSpPr/>
          <p:nvPr/>
        </p:nvSpPr>
        <p:spPr>
          <a:xfrm>
            <a:off x="467544" y="332656"/>
            <a:ext cx="3240360" cy="561662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rgbClr val="C00000"/>
                </a:solidFill>
              </a:rPr>
              <a:t>Осознание объективной важности учения, которая определяется  выработанными в обществе нравственными ценностями, принятыми в социальном окружении и в семье данного ребёнка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508104" y="260648"/>
            <a:ext cx="3456384" cy="561662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rgbClr val="C00000"/>
                </a:solidFill>
              </a:rPr>
              <a:t>Значимость учения лично для себя, которое преломляется через уровень притязаний ребёнка, его самоконтроль и самооценку учебной работы, её отдельных звеньев</a:t>
            </a:r>
          </a:p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187624" y="3645024"/>
            <a:ext cx="7416824" cy="24482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tx1"/>
                </a:solidFill>
              </a:rPr>
              <a:t>Опыт и исследования показывают, что при осознании смысла учения возрастают успехи в учебной деятельности (увеличивается запас и повышается качество знаний, совершенствуются способы и приёмы приобретения знаний)</a:t>
            </a:r>
            <a:endParaRPr lang="ru-RU" sz="2400" b="1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7993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400" dirty="0" smtClean="0"/>
              <a:t>Диагностика </a:t>
            </a:r>
            <a:r>
              <a:rPr lang="ru-RU" sz="2400" dirty="0"/>
              <a:t>А.Д. Андреевой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«</a:t>
            </a:r>
            <a:r>
              <a:rPr lang="ru-RU" sz="2400" dirty="0"/>
              <a:t>Мотивация учения и эмоционального отношения к учению»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dirty="0"/>
              <a:t>Данная диагностика выделяет следующие уровни мотивации:</a:t>
            </a:r>
          </a:p>
          <a:p>
            <a:r>
              <a:rPr lang="en-US" sz="2000" dirty="0"/>
              <a:t>I</a:t>
            </a:r>
            <a:r>
              <a:rPr lang="ru-RU" sz="2000" dirty="0"/>
              <a:t> уровень – продуктивная мотивация с выраженным преобладанием познавательной мотивации учения и положительным эмоциональным отношением к нему;</a:t>
            </a:r>
          </a:p>
          <a:p>
            <a:r>
              <a:rPr lang="en-US" sz="2000" dirty="0"/>
              <a:t>II</a:t>
            </a:r>
            <a:r>
              <a:rPr lang="ru-RU" sz="2000" dirty="0"/>
              <a:t> уровень – продуктивная мотивация, позитивное отношение к учению, соответствие социальному нормативу;</a:t>
            </a:r>
          </a:p>
          <a:p>
            <a:r>
              <a:rPr lang="en-US" sz="2000" dirty="0"/>
              <a:t>III</a:t>
            </a:r>
            <a:r>
              <a:rPr lang="ru-RU" sz="2000" dirty="0"/>
              <a:t> уровень – средний уровень с несколько сниженной познавательной мотивацией;</a:t>
            </a:r>
          </a:p>
          <a:p>
            <a:r>
              <a:rPr lang="en-US" sz="2000" dirty="0"/>
              <a:t>IV</a:t>
            </a:r>
            <a:r>
              <a:rPr lang="ru-RU" sz="2000" dirty="0"/>
              <a:t> уровень – сниженная мотивация, переживание “школьной скуки”, отрицательное эмоциональное отношение к учению;</a:t>
            </a:r>
          </a:p>
          <a:p>
            <a:r>
              <a:rPr lang="en-US" sz="2000" dirty="0"/>
              <a:t>V</a:t>
            </a:r>
            <a:r>
              <a:rPr lang="ru-RU" sz="2000" dirty="0"/>
              <a:t> уровень – резко отрицательное отношение к учению.</a:t>
            </a:r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F0EF5-F54D-4381-8BA2-7EB7E24F020D}" type="datetime1">
              <a:rPr lang="en-US" altLang="ru-RU" smtClean="0"/>
              <a:pPr/>
              <a:t>12/12/2015</a:t>
            </a:fld>
            <a:endParaRPr lang="en-US" alt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C0B21-8C29-4CC9-A709-20156FFB2241}" type="slidenum">
              <a:rPr lang="en-US" altLang="ru-RU" smtClean="0"/>
              <a:pPr/>
              <a:t>7</a:t>
            </a:fld>
            <a:endParaRPr lang="en-US" altLang="ru-RU" dirty="0"/>
          </a:p>
        </p:txBody>
      </p:sp>
    </p:spTree>
    <p:extLst>
      <p:ext uri="{BB962C8B-B14F-4D97-AF65-F5344CB8AC3E}">
        <p14:creationId xmlns:p14="http://schemas.microsoft.com/office/powerpoint/2010/main" val="3373970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F0EF5-F54D-4381-8BA2-7EB7E24F020D}" type="datetime1">
              <a:rPr lang="en-US" altLang="ru-RU" smtClean="0"/>
              <a:pPr/>
              <a:t>12/12/2015</a:t>
            </a:fld>
            <a:endParaRPr lang="en-US" alt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C0B21-8C29-4CC9-A709-20156FFB2241}" type="slidenum">
              <a:rPr lang="en-US" altLang="ru-RU" smtClean="0"/>
              <a:pPr/>
              <a:t>8</a:t>
            </a:fld>
            <a:endParaRPr lang="en-US" alt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81947991"/>
              </p:ext>
            </p:extLst>
          </p:nvPr>
        </p:nvGraphicFramePr>
        <p:xfrm>
          <a:off x="304800" y="188640"/>
          <a:ext cx="8458200" cy="59375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23894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F0EF5-F54D-4381-8BA2-7EB7E24F020D}" type="datetime1">
              <a:rPr lang="en-US" altLang="ru-RU" smtClean="0"/>
              <a:pPr/>
              <a:t>12/12/2015</a:t>
            </a:fld>
            <a:endParaRPr lang="en-US" alt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C0B21-8C29-4CC9-A709-20156FFB2241}" type="slidenum">
              <a:rPr lang="en-US" altLang="ru-RU" smtClean="0"/>
              <a:pPr/>
              <a:t>9</a:t>
            </a:fld>
            <a:endParaRPr lang="en-US" alt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93134509"/>
              </p:ext>
            </p:extLst>
          </p:nvPr>
        </p:nvGraphicFramePr>
        <p:xfrm>
          <a:off x="323528" y="404664"/>
          <a:ext cx="8458200" cy="57935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94789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родительское собрание 3 5А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родительское собрание 3 5А</Template>
  <TotalTime>419</TotalTime>
  <Words>488</Words>
  <Application>Microsoft Office PowerPoint</Application>
  <PresentationFormat>Экран (4:3)</PresentationFormat>
  <Paragraphs>79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родительское собрание 3 5А</vt:lpstr>
      <vt:lpstr>Учебная мотивация школьников как показатель результативности образовательного процесса</vt:lpstr>
      <vt:lpstr>Презентация PowerPoint</vt:lpstr>
      <vt:lpstr>Проблемы в области обучения и воспитания связаны с отсутствием мотивов к получению  образования у основной части учащихся, следствием чего является снижение базовых показателей образованности и воспитанности выпускников.</vt:lpstr>
      <vt:lpstr>Цели обучения</vt:lpstr>
      <vt:lpstr>Смысл учения – внутреннее субъективное отношение школьника к учебному процессу</vt:lpstr>
      <vt:lpstr>Презентация PowerPoint</vt:lpstr>
      <vt:lpstr>Диагностика А.Д. Андреевой  «Мотивация учения и эмоционального отношения к учению»</vt:lpstr>
      <vt:lpstr>Презентация PowerPoint</vt:lpstr>
      <vt:lpstr>Презентация PowerPoint</vt:lpstr>
      <vt:lpstr>Презентация PowerPoint</vt:lpstr>
      <vt:lpstr>Презентация PowerPoint</vt:lpstr>
      <vt:lpstr>Какие мотивы управляют процессом обучения?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Учебная мотивация школьников как показатель результативности образовательного процесса</dc:title>
  <dc:creator>Nataliya</dc:creator>
  <cp:lastModifiedBy>Kabinet-003</cp:lastModifiedBy>
  <cp:revision>23</cp:revision>
  <dcterms:created xsi:type="dcterms:W3CDTF">2015-12-10T00:04:37Z</dcterms:created>
  <dcterms:modified xsi:type="dcterms:W3CDTF">2015-12-12T06:06:36Z</dcterms:modified>
</cp:coreProperties>
</file>