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67" r:id="rId12"/>
    <p:sldId id="268" r:id="rId13"/>
    <p:sldId id="271" r:id="rId14"/>
    <p:sldId id="272" r:id="rId15"/>
    <p:sldId id="269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6349630130034392E-3"/>
          <c:y val="7.5586839557509514E-2"/>
          <c:w val="0.96944444444444466"/>
          <c:h val="0.5441408573928261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анемия </c:v>
                </c:pt>
                <c:pt idx="1">
                  <c:v>болезни мочеполовой системы</c:v>
                </c:pt>
                <c:pt idx="2">
                  <c:v>болезни системы кровообращения</c:v>
                </c:pt>
                <c:pt idx="3">
                  <c:v>сахарный диабет</c:v>
                </c:pt>
                <c:pt idx="4">
                  <c:v>болезни щитовидной железы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0.28700000000000009</c:v>
                </c:pt>
                <c:pt idx="1">
                  <c:v>0.12400000000000003</c:v>
                </c:pt>
                <c:pt idx="2">
                  <c:v>6.1000000000000019E-2</c:v>
                </c:pt>
                <c:pt idx="3">
                  <c:v>2.0000000000000009E-3</c:v>
                </c:pt>
                <c:pt idx="4">
                  <c:v>7.3000000000000023E-2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анемия </c:v>
                </c:pt>
                <c:pt idx="1">
                  <c:v>болезни мочеполовой системы</c:v>
                </c:pt>
                <c:pt idx="2">
                  <c:v>болезни системы кровообращения</c:v>
                </c:pt>
                <c:pt idx="3">
                  <c:v>сахарный диабет</c:v>
                </c:pt>
                <c:pt idx="4">
                  <c:v>болезни щитовидной железы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анемия </c:v>
                </c:pt>
                <c:pt idx="1">
                  <c:v>болезни мочеполовой системы</c:v>
                </c:pt>
                <c:pt idx="2">
                  <c:v>болезни системы кровообращения</c:v>
                </c:pt>
                <c:pt idx="3">
                  <c:v>сахарный диабет</c:v>
                </c:pt>
                <c:pt idx="4">
                  <c:v>болезни щитовидной железы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Val val="1"/>
        </c:dLbls>
        <c:overlap val="-25"/>
        <c:axId val="45279104"/>
        <c:axId val="45280640"/>
      </c:barChart>
      <c:catAx>
        <c:axId val="45279104"/>
        <c:scaling>
          <c:orientation val="minMax"/>
        </c:scaling>
        <c:axPos val="b"/>
        <c:majorTickMark val="none"/>
        <c:tickLblPos val="nextTo"/>
        <c:crossAx val="45280640"/>
        <c:crosses val="autoZero"/>
        <c:auto val="1"/>
        <c:lblAlgn val="ctr"/>
        <c:lblOffset val="100"/>
      </c:catAx>
      <c:valAx>
        <c:axId val="45280640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452791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09.01.2017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051684" cy="121442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ГАПОУ СО «</a:t>
            </a:r>
            <a:r>
              <a:rPr lang="ru-RU" sz="2800" dirty="0" err="1" smtClean="0"/>
              <a:t>Вольский</a:t>
            </a:r>
            <a:r>
              <a:rPr lang="ru-RU" sz="2800" dirty="0" smtClean="0"/>
              <a:t> медицинский колледж им. </a:t>
            </a:r>
            <a:r>
              <a:rPr lang="ru-RU" sz="2800" dirty="0" err="1" smtClean="0"/>
              <a:t>З.И.Маресевой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857712" cy="3567122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«Анализ </a:t>
            </a:r>
            <a:r>
              <a:rPr lang="ru-RU" sz="4000" dirty="0" err="1">
                <a:solidFill>
                  <a:schemeClr val="accent4">
                    <a:lumMod val="50000"/>
                  </a:schemeClr>
                </a:solidFill>
              </a:rPr>
              <a:t>экстрагенитальной</a:t>
            </a:r>
            <a:r>
              <a:rPr lang="ru-RU" sz="4000" dirty="0">
                <a:solidFill>
                  <a:schemeClr val="accent4">
                    <a:lumMod val="50000"/>
                  </a:schemeClr>
                </a:solidFill>
              </a:rPr>
              <a:t> заболеваемости по данным </a:t>
            </a:r>
            <a:r>
              <a:rPr lang="ru-RU" sz="4000" dirty="0" err="1">
                <a:solidFill>
                  <a:schemeClr val="accent4">
                    <a:lumMod val="50000"/>
                  </a:schemeClr>
                </a:solidFill>
              </a:rPr>
              <a:t>Вольского</a:t>
            </a:r>
            <a:r>
              <a:rPr lang="ru-RU" sz="4000" dirty="0">
                <a:solidFill>
                  <a:schemeClr val="accent4">
                    <a:lumMod val="50000"/>
                  </a:schemeClr>
                </a:solidFill>
              </a:rPr>
              <a:t> перинатального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центра»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>
                <a:solidFill>
                  <a:srgbClr val="002060"/>
                </a:solidFill>
              </a:rPr>
              <a:t>Выполнила студентка 141 группы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Федорова Н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94477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Структура ЭГЗ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="" xmlns:p14="http://schemas.microsoft.com/office/powerpoint/2010/main" val="3654776015"/>
              </p:ext>
            </p:extLst>
          </p:nvPr>
        </p:nvGraphicFramePr>
        <p:xfrm>
          <a:off x="1619672" y="1052736"/>
          <a:ext cx="590465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16575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66785920"/>
              </p:ext>
            </p:extLst>
          </p:nvPr>
        </p:nvGraphicFramePr>
        <p:xfrm>
          <a:off x="457200" y="1916832"/>
          <a:ext cx="8229600" cy="3880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159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Заболевание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2013 год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2014 год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2015 год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Всего случаев ЭГЗ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618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628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589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Анемия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319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219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260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Заболевания мочеполовой системы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Заболевания сердечно-сосудистой системы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Заболевания щитовидной железы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96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89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62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Структура </a:t>
            </a:r>
            <a:r>
              <a:rPr lang="ru-RU" dirty="0" err="1">
                <a:solidFill>
                  <a:srgbClr val="C00000"/>
                </a:solidFill>
              </a:rPr>
              <a:t>э</a:t>
            </a:r>
            <a:r>
              <a:rPr lang="ru-RU" dirty="0" err="1" smtClean="0">
                <a:solidFill>
                  <a:srgbClr val="C00000"/>
                </a:solidFill>
              </a:rPr>
              <a:t>кстрагенитальных</a:t>
            </a:r>
            <a:r>
              <a:rPr lang="ru-RU" dirty="0" smtClean="0">
                <a:solidFill>
                  <a:srgbClr val="C00000"/>
                </a:solidFill>
              </a:rPr>
              <a:t> заболеваний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705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02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кровотечения различной </a:t>
            </a:r>
            <a:r>
              <a:rPr lang="ru-RU" dirty="0" smtClean="0"/>
              <a:t>этиологии </a:t>
            </a:r>
            <a:r>
              <a:rPr lang="ru-RU" dirty="0"/>
              <a:t>встречались у 114 </a:t>
            </a:r>
            <a:r>
              <a:rPr lang="ru-RU" dirty="0" smtClean="0"/>
              <a:t>женщин;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 них - преждевременная </a:t>
            </a:r>
            <a:r>
              <a:rPr lang="ru-RU" dirty="0"/>
              <a:t>отслойка плаценты развилась у </a:t>
            </a:r>
            <a:r>
              <a:rPr lang="ru-RU" dirty="0" smtClean="0"/>
              <a:t>28;</a:t>
            </a:r>
          </a:p>
          <a:p>
            <a:pPr marL="0" indent="0">
              <a:buNone/>
            </a:pPr>
            <a:r>
              <a:rPr lang="ru-RU" dirty="0" smtClean="0"/>
              <a:t> Из них </a:t>
            </a:r>
            <a:r>
              <a:rPr lang="ru-RU" dirty="0"/>
              <a:t>12 </a:t>
            </a:r>
            <a:r>
              <a:rPr lang="ru-RU" dirty="0" smtClean="0"/>
              <a:t>женщин страдали пиелонефритом и поздним </a:t>
            </a:r>
            <a:r>
              <a:rPr lang="ru-RU" dirty="0" err="1" smtClean="0"/>
              <a:t>гестозом</a:t>
            </a:r>
            <a:r>
              <a:rPr lang="ru-RU" dirty="0" smtClean="0"/>
              <a:t>,  </a:t>
            </a:r>
            <a:r>
              <a:rPr lang="ru-RU" dirty="0"/>
              <a:t>13 — </a:t>
            </a:r>
            <a:r>
              <a:rPr lang="ru-RU" dirty="0" smtClean="0"/>
              <a:t>артериальной гипертензией </a:t>
            </a:r>
            <a:r>
              <a:rPr lang="ru-RU" dirty="0"/>
              <a:t>и </a:t>
            </a:r>
            <a:r>
              <a:rPr lang="ru-RU" dirty="0" smtClean="0"/>
              <a:t>поздним </a:t>
            </a:r>
            <a:r>
              <a:rPr lang="ru-RU" dirty="0" err="1" smtClean="0"/>
              <a:t>гестозом</a:t>
            </a:r>
            <a:r>
              <a:rPr lang="ru-RU" dirty="0" smtClean="0"/>
              <a:t>,  </a:t>
            </a:r>
            <a:r>
              <a:rPr lang="ru-RU" dirty="0"/>
              <a:t>2 — </a:t>
            </a:r>
            <a:r>
              <a:rPr lang="ru-RU" dirty="0" smtClean="0"/>
              <a:t>ожирением, </a:t>
            </a:r>
            <a:r>
              <a:rPr lang="ru-RU" dirty="0"/>
              <a:t>у 1 </a:t>
            </a:r>
            <a:r>
              <a:rPr lang="ru-RU" dirty="0" smtClean="0"/>
              <a:t>—был диагностирован диффузный </a:t>
            </a:r>
            <a:r>
              <a:rPr lang="ru-RU" dirty="0"/>
              <a:t>зоб.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 </a:t>
            </a:r>
            <a:r>
              <a:rPr lang="ru-RU" dirty="0"/>
              <a:t>24 </a:t>
            </a:r>
            <a:r>
              <a:rPr lang="ru-RU" dirty="0" smtClean="0"/>
              <a:t> </a:t>
            </a:r>
            <a:r>
              <a:rPr lang="ru-RU" dirty="0"/>
              <a:t>родильниц возникли гипотонические маточные кровотечения, в том числе на фоне артериальной гипертензии — у 16, при сочетании пиелонефрита с поздним </a:t>
            </a:r>
            <a:r>
              <a:rPr lang="ru-RU" dirty="0" err="1"/>
              <a:t>гестозом</a:t>
            </a:r>
            <a:r>
              <a:rPr lang="ru-RU" dirty="0"/>
              <a:t> — у 8. </a:t>
            </a:r>
          </a:p>
          <a:p>
            <a:r>
              <a:rPr lang="ru-RU" dirty="0">
                <a:solidFill>
                  <a:srgbClr val="C00000"/>
                </a:solidFill>
              </a:rPr>
              <a:t>Показатель операций кесарева сечения </a:t>
            </a:r>
            <a:r>
              <a:rPr lang="ru-RU" dirty="0" smtClean="0">
                <a:solidFill>
                  <a:srgbClr val="C00000"/>
                </a:solidFill>
              </a:rPr>
              <a:t>в 2015 году – </a:t>
            </a:r>
            <a:r>
              <a:rPr lang="ru-RU" dirty="0">
                <a:solidFill>
                  <a:srgbClr val="C00000"/>
                </a:solidFill>
              </a:rPr>
              <a:t>26,6% (2014г. – 24,9%, 2013г. – 25,0%, </a:t>
            </a:r>
            <a:r>
              <a:rPr lang="ru-RU" dirty="0" smtClean="0">
                <a:solidFill>
                  <a:srgbClr val="C00000"/>
                </a:solidFill>
              </a:rPr>
              <a:t>Саратовская область 2015 г. </a:t>
            </a:r>
            <a:r>
              <a:rPr lang="ru-RU" dirty="0">
                <a:solidFill>
                  <a:srgbClr val="C00000"/>
                </a:solidFill>
              </a:rPr>
              <a:t>– 27,3%).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Частота акушерских осложнений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4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1. </a:t>
            </a:r>
            <a:r>
              <a:rPr lang="ru-RU" sz="2800" dirty="0" err="1">
                <a:solidFill>
                  <a:srgbClr val="FFC000"/>
                </a:solidFill>
                <a:latin typeface="Times New Roman"/>
                <a:ea typeface="Times New Roman"/>
              </a:rPr>
              <a:t>Экстрагенитальная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 патология повышает частоту преждевременных родов, значительно утяжеляет течение родового акта и ухудшает прогноз родов. </a:t>
            </a:r>
            <a:endParaRPr lang="ru-RU" sz="2400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2. Сочетание </a:t>
            </a:r>
            <a:r>
              <a:rPr lang="ru-RU" sz="2800" dirty="0" err="1">
                <a:solidFill>
                  <a:srgbClr val="FFC000"/>
                </a:solidFill>
                <a:latin typeface="Times New Roman"/>
                <a:ea typeface="Times New Roman"/>
              </a:rPr>
              <a:t>экстрагенитальной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 и акушерской патологии дает наиболее высокую частоту неблагоприятного течения беременности и патологических родов. </a:t>
            </a:r>
            <a:endParaRPr lang="ru-RU" sz="2400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3.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На фоне </a:t>
            </a:r>
            <a:r>
              <a:rPr lang="ru-RU" sz="2800" dirty="0" err="1">
                <a:solidFill>
                  <a:srgbClr val="FFC000"/>
                </a:solidFill>
                <a:latin typeface="Times New Roman"/>
                <a:ea typeface="Times New Roman"/>
              </a:rPr>
              <a:t>экстрагенитальной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 патологии существенно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повышается перинатальная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заболеваемость и ухудшает перинатальные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исходы. </a:t>
            </a:r>
            <a:endParaRPr lang="ru-RU" sz="2400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4.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Возрастает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частота преждевременных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родов и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оперативного </a:t>
            </a:r>
            <a:r>
              <a:rPr lang="ru-RU" sz="2800" dirty="0" err="1">
                <a:solidFill>
                  <a:srgbClr val="FFC000"/>
                </a:solidFill>
                <a:latin typeface="Times New Roman"/>
                <a:ea typeface="Times New Roman"/>
              </a:rPr>
              <a:t>родоразрешения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 путем кесарева сечения. </a:t>
            </a:r>
            <a:endParaRPr lang="ru-RU" sz="2400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Основные выводы: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5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err="1" smtClean="0"/>
              <a:t>Прегравидарную</a:t>
            </a:r>
            <a:r>
              <a:rPr lang="ru-RU" dirty="0" smtClean="0"/>
              <a:t> подготовку</a:t>
            </a:r>
            <a:r>
              <a:rPr lang="ru-RU" sz="2800" dirty="0" smtClean="0">
                <a:latin typeface="Times New Roman"/>
                <a:ea typeface="Times New Roman"/>
              </a:rPr>
              <a:t> необходимо начинать как </a:t>
            </a:r>
            <a:r>
              <a:rPr lang="ru-RU" sz="2800" dirty="0">
                <a:latin typeface="Times New Roman"/>
                <a:ea typeface="Times New Roman"/>
              </a:rPr>
              <a:t>минимум за полгода или лучше за год до предполагаемого момента зачатия.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Профилактика акушерских осложнений при ЭГЗ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s://im3-tub-ru.yandex.net/i?id=f8538b6d876b3300e10880c37eb555da&amp;n=33&amp;h=215&amp;w=2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256222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2-tub-ru.yandex.net/i?id=6978bc1333d08ec61154620ca0cbfd28&amp;n=33&amp;h=215&amp;w=3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308610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72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4345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Этапы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прегравидарной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подготовки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FFC000"/>
                </a:solidFill>
                <a:latin typeface="Times New Roman"/>
                <a:ea typeface="Times New Roman"/>
              </a:rPr>
              <a:t>• </a:t>
            </a: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 исследование </a:t>
            </a:r>
            <a:r>
              <a:rPr lang="ru-RU" sz="2400" b="1" dirty="0">
                <a:solidFill>
                  <a:srgbClr val="FFC000"/>
                </a:solidFill>
                <a:latin typeface="Times New Roman"/>
                <a:ea typeface="Times New Roman"/>
              </a:rPr>
              <a:t>репродуктивного здоровья супружеской </a:t>
            </a: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пары, начиная </a:t>
            </a:r>
            <a:r>
              <a:rPr lang="ru-RU" sz="2400" b="1" dirty="0">
                <a:solidFill>
                  <a:srgbClr val="FFC000"/>
                </a:solidFill>
                <a:latin typeface="Times New Roman"/>
                <a:ea typeface="Times New Roman"/>
              </a:rPr>
              <a:t>с медико-генетической </a:t>
            </a: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консультации;</a:t>
            </a:r>
            <a:endParaRPr lang="ru-RU" sz="2400" b="1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400" b="1" dirty="0">
                <a:solidFill>
                  <a:srgbClr val="FFC000"/>
                </a:solidFill>
                <a:latin typeface="Times New Roman"/>
                <a:ea typeface="Times New Roman"/>
              </a:rPr>
              <a:t>трехмесячная подготовка к зачатию, включающая применение поливитаминов и фолиевой </a:t>
            </a: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кислоты;</a:t>
            </a:r>
            <a:endParaRPr lang="ru-RU" sz="2400" b="1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• ведение </a:t>
            </a:r>
            <a:r>
              <a:rPr lang="ru-RU" sz="2400" b="1" dirty="0">
                <a:solidFill>
                  <a:srgbClr val="FFC000"/>
                </a:solidFill>
                <a:latin typeface="Times New Roman"/>
                <a:ea typeface="Times New Roman"/>
              </a:rPr>
              <a:t>ранних сроков беременности с учетом выявленных факторов риска осложненного течения наступившей беременности.</a:t>
            </a:r>
            <a:endParaRPr lang="ru-RU" sz="2400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999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3214" y="18864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Углубленная </a:t>
            </a:r>
            <a:r>
              <a:rPr lang="ru-RU" sz="2800" dirty="0" err="1" smtClean="0">
                <a:solidFill>
                  <a:srgbClr val="FFC000"/>
                </a:solidFill>
                <a:latin typeface="Times New Roman"/>
                <a:ea typeface="Times New Roman"/>
              </a:rPr>
              <a:t>прегравидарная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подготовка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проводится женщинам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FFC000"/>
              </a:solidFill>
              <a:latin typeface="Times New Roman"/>
              <a:ea typeface="Times New Roman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с бесплодием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err="1">
                <a:solidFill>
                  <a:srgbClr val="FFC000"/>
                </a:solidFill>
                <a:latin typeface="Times New Roman"/>
                <a:ea typeface="Times New Roman"/>
              </a:rPr>
              <a:t>невынашиванием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беременности,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C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Times New Roman"/>
                <a:ea typeface="Times New Roman"/>
              </a:rPr>
              <a:t>с наличием эндокринной патологии. </a:t>
            </a:r>
            <a:endParaRPr lang="ru-RU" sz="2800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7172" name="Picture 4" descr="https://im2-tub-ru.yandex.net/i?id=bdcf85788c1ce254db47a1b6fced7f5b&amp;n=33&amp;h=215&amp;w=3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36385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3-tub-ru.yandex.net/i?id=464ff2fae80815a382d4410ee78a799e&amp;n=33&amp;h=215&amp;w=3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0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25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 заранее и добровольно категорически отказаться от алкоголя, наркотиков и курения; 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 изменить образ жизни, питание; 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 регулярно выполнять физические упражнения;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не допускать перегревания (исключить горячие ванны, сауны, парилки</a:t>
            </a:r>
            <a:r>
              <a:rPr lang="ru-RU" sz="2800" dirty="0" smtClean="0">
                <a:latin typeface="Times New Roman"/>
                <a:ea typeface="Times New Roman"/>
              </a:rPr>
              <a:t>), </a:t>
            </a: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восполнить </a:t>
            </a:r>
            <a:r>
              <a:rPr lang="ru-RU" sz="2800" dirty="0">
                <a:latin typeface="Times New Roman"/>
                <a:ea typeface="Times New Roman"/>
              </a:rPr>
              <a:t>выявленный недостаток кальция и железа.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Рекомендации супружеским парам, планируемым беременность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02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348880"/>
            <a:ext cx="74110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56172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08106" y="1524000"/>
            <a:ext cx="3178694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Российской Федерации материнская смертность от </a:t>
            </a:r>
            <a:r>
              <a:rPr lang="ru-RU" dirty="0" err="1"/>
              <a:t>экстрагенитальных</a:t>
            </a:r>
            <a:r>
              <a:rPr lang="ru-RU" dirty="0"/>
              <a:t> заболеваний занимает первое место, и реального снижения этого показателя можно добиться только путем оздоровления  женщин вне и во время беременности.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err="1"/>
              <a:t>Экстрагенитальная</a:t>
            </a:r>
            <a:r>
              <a:rPr lang="ru-RU" sz="2400" dirty="0"/>
              <a:t> патология </a:t>
            </a:r>
            <a:r>
              <a:rPr lang="ru-RU" sz="2400" dirty="0" smtClean="0"/>
              <a:t> </a:t>
            </a:r>
            <a:r>
              <a:rPr lang="ru-RU" sz="2400" dirty="0"/>
              <a:t>– это многочисленная группа разнообразных и </a:t>
            </a:r>
            <a:r>
              <a:rPr lang="ru-RU" sz="2400" dirty="0" err="1"/>
              <a:t>разнозначимых</a:t>
            </a:r>
            <a:r>
              <a:rPr lang="ru-RU" sz="2400" dirty="0"/>
              <a:t> болезней, синдромов, состояний у беременных </a:t>
            </a:r>
            <a:r>
              <a:rPr lang="ru-RU" sz="2400" dirty="0" smtClean="0"/>
              <a:t>женщин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3717248" cy="2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141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7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 </a:t>
            </a:r>
            <a:r>
              <a:rPr lang="ru-RU" dirty="0"/>
              <a:t>возможности вынашивания данной беременности;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каким </a:t>
            </a:r>
            <a:r>
              <a:rPr lang="ru-RU" dirty="0"/>
              <a:t>путем прервать непоказанную беременность;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какими </a:t>
            </a:r>
            <a:r>
              <a:rPr lang="ru-RU" dirty="0"/>
              <a:t>средствами проводить профилактику и лечение </a:t>
            </a:r>
            <a:r>
              <a:rPr lang="ru-RU" dirty="0" err="1"/>
              <a:t>фетоплацентарной</a:t>
            </a:r>
            <a:r>
              <a:rPr lang="ru-RU" dirty="0"/>
              <a:t> </a:t>
            </a:r>
            <a:r>
              <a:rPr lang="ru-RU" dirty="0" smtClean="0"/>
              <a:t>недостаточности;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В случае наступления беременности у женщин с соматическими или инфекционными заболеваниями </a:t>
            </a:r>
            <a:r>
              <a:rPr lang="ru-RU" sz="2800" dirty="0" smtClean="0">
                <a:solidFill>
                  <a:srgbClr val="C00000"/>
                </a:solidFill>
              </a:rPr>
              <a:t>необходимо решить </a:t>
            </a:r>
            <a:r>
              <a:rPr lang="ru-RU" sz="2800" dirty="0">
                <a:solidFill>
                  <a:srgbClr val="C00000"/>
                </a:solidFill>
              </a:rPr>
              <a:t>следующие вопросы: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653136"/>
            <a:ext cx="32766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296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Заболевания сердца наблюдаются в среднем у 7 %, гипертоническая болезнь - у 4-5 %, артериальная гипотония - у 1 2 % беременных.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Болезни сердечно-сосудистой системы и беременность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506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1929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196" y="1895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Осложнения беременности и родов при болезнях сердца и гипотонии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5576" y="1587749"/>
            <a:ext cx="2448272" cy="1265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Осложнения беременности: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304568"/>
            <a:ext cx="2232248" cy="2140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ранний </a:t>
            </a:r>
            <a:r>
              <a:rPr lang="ru-RU" dirty="0" smtClean="0"/>
              <a:t>токсикоз,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угроза прерывания </a:t>
            </a:r>
            <a:r>
              <a:rPr lang="ru-RU" dirty="0"/>
              <a:t>беременности,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 smtClean="0"/>
              <a:t>недонашивание</a:t>
            </a:r>
            <a:r>
              <a:rPr lang="ru-RU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 smtClean="0"/>
              <a:t>гестоз</a:t>
            </a:r>
            <a:r>
              <a:rPr lang="ru-RU" dirty="0" smtClean="0"/>
              <a:t> </a:t>
            </a:r>
            <a:r>
              <a:rPr lang="ru-RU" dirty="0"/>
              <a:t>и анемия.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763688" y="2780927"/>
            <a:ext cx="484632" cy="6480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47864" y="1524187"/>
            <a:ext cx="2304256" cy="12567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Осложнения родов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312431"/>
            <a:ext cx="2376264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несвоевременное излитие околоплодных вод,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слабость </a:t>
            </a:r>
            <a:r>
              <a:rPr lang="ru-RU" dirty="0"/>
              <a:t>родовой деятельности,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разрывы </a:t>
            </a:r>
            <a:r>
              <a:rPr lang="ru-RU" dirty="0"/>
              <a:t>промежности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257676" y="2815364"/>
            <a:ext cx="484632" cy="613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868144" y="1489724"/>
            <a:ext cx="2520280" cy="12651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Осложнения послеродового периода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3304567"/>
            <a:ext cx="2160240" cy="2240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 smtClean="0"/>
              <a:t>субинволюция</a:t>
            </a:r>
            <a:r>
              <a:rPr lang="ru-RU" dirty="0" smtClean="0"/>
              <a:t> матки,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 smtClean="0"/>
              <a:t>лохиометра</a:t>
            </a:r>
            <a:r>
              <a:rPr lang="ru-RU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 smtClean="0"/>
              <a:t>эндомиометрит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6906442" y="2780927"/>
            <a:ext cx="484632" cy="6480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85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самопроизвольные аборты,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преждевременные </a:t>
            </a:r>
            <a:r>
              <a:rPr lang="ru-RU" dirty="0"/>
              <a:t>роды,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тяжелые </a:t>
            </a:r>
            <a:r>
              <a:rPr lang="ru-RU" dirty="0"/>
              <a:t>формы </a:t>
            </a:r>
            <a:r>
              <a:rPr lang="ru-RU" dirty="0" err="1"/>
              <a:t>гестоза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преждевременная </a:t>
            </a:r>
            <a:r>
              <a:rPr lang="ru-RU" dirty="0"/>
              <a:t>отслойка </a:t>
            </a:r>
            <a:r>
              <a:rPr lang="ru-RU" dirty="0" smtClean="0"/>
              <a:t>плаценты,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гипоксия, </a:t>
            </a:r>
            <a:r>
              <a:rPr lang="ru-RU" dirty="0"/>
              <a:t>гипотрофии и даже </a:t>
            </a:r>
            <a:r>
              <a:rPr lang="ru-RU" dirty="0" smtClean="0"/>
              <a:t>гибель плода,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аномалии родовой деятельности.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Осложнения беременности и родов при </a:t>
            </a:r>
            <a:r>
              <a:rPr lang="ru-RU" dirty="0" smtClean="0">
                <a:solidFill>
                  <a:srgbClr val="C00000"/>
                </a:solidFill>
              </a:rPr>
              <a:t>гипертонической болезни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138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ранние </a:t>
            </a:r>
            <a:r>
              <a:rPr lang="ru-RU" dirty="0" smtClean="0"/>
              <a:t>токсикозы,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угроза </a:t>
            </a:r>
            <a:r>
              <a:rPr lang="ru-RU" dirty="0"/>
              <a:t>прерывания </a:t>
            </a:r>
            <a:r>
              <a:rPr lang="ru-RU" dirty="0" smtClean="0"/>
              <a:t>беременности,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а</a:t>
            </a:r>
            <a:r>
              <a:rPr lang="ru-RU" dirty="0" smtClean="0"/>
              <a:t>кушерские кровотечения,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плацентарная недостаточность и как ее следствие – гипоксия и гипотрофия плода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rgbClr val="C00000"/>
                </a:solidFill>
              </a:rPr>
              <a:t>До 29 % новорожденных рождаются в состоянии асфиксии.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Анемия и беременность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190" y="4077072"/>
            <a:ext cx="31432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5446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6347048" cy="5555113"/>
          </a:xfrm>
        </p:spPr>
        <p:txBody>
          <a:bodyPr>
            <a:normAutofit fontScale="85000" lnSpcReduction="10000"/>
          </a:bodyPr>
          <a:lstStyle/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Часто - </a:t>
            </a:r>
            <a:r>
              <a:rPr lang="ru-RU" sz="2800" dirty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отягощенный акушерский анамнез, </a:t>
            </a:r>
            <a:endParaRPr lang="ru-RU" sz="2800" dirty="0" smtClean="0">
              <a:solidFill>
                <a:srgbClr val="5F5F5F"/>
              </a:solidFill>
              <a:latin typeface="Times New Roman"/>
              <a:ea typeface="Times New Roman"/>
              <a:cs typeface="Times New Roman"/>
            </a:endParaRP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 риск внутриутробного инфицирования,</a:t>
            </a: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невынашивание</a:t>
            </a: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,</a:t>
            </a: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 мертворождаемость </a:t>
            </a:r>
            <a:r>
              <a:rPr lang="ru-RU" sz="2800" dirty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ранняя </a:t>
            </a:r>
            <a:r>
              <a:rPr lang="ru-RU" sz="2800" dirty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неонатальной </a:t>
            </a: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смертность,</a:t>
            </a: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аномалии </a:t>
            </a:r>
            <a:r>
              <a:rPr lang="ru-RU" sz="2800" dirty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родовых сил, </a:t>
            </a:r>
            <a:endParaRPr lang="ru-RU" sz="2800" dirty="0" smtClean="0">
              <a:solidFill>
                <a:srgbClr val="5F5F5F"/>
              </a:solidFill>
              <a:latin typeface="Times New Roman"/>
              <a:ea typeface="Times New Roman"/>
              <a:cs typeface="Times New Roman"/>
            </a:endParaRP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кровотечения,</a:t>
            </a:r>
          </a:p>
          <a:p>
            <a:pPr marL="731520" indent="-457200" fontAlgn="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гипоксия </a:t>
            </a:r>
            <a:r>
              <a:rPr lang="ru-RU" sz="2800" dirty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плода и асфиксия новорожденного</a:t>
            </a:r>
            <a:r>
              <a:rPr lang="ru-RU" sz="2800" dirty="0" smtClean="0">
                <a:solidFill>
                  <a:srgbClr val="5F5F5F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indent="0" fontAlgn="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Перинатальная смертность составляет 24 %.</a:t>
            </a:r>
            <a:endParaRPr lang="ru-RU" sz="3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Патология почек и беременность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13562"/>
            <a:ext cx="3147120" cy="2891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625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66761878"/>
              </p:ext>
            </p:extLst>
          </p:nvPr>
        </p:nvGraphicFramePr>
        <p:xfrm>
          <a:off x="539552" y="1412776"/>
          <a:ext cx="8229600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2013 год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2014 год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2015 год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Закончили беременность всего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868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887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849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ЭГЗ у беременных и родильниц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618 – 71,2%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628 – 70,8%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589 – 69,4%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Частота ЭГЗ по данным </a:t>
            </a:r>
            <a:r>
              <a:rPr lang="ru-RU" dirty="0" err="1" smtClean="0">
                <a:solidFill>
                  <a:srgbClr val="C00000"/>
                </a:solidFill>
              </a:rPr>
              <a:t>Вольского</a:t>
            </a:r>
            <a:r>
              <a:rPr lang="ru-RU" dirty="0" smtClean="0">
                <a:solidFill>
                  <a:srgbClr val="C00000"/>
                </a:solidFill>
              </a:rPr>
              <a:t> перинатального центра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197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Documents and Settings\Loner\Рабочий стол\фото ВПЦ\Интенсивная терапия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005064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52839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7500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282</TotalTime>
  <Words>682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«Анализ экстрагенитальной заболеваемости по данным Вольского перинатального центра»  Выполнила студентка 141 группы Федорова Н.</vt:lpstr>
      <vt:lpstr>Экстрагенитальная патология  – это многочисленная группа разнообразных и разнозначимых болезней, синдромов, состояний у беременных женщин</vt:lpstr>
      <vt:lpstr>В случае наступления беременности у женщин с соматическими или инфекционными заболеваниями необходимо решить следующие вопросы: </vt:lpstr>
      <vt:lpstr>Болезни сердечно-сосудистой системы и беременность</vt:lpstr>
      <vt:lpstr>Осложнения беременности и родов при болезнях сердца и гипотонии</vt:lpstr>
      <vt:lpstr>Осложнения беременности и родов при гипертонической болезни</vt:lpstr>
      <vt:lpstr>Анемия и беременность</vt:lpstr>
      <vt:lpstr>Патология почек и беременность</vt:lpstr>
      <vt:lpstr>Частота ЭГЗ по данным Вольского перинатального центра</vt:lpstr>
      <vt:lpstr>   Структура ЭГЗ</vt:lpstr>
      <vt:lpstr>Структура экстрагенитальных заболеваний</vt:lpstr>
      <vt:lpstr>Частота акушерских осложнений</vt:lpstr>
      <vt:lpstr>Основные выводы:</vt:lpstr>
      <vt:lpstr>Профилактика акушерских осложнений при ЭГЗ</vt:lpstr>
      <vt:lpstr>Слайд 15</vt:lpstr>
      <vt:lpstr>Слайд 16</vt:lpstr>
      <vt:lpstr>Рекомендации супружеским парам, планируемым беременность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«Анализ экстрагенитальной заболеваемости по данным Вольского перинатального центра»  Выпускная квалификационная работа студентки 141 группы Федоровой Н.</dc:title>
  <dc:creator>Вера Кочетова</dc:creator>
  <cp:lastModifiedBy>user</cp:lastModifiedBy>
  <cp:revision>19</cp:revision>
  <dcterms:created xsi:type="dcterms:W3CDTF">2016-06-03T18:49:06Z</dcterms:created>
  <dcterms:modified xsi:type="dcterms:W3CDTF">2017-01-09T09:01:48Z</dcterms:modified>
</cp:coreProperties>
</file>