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sldIdLst>
    <p:sldId id="256" r:id="rId2"/>
    <p:sldId id="260" r:id="rId3"/>
    <p:sldId id="265" r:id="rId4"/>
    <p:sldId id="262" r:id="rId5"/>
    <p:sldId id="261" r:id="rId6"/>
    <p:sldId id="263" r:id="rId7"/>
    <p:sldId id="266" r:id="rId8"/>
    <p:sldId id="276" r:id="rId9"/>
    <p:sldId id="277" r:id="rId10"/>
    <p:sldId id="278" r:id="rId11"/>
    <p:sldId id="271" r:id="rId12"/>
    <p:sldId id="269" r:id="rId13"/>
    <p:sldId id="272" r:id="rId14"/>
    <p:sldId id="273" r:id="rId15"/>
    <p:sldId id="280" r:id="rId16"/>
    <p:sldId id="267" r:id="rId17"/>
    <p:sldId id="275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3300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 autoAdjust="0"/>
    <p:restoredTop sz="93985" autoAdjust="0"/>
  </p:normalViewPr>
  <p:slideViewPr>
    <p:cSldViewPr>
      <p:cViewPr varScale="1">
        <p:scale>
          <a:sx n="62" d="100"/>
          <a:sy n="62" d="100"/>
        </p:scale>
        <p:origin x="-13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ena\Desktop\&#1051;&#1080;&#1089;&#1090;%20Microsoft%20Office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MITRII\Desktop\&#1051;&#1080;&#1089;&#1090;%20Microsoft%20Office%20Exce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MITRII\Desktop\&#1051;&#1080;&#1089;&#1090;%20Microsoft%20Office%20Exce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MITRII\Desktop\&#1051;&#1080;&#1089;&#1090;%20Microsoft%20Office%20Excel%20(2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8.2383967629046373E-2"/>
          <c:y val="1.2175642591148672E-2"/>
          <c:w val="0.83854775977631657"/>
          <c:h val="0.93357827139577165"/>
        </c:manualLayout>
      </c:layout>
      <c:barChart>
        <c:barDir val="col"/>
        <c:grouping val="clustered"/>
        <c:ser>
          <c:idx val="0"/>
          <c:order val="0"/>
          <c:tx>
            <c:v>5-6 класс</c:v>
          </c:tx>
          <c:spPr>
            <a:solidFill>
              <a:srgbClr val="C00000"/>
            </a:solidFill>
          </c:spPr>
          <c:cat>
            <c:numRef>
              <c:f>'[Лист Microsoft Office Excel.xlsx]Лист1'!$B$4:$B$11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9</c:v>
                </c:pt>
                <c:pt idx="7">
                  <c:v>13</c:v>
                </c:pt>
              </c:numCache>
            </c:numRef>
          </c:cat>
          <c:val>
            <c:numRef>
              <c:f>'[Лист Microsoft Office Excel.xlsx]Лист1'!$C$4:$C$11</c:f>
              <c:numCache>
                <c:formatCode>General</c:formatCode>
                <c:ptCount val="8"/>
                <c:pt idx="0">
                  <c:v>25</c:v>
                </c:pt>
                <c:pt idx="1">
                  <c:v>16</c:v>
                </c:pt>
                <c:pt idx="2">
                  <c:v>12.5</c:v>
                </c:pt>
                <c:pt idx="3">
                  <c:v>7</c:v>
                </c:pt>
                <c:pt idx="4">
                  <c:v>18</c:v>
                </c:pt>
                <c:pt idx="5">
                  <c:v>14</c:v>
                </c:pt>
                <c:pt idx="6">
                  <c:v>12.5</c:v>
                </c:pt>
                <c:pt idx="7">
                  <c:v>50</c:v>
                </c:pt>
              </c:numCache>
            </c:numRef>
          </c:val>
        </c:ser>
        <c:ser>
          <c:idx val="1"/>
          <c:order val="1"/>
          <c:tx>
            <c:v>7-9 класс</c:v>
          </c:tx>
          <c:spPr>
            <a:solidFill>
              <a:srgbClr val="0070C0"/>
            </a:solidFill>
          </c:spPr>
          <c:cat>
            <c:numRef>
              <c:f>'[Лист Microsoft Office Excel.xlsx]Лист1'!$B$4:$B$11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9</c:v>
                </c:pt>
                <c:pt idx="7">
                  <c:v>13</c:v>
                </c:pt>
              </c:numCache>
            </c:numRef>
          </c:cat>
          <c:val>
            <c:numRef>
              <c:f>'[Лист Microsoft Office Excel.xlsx]Лист1'!$D$4:$D$11</c:f>
              <c:numCache>
                <c:formatCode>General</c:formatCode>
                <c:ptCount val="8"/>
                <c:pt idx="0">
                  <c:v>18</c:v>
                </c:pt>
                <c:pt idx="1">
                  <c:v>37</c:v>
                </c:pt>
                <c:pt idx="2">
                  <c:v>18</c:v>
                </c:pt>
                <c:pt idx="3">
                  <c:v>6</c:v>
                </c:pt>
                <c:pt idx="4">
                  <c:v>12</c:v>
                </c:pt>
                <c:pt idx="5">
                  <c:v>12</c:v>
                </c:pt>
                <c:pt idx="6">
                  <c:v>13</c:v>
                </c:pt>
                <c:pt idx="7">
                  <c:v>28</c:v>
                </c:pt>
              </c:numCache>
            </c:numRef>
          </c:val>
        </c:ser>
        <c:ser>
          <c:idx val="2"/>
          <c:order val="2"/>
          <c:tx>
            <c:v>10-11 класс</c:v>
          </c:tx>
          <c:spPr>
            <a:solidFill>
              <a:srgbClr val="00B050"/>
            </a:solidFill>
          </c:spPr>
          <c:cat>
            <c:numRef>
              <c:f>'[Лист Microsoft Office Excel.xlsx]Лист1'!$B$4:$B$11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9</c:v>
                </c:pt>
                <c:pt idx="7">
                  <c:v>13</c:v>
                </c:pt>
              </c:numCache>
            </c:numRef>
          </c:cat>
          <c:val>
            <c:numRef>
              <c:f>'[Лист Microsoft Office Excel.xlsx]Лист1'!$E$4:$E$11</c:f>
              <c:numCache>
                <c:formatCode>General</c:formatCode>
                <c:ptCount val="8"/>
                <c:pt idx="0">
                  <c:v>15</c:v>
                </c:pt>
                <c:pt idx="1">
                  <c:v>27</c:v>
                </c:pt>
                <c:pt idx="2">
                  <c:v>15</c:v>
                </c:pt>
                <c:pt idx="3">
                  <c:v>17</c:v>
                </c:pt>
                <c:pt idx="4">
                  <c:v>17</c:v>
                </c:pt>
                <c:pt idx="5">
                  <c:v>6</c:v>
                </c:pt>
                <c:pt idx="6">
                  <c:v>19</c:v>
                </c:pt>
                <c:pt idx="7">
                  <c:v>19</c:v>
                </c:pt>
              </c:numCache>
            </c:numRef>
          </c:val>
        </c:ser>
        <c:axId val="78725888"/>
        <c:axId val="78727424"/>
      </c:barChart>
      <c:catAx>
        <c:axId val="787258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>
                <a:solidFill>
                  <a:schemeClr val="tx1"/>
                </a:solidFill>
              </a:defRPr>
            </a:pPr>
            <a:endParaRPr lang="ru-RU"/>
          </a:p>
        </c:txPr>
        <c:crossAx val="78727424"/>
        <c:crosses val="autoZero"/>
        <c:auto val="1"/>
        <c:lblAlgn val="ctr"/>
        <c:lblOffset val="100"/>
      </c:catAx>
      <c:valAx>
        <c:axId val="7872742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solidFill>
                  <a:schemeClr val="tx1"/>
                </a:solidFill>
              </a:defRPr>
            </a:pPr>
            <a:endParaRPr lang="ru-RU"/>
          </a:p>
        </c:txPr>
        <c:crossAx val="7872588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58697069116360523"/>
          <c:y val="0.33447677189272401"/>
          <c:w val="0.16441819772528474"/>
          <c:h val="0.129843913133633"/>
        </c:manualLayout>
      </c:layout>
      <c:txPr>
        <a:bodyPr/>
        <a:lstStyle/>
        <a:p>
          <a:pPr>
            <a:defRPr sz="1400"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100" b="1">
          <a:solidFill>
            <a:schemeClr val="bg1"/>
          </a:solidFill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1"/>
          <c:order val="0"/>
          <c:tx>
            <c:strRef>
              <c:f>'[Лист Microsoft Office Excel.xlsx]Лист3'!$C$2</c:f>
              <c:strCache>
                <c:ptCount val="1"/>
                <c:pt idx="0">
                  <c:v>у</c:v>
                </c:pt>
              </c:strCache>
            </c:strRef>
          </c:tx>
          <c:val>
            <c:numRef>
              <c:f>'[Лист Microsoft Office Excel.xlsx]Лист3'!$C$3:$C$10</c:f>
              <c:numCache>
                <c:formatCode>General</c:formatCode>
                <c:ptCount val="8"/>
                <c:pt idx="0">
                  <c:v>34</c:v>
                </c:pt>
                <c:pt idx="1">
                  <c:v>48</c:v>
                </c:pt>
                <c:pt idx="2">
                  <c:v>26</c:v>
                </c:pt>
                <c:pt idx="3">
                  <c:v>16</c:v>
                </c:pt>
                <c:pt idx="4">
                  <c:v>29</c:v>
                </c:pt>
                <c:pt idx="5">
                  <c:v>20</c:v>
                </c:pt>
                <c:pt idx="6">
                  <c:v>26</c:v>
                </c:pt>
                <c:pt idx="7">
                  <c:v>47</c:v>
                </c:pt>
              </c:numCache>
            </c:numRef>
          </c:val>
        </c:ser>
        <c:shape val="box"/>
        <c:axId val="78755328"/>
        <c:axId val="78757248"/>
        <c:axId val="0"/>
      </c:bar3DChart>
      <c:catAx>
        <c:axId val="78755328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600" b="1"/>
                </a:pPr>
                <a:r>
                  <a:rPr lang="ru-RU" sz="1600" b="1" dirty="0"/>
                  <a:t>  1                 </a:t>
                </a:r>
                <a:r>
                  <a:rPr lang="ru-RU" sz="1600" b="1" dirty="0" smtClean="0"/>
                  <a:t> </a:t>
                </a:r>
                <a:r>
                  <a:rPr lang="ru-RU" sz="1600" b="1" dirty="0"/>
                  <a:t>2            </a:t>
                </a:r>
                <a:r>
                  <a:rPr lang="ru-RU" sz="1600" b="1" dirty="0" smtClean="0"/>
                  <a:t>    </a:t>
                </a:r>
                <a:r>
                  <a:rPr lang="ru-RU" sz="1600" b="1" dirty="0"/>
                  <a:t>3               4              6                8            </a:t>
                </a:r>
                <a:r>
                  <a:rPr lang="ru-RU" sz="1600" b="1" dirty="0" smtClean="0"/>
                  <a:t>    9         13 </a:t>
                </a:r>
                <a:endParaRPr lang="ru-RU" sz="1600" b="1" dirty="0"/>
              </a:p>
            </c:rich>
          </c:tx>
          <c:layout>
            <c:manualLayout>
              <c:xMode val="edge"/>
              <c:yMode val="edge"/>
              <c:x val="9.7229218328492101E-2"/>
              <c:y val="0.92744842669717886"/>
            </c:manualLayout>
          </c:layout>
        </c:title>
        <c:tickLblPos val="none"/>
        <c:crossAx val="78757248"/>
        <c:crosses val="autoZero"/>
        <c:auto val="1"/>
        <c:lblAlgn val="ctr"/>
        <c:lblOffset val="100"/>
      </c:catAx>
      <c:valAx>
        <c:axId val="78757248"/>
        <c:scaling>
          <c:orientation val="minMax"/>
        </c:scaling>
        <c:axPos val="l"/>
        <c:majorGridlines/>
        <c:numFmt formatCode="General" sourceLinked="1"/>
        <c:tickLblPos val="nextTo"/>
        <c:crossAx val="78755328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val>
            <c:numRef>
              <c:f>Лист1!$C$5:$C$11</c:f>
              <c:numCache>
                <c:formatCode>General</c:formatCode>
                <c:ptCount val="7"/>
                <c:pt idx="0">
                  <c:v>18</c:v>
                </c:pt>
                <c:pt idx="1">
                  <c:v>59</c:v>
                </c:pt>
                <c:pt idx="2">
                  <c:v>38</c:v>
                </c:pt>
                <c:pt idx="3">
                  <c:v>33</c:v>
                </c:pt>
                <c:pt idx="4">
                  <c:v>21</c:v>
                </c:pt>
                <c:pt idx="5">
                  <c:v>57</c:v>
                </c:pt>
                <c:pt idx="6">
                  <c:v>20</c:v>
                </c:pt>
              </c:numCache>
            </c:numRef>
          </c:val>
        </c:ser>
        <c:ser>
          <c:idx val="1"/>
          <c:order val="1"/>
          <c:spPr>
            <a:solidFill>
              <a:srgbClr val="00B050"/>
            </a:solidFill>
          </c:spPr>
          <c:val>
            <c:numRef>
              <c:f>Лист1!$D$5:$D$11</c:f>
              <c:numCache>
                <c:formatCode>General</c:formatCode>
                <c:ptCount val="7"/>
                <c:pt idx="0">
                  <c:v>48</c:v>
                </c:pt>
                <c:pt idx="1">
                  <c:v>57</c:v>
                </c:pt>
                <c:pt idx="2">
                  <c:v>42</c:v>
                </c:pt>
                <c:pt idx="3">
                  <c:v>22</c:v>
                </c:pt>
                <c:pt idx="4">
                  <c:v>67</c:v>
                </c:pt>
                <c:pt idx="5">
                  <c:v>35</c:v>
                </c:pt>
                <c:pt idx="6">
                  <c:v>59</c:v>
                </c:pt>
              </c:numCache>
            </c:numRef>
          </c:val>
        </c:ser>
        <c:shape val="box"/>
        <c:axId val="78897152"/>
        <c:axId val="78899072"/>
        <c:axId val="0"/>
      </c:bar3DChart>
      <c:catAx>
        <c:axId val="78897152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800" b="1"/>
                </a:pPr>
                <a:r>
                  <a:rPr lang="ru-RU" sz="1800" b="1" dirty="0"/>
                  <a:t>1                  2                  3                 5               7             </a:t>
                </a:r>
                <a:r>
                  <a:rPr lang="ru-RU" sz="1800" b="1" i="0" u="none" strike="noStrike" baseline="0" dirty="0"/>
                  <a:t>13</a:t>
                </a:r>
                <a:r>
                  <a:rPr lang="ru-RU" sz="1800" b="1" dirty="0"/>
                  <a:t>                     14                        </a:t>
                </a:r>
              </a:p>
            </c:rich>
          </c:tx>
          <c:layout>
            <c:manualLayout>
              <c:xMode val="edge"/>
              <c:yMode val="edge"/>
              <c:x val="0.13293587418858219"/>
              <c:y val="0.93578295987945759"/>
            </c:manualLayout>
          </c:layout>
        </c:title>
        <c:tickLblPos val="none"/>
        <c:crossAx val="78899072"/>
        <c:crosses val="autoZero"/>
        <c:auto val="1"/>
        <c:lblAlgn val="ctr"/>
        <c:lblOffset val="100"/>
      </c:catAx>
      <c:valAx>
        <c:axId val="7889907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78897152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val>
            <c:numRef>
              <c:f>Лист1!$D$5:$D$11</c:f>
              <c:numCache>
                <c:formatCode>General</c:formatCode>
                <c:ptCount val="7"/>
                <c:pt idx="0">
                  <c:v>34</c:v>
                </c:pt>
                <c:pt idx="1">
                  <c:v>48</c:v>
                </c:pt>
                <c:pt idx="2">
                  <c:v>26</c:v>
                </c:pt>
                <c:pt idx="3">
                  <c:v>7</c:v>
                </c:pt>
                <c:pt idx="4">
                  <c:v>5</c:v>
                </c:pt>
                <c:pt idx="5">
                  <c:v>47</c:v>
                </c:pt>
                <c:pt idx="6">
                  <c:v>6</c:v>
                </c:pt>
              </c:numCache>
            </c:numRef>
          </c:val>
        </c:ser>
        <c:ser>
          <c:idx val="1"/>
          <c:order val="1"/>
          <c:spPr>
            <a:solidFill>
              <a:srgbClr val="FF0000"/>
            </a:solidFill>
          </c:spPr>
          <c:val>
            <c:numRef>
              <c:f>Лист1!$E$5:$E$11</c:f>
              <c:numCache>
                <c:formatCode>General</c:formatCode>
                <c:ptCount val="7"/>
                <c:pt idx="0">
                  <c:v>18</c:v>
                </c:pt>
                <c:pt idx="1">
                  <c:v>59</c:v>
                </c:pt>
                <c:pt idx="2">
                  <c:v>38</c:v>
                </c:pt>
                <c:pt idx="3">
                  <c:v>33</c:v>
                </c:pt>
                <c:pt idx="4">
                  <c:v>21</c:v>
                </c:pt>
                <c:pt idx="5">
                  <c:v>57</c:v>
                </c:pt>
                <c:pt idx="6">
                  <c:v>20</c:v>
                </c:pt>
              </c:numCache>
            </c:numRef>
          </c:val>
        </c:ser>
        <c:ser>
          <c:idx val="2"/>
          <c:order val="2"/>
          <c:spPr>
            <a:solidFill>
              <a:srgbClr val="00B050"/>
            </a:solidFill>
          </c:spPr>
          <c:val>
            <c:numRef>
              <c:f>Лист1!$F$5:$F$11</c:f>
              <c:numCache>
                <c:formatCode>General</c:formatCode>
                <c:ptCount val="7"/>
                <c:pt idx="0">
                  <c:v>48</c:v>
                </c:pt>
                <c:pt idx="1">
                  <c:v>57</c:v>
                </c:pt>
                <c:pt idx="2">
                  <c:v>42</c:v>
                </c:pt>
                <c:pt idx="3">
                  <c:v>22</c:v>
                </c:pt>
                <c:pt idx="4">
                  <c:v>67</c:v>
                </c:pt>
                <c:pt idx="5">
                  <c:v>35</c:v>
                </c:pt>
                <c:pt idx="6">
                  <c:v>59</c:v>
                </c:pt>
              </c:numCache>
            </c:numRef>
          </c:val>
        </c:ser>
        <c:shape val="box"/>
        <c:axId val="71139328"/>
        <c:axId val="71213824"/>
        <c:axId val="0"/>
      </c:bar3DChart>
      <c:catAx>
        <c:axId val="71139328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ru-RU" sz="1600"/>
                  <a:t>1                   2                   3                  5</a:t>
                </a:r>
                <a:r>
                  <a:rPr lang="ru-RU" sz="1600" baseline="0"/>
                  <a:t>                   7                    13                   14 </a:t>
                </a:r>
                <a:endParaRPr lang="ru-RU" sz="1600"/>
              </a:p>
            </c:rich>
          </c:tx>
          <c:layout/>
        </c:title>
        <c:tickLblPos val="none"/>
        <c:crossAx val="71213824"/>
        <c:crosses val="autoZero"/>
        <c:auto val="1"/>
        <c:lblAlgn val="ctr"/>
        <c:lblOffset val="100"/>
      </c:catAx>
      <c:valAx>
        <c:axId val="71213824"/>
        <c:scaling>
          <c:orientation val="minMax"/>
        </c:scaling>
        <c:axPos val="l"/>
        <c:majorGridlines/>
        <c:numFmt formatCode="General" sourceLinked="1"/>
        <c:tickLblPos val="nextTo"/>
        <c:crossAx val="71139328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C46E-1B46-45B3-B991-6168E6D5BF16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BBEC5A1-7A57-4B0C-BF1C-70EB87002A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C46E-1B46-45B3-B991-6168E6D5BF16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5A1-7A57-4B0C-BF1C-70EB87002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C46E-1B46-45B3-B991-6168E6D5BF16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5A1-7A57-4B0C-BF1C-70EB87002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C46E-1B46-45B3-B991-6168E6D5BF16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5A1-7A57-4B0C-BF1C-70EB87002A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C46E-1B46-45B3-B991-6168E6D5BF16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BBEC5A1-7A57-4B0C-BF1C-70EB87002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C46E-1B46-45B3-B991-6168E6D5BF16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5A1-7A57-4B0C-BF1C-70EB87002A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C46E-1B46-45B3-B991-6168E6D5BF16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5A1-7A57-4B0C-BF1C-70EB87002A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C46E-1B46-45B3-B991-6168E6D5BF16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5A1-7A57-4B0C-BF1C-70EB87002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C46E-1B46-45B3-B991-6168E6D5BF16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5A1-7A57-4B0C-BF1C-70EB87002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C46E-1B46-45B3-B991-6168E6D5BF16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C5A1-7A57-4B0C-BF1C-70EB87002A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6C46E-1B46-45B3-B991-6168E6D5BF16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BBEC5A1-7A57-4B0C-BF1C-70EB87002A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4F6C46E-1B46-45B3-B991-6168E6D5BF16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BBEC5A1-7A57-4B0C-BF1C-70EB87002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9552" y="1772816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chemeClr val="bg1"/>
                </a:solidFill>
                <a:latin typeface="Monotype Corsiva" pitchFamily="66" charset="0"/>
              </a:rPr>
              <a:t>ЧИСЛОВЫЕ   СУЕВЕРИЯ</a:t>
            </a:r>
            <a:endParaRPr lang="ru-RU" sz="5400" b="1" i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7984" y="3501008"/>
            <a:ext cx="44644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                         Работу выполнили:</a:t>
            </a:r>
          </a:p>
          <a:p>
            <a:r>
              <a:rPr lang="ru-RU" sz="2000" dirty="0" smtClean="0"/>
              <a:t>Земцев Сергей, </a:t>
            </a:r>
            <a:r>
              <a:rPr lang="ru-RU" sz="2000" dirty="0" err="1" smtClean="0"/>
              <a:t>Мартыненко</a:t>
            </a:r>
            <a:r>
              <a:rPr lang="ru-RU" sz="2000" dirty="0" smtClean="0"/>
              <a:t> Тарас, ученики 8 класса  ГБОУ СОШ №403</a:t>
            </a:r>
          </a:p>
          <a:p>
            <a:endParaRPr lang="ru-RU" sz="2000" dirty="0" smtClean="0"/>
          </a:p>
          <a:p>
            <a:pPr algn="r"/>
            <a:r>
              <a:rPr lang="ru-RU" sz="2000" dirty="0" smtClean="0"/>
              <a:t> Учитель математики </a:t>
            </a:r>
          </a:p>
          <a:p>
            <a:pPr algn="r"/>
            <a:r>
              <a:rPr lang="ru-RU" sz="2000" dirty="0" smtClean="0"/>
              <a:t>ГОУ СОШ №403</a:t>
            </a:r>
          </a:p>
          <a:p>
            <a:pPr algn="r"/>
            <a:r>
              <a:rPr lang="ru-RU" sz="2000" dirty="0" err="1" smtClean="0"/>
              <a:t>Вильчинская</a:t>
            </a:r>
            <a:r>
              <a:rPr lang="ru-RU" sz="2000" dirty="0" smtClean="0"/>
              <a:t> Алла Александровна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000" dirty="0" smtClean="0"/>
              <a:t>          </a:t>
            </a:r>
            <a:endParaRPr lang="ru-RU" sz="2000" dirty="0"/>
          </a:p>
        </p:txBody>
      </p:sp>
      <p:pic>
        <p:nvPicPr>
          <p:cNvPr id="5" name="Рисунок 4" descr="C:\Users\DMITRII\AppData\Local\Microsoft\Windows\Temporary Internet Files\Content.IE5\0F7GBLYL\Bebok lezacy[1]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068960"/>
            <a:ext cx="295232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5010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Числа 4 и 6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196752"/>
            <a:ext cx="8496944" cy="489505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/>
              <a:t>          Считалось, что </a:t>
            </a:r>
            <a:r>
              <a:rPr lang="ru-RU" b="1" dirty="0" smtClean="0"/>
              <a:t>числа 4 и 6</a:t>
            </a:r>
            <a:r>
              <a:rPr lang="ru-RU" dirty="0" smtClean="0"/>
              <a:t> самые несчастливые. </a:t>
            </a:r>
            <a:br>
              <a:rPr lang="ru-RU" dirty="0" smtClean="0"/>
            </a:br>
            <a:r>
              <a:rPr lang="ru-RU" dirty="0" smtClean="0"/>
              <a:t>В сказках с этими цифрами связаны не очень хорошие события. </a:t>
            </a:r>
            <a:br>
              <a:rPr lang="ru-RU" dirty="0" smtClean="0"/>
            </a:br>
            <a:r>
              <a:rPr lang="ru-RU" dirty="0" smtClean="0"/>
              <a:t>Число 6 встречается в русской мифологии, народных сказках, значительно реже других.... Так, ученые говорят о "громовом знаке", посвященном древнеславянскому богу грозы (в качестве которого выступали как Перун, так и Роз) и представляющему собой как </a:t>
            </a:r>
            <a:r>
              <a:rPr lang="ru-RU" dirty="0" err="1" smtClean="0"/>
              <a:t>шестилучевую</a:t>
            </a:r>
            <a:r>
              <a:rPr lang="ru-RU" dirty="0" smtClean="0"/>
              <a:t> звезду, вписанную в окружность, так и знак в виде колеса с шестью спицами. Также число шесть считается дьявольским числом 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lum contrast="-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301208"/>
            <a:ext cx="1824203" cy="1368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49165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Число 13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11560" y="548680"/>
            <a:ext cx="8136904" cy="5760640"/>
          </a:xfrm>
        </p:spPr>
        <p:txBody>
          <a:bodyPr>
            <a:noAutofit/>
          </a:bodyPr>
          <a:lstStyle/>
          <a:p>
            <a:pPr algn="just"/>
            <a:r>
              <a:rPr lang="ru-RU" sz="2600" dirty="0" smtClean="0"/>
              <a:t>Число 13, называемое чертовой дюжиной и считающееся несчастливым, на самом деле является таинственной силой, связанной с космическими циклами Земли.</a:t>
            </a:r>
          </a:p>
          <a:p>
            <a:r>
              <a:rPr lang="ru-RU" sz="2600" dirty="0" smtClean="0"/>
              <a:t>Существовала </a:t>
            </a:r>
            <a:r>
              <a:rPr lang="ru-RU" sz="2600" dirty="0"/>
              <a:t>даже специальная профессия «четырнадцатого гостя», которого специально приглашали на такие встречи с целью избегания несчастливого числа гостей. </a:t>
            </a:r>
            <a:endParaRPr lang="ru-RU" sz="2600" dirty="0" smtClean="0"/>
          </a:p>
          <a:p>
            <a:r>
              <a:rPr lang="ru-RU" sz="2800" dirty="0" smtClean="0"/>
              <a:t>С точки зрения Православия, число 13 — самое обыкновенное, ничем не примечательное число. Боязнь этого числа и негативное отношение к нему — не более, чем суеверие.</a:t>
            </a:r>
            <a:endParaRPr lang="ru-RU" sz="2600" dirty="0" smtClean="0"/>
          </a:p>
        </p:txBody>
      </p:sp>
    </p:spTree>
    <p:extLst>
      <p:ext uri="{BB962C8B-B14F-4D97-AF65-F5344CB8AC3E}">
        <p14:creationId xmlns="" xmlns:p14="http://schemas.microsoft.com/office/powerpoint/2010/main" val="238646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91264" cy="22182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+mn-lt"/>
              </a:rPr>
              <a:t>                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Анализ  количества неудовлетворительных и отличных оценок</a:t>
            </a:r>
            <a:br>
              <a:rPr lang="ru-RU" sz="28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7 класс </a:t>
            </a:r>
            <a:br>
              <a:rPr lang="ru-RU" sz="28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2 полугодие 2014-2015 учебный год</a:t>
            </a:r>
            <a:br>
              <a:rPr lang="ru-RU" sz="28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+mn-lt"/>
              </a:rPr>
            </a:br>
            <a:endParaRPr lang="ru-RU" sz="3200" b="1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739022669"/>
              </p:ext>
            </p:extLst>
          </p:nvPr>
        </p:nvGraphicFramePr>
        <p:xfrm>
          <a:off x="1042988" y="2781300"/>
          <a:ext cx="7643811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7937"/>
                <a:gridCol w="2547937"/>
                <a:gridCol w="254793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Число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Количество «2»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Количество «5»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9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8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54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19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18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11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14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14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7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12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5020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55576" y="2132856"/>
          <a:ext cx="7776864" cy="4104456"/>
        </p:xfrm>
        <a:graphic>
          <a:graphicData uri="http://schemas.openxmlformats.org/drawingml/2006/table">
            <a:tbl>
              <a:tblPr/>
              <a:tblGrid>
                <a:gridCol w="1763545"/>
                <a:gridCol w="3007025"/>
                <a:gridCol w="3006294"/>
              </a:tblGrid>
              <a:tr h="51305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Число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Количество «2»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Количество «5»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4817"/>
                    </a:solidFill>
                  </a:tcPr>
                </a:tc>
              </a:tr>
              <a:tr h="51305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</a:tr>
              <a:tr h="51305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57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</a:tr>
              <a:tr h="51305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</a:tr>
              <a:tr h="51305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</a:tr>
              <a:tr h="51305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67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CFCC"/>
                    </a:solidFill>
                  </a:tcPr>
                </a:tc>
              </a:tr>
              <a:tr h="51305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9E7"/>
                    </a:solidFill>
                  </a:tcPr>
                </a:tc>
              </a:tr>
              <a:tr h="51305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47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82564" marR="82564" marT="41282" marB="4128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23528" y="260648"/>
            <a:ext cx="81369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 </a:t>
            </a:r>
            <a:r>
              <a:rPr lang="ru-RU" sz="2400" b="1" dirty="0" smtClean="0"/>
              <a:t>Анализ  количества </a:t>
            </a:r>
          </a:p>
          <a:p>
            <a:pPr algn="ctr"/>
            <a:r>
              <a:rPr lang="ru-RU" sz="2400" b="1" dirty="0" smtClean="0"/>
              <a:t>неудовлетворительных и отличных оценок</a:t>
            </a:r>
            <a:br>
              <a:rPr lang="ru-RU" sz="2400" b="1" dirty="0" smtClean="0"/>
            </a:br>
            <a:r>
              <a:rPr lang="ru-RU" sz="2400" b="1" dirty="0" smtClean="0"/>
              <a:t>5, 8 и 11 класс </a:t>
            </a:r>
            <a:br>
              <a:rPr lang="ru-RU" sz="2400" b="1" dirty="0" smtClean="0"/>
            </a:br>
            <a:r>
              <a:rPr lang="ru-RU" sz="2400" b="1" dirty="0" smtClean="0"/>
              <a:t>5 месяцев 2015-2016  учебный год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29932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683568" y="1268760"/>
          <a:ext cx="8064896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051720" y="404664"/>
            <a:ext cx="59766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Сводная диаграмма оценок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5877272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5877272"/>
            <a:ext cx="288032" cy="28803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75656" y="58772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Двойки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220072" y="580526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Пятерки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5010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Анализ проведенных исследований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805264"/>
            <a:ext cx="288032" cy="28803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5877272"/>
            <a:ext cx="288032" cy="2880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11560" y="5589240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КОЛИЧЕСТВО УЧ-СЯ, СЧИТАЮЩИХ ЭТОТ ДЕНЬ НЕСЧАСТЛИВЫМ</a:t>
            </a: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707904" y="5661248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КОЛИЧЕСТВО ДВОЕК, ПОЛУЧЕННЫХ В ЭТОТ ДЕНЬ</a:t>
            </a:r>
            <a:endParaRPr lang="ru-RU" sz="1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084168" y="5877272"/>
            <a:ext cx="288032" cy="28803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479704" y="5661248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КОЛИЧЕСТВО ПЯТЕРОК, ПОЛУЧЕННЫХ В ЭТОТ ДЕНЬ</a:t>
            </a:r>
            <a:endParaRPr lang="ru-RU" sz="1600" dirty="0"/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827584" y="1124744"/>
          <a:ext cx="7848871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astromystik.ru/images/kartinki/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4643848"/>
            <a:ext cx="1979712" cy="22141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</a:rPr>
              <a:t>Выводы:</a:t>
            </a:r>
            <a:endParaRPr lang="ru-RU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251520" y="836712"/>
            <a:ext cx="8352928" cy="554461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Изучив литературу, проанализировав статистические данные, общественное мнение, нельзя сделать однозначный вывод, что числа делятся на счастливые и несчастливые. </a:t>
            </a:r>
          </a:p>
          <a:p>
            <a:pPr algn="just"/>
            <a:r>
              <a:rPr lang="ru-RU" dirty="0" smtClean="0"/>
              <a:t>Числовые суеверия и числовая мистика, в разные периоды развития человечества принимают разные формы. Однако их сущность  всегда была и остается прежней.</a:t>
            </a:r>
          </a:p>
          <a:p>
            <a:pPr algn="just"/>
            <a:r>
              <a:rPr lang="ru-RU" dirty="0" smtClean="0"/>
              <a:t>В день, который вам кажется несчастливым</a:t>
            </a:r>
          </a:p>
          <a:p>
            <a:pPr algn="just">
              <a:buNone/>
            </a:pPr>
            <a:r>
              <a:rPr lang="ru-RU" dirty="0" smtClean="0"/>
              <a:t>     надо более тщательно выполнять</a:t>
            </a:r>
          </a:p>
          <a:p>
            <a:pPr algn="just">
              <a:buNone/>
            </a:pPr>
            <a:r>
              <a:rPr lang="ru-RU" dirty="0" smtClean="0"/>
              <a:t>     домашнее задание, </a:t>
            </a:r>
          </a:p>
          <a:p>
            <a:pPr algn="just">
              <a:buNone/>
            </a:pPr>
            <a:r>
              <a:rPr lang="ru-RU" dirty="0" smtClean="0"/>
              <a:t>    быть внимательным  на уроке.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95832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628800"/>
            <a:ext cx="7560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  Не стоит винить числа в своих неудачах. </a:t>
            </a:r>
          </a:p>
          <a:p>
            <a:pPr algn="just"/>
            <a:r>
              <a:rPr lang="ru-RU" sz="2800" dirty="0" smtClean="0"/>
              <a:t> Не надо опускать руки, если что-либо не получается с первого раза. Следует подумать и попробовать еще раз. </a:t>
            </a:r>
          </a:p>
          <a:p>
            <a:pPr algn="just"/>
            <a:r>
              <a:rPr lang="ru-RU" sz="2800" dirty="0" smtClean="0"/>
              <a:t>Не зря говорят, что </a:t>
            </a:r>
            <a:r>
              <a:rPr lang="ru-RU" sz="2800" b="1" dirty="0" smtClean="0"/>
              <a:t>Бог Троицу любит</a:t>
            </a:r>
            <a:r>
              <a:rPr lang="ru-RU" sz="2800" dirty="0" smtClean="0"/>
              <a:t>. То есть, не получилось один раз, значит, обязательно получится в другой. </a:t>
            </a:r>
          </a:p>
          <a:p>
            <a:pPr algn="just"/>
            <a:r>
              <a:rPr lang="ru-RU" sz="2800" dirty="0" smtClean="0"/>
              <a:t>А если не во второй, то в третий раз.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</a:rPr>
              <a:t>Выводы:</a:t>
            </a:r>
            <a:endParaRPr lang="ru-RU" b="1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</a:rPr>
              <a:t>Литература:</a:t>
            </a:r>
            <a:endParaRPr lang="ru-RU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395536" y="1447800"/>
            <a:ext cx="8291264" cy="4572000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Журнал «Математика в школе» №2, 1999 год.</a:t>
            </a:r>
          </a:p>
          <a:p>
            <a:pPr lvl="0"/>
            <a:r>
              <a:rPr lang="ru-RU" dirty="0" smtClean="0"/>
              <a:t>Занимательная наука. Познай магию чисел, законы физики, природу человека.</a:t>
            </a:r>
          </a:p>
          <a:p>
            <a:pPr lvl="0"/>
            <a:r>
              <a:rPr lang="ru-RU" dirty="0" smtClean="0"/>
              <a:t>Интернет - ресурсы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1152128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+mn-lt"/>
              </a:rPr>
              <a:t>Цель исследования:</a:t>
            </a:r>
            <a:br>
              <a:rPr lang="ru-RU" b="1" dirty="0" smtClean="0">
                <a:solidFill>
                  <a:schemeClr val="tx1"/>
                </a:solidFill>
                <a:latin typeface="+mn-lt"/>
              </a:rPr>
            </a:br>
            <a:endParaRPr lang="ru-RU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916832"/>
            <a:ext cx="7848872" cy="376767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/>
              <a:t>Познакомиться с тайнами  и мифами, связанными с  числами</a:t>
            </a:r>
          </a:p>
          <a:p>
            <a:pPr algn="just">
              <a:buFont typeface="Wingdings" pitchFamily="2" charset="2"/>
              <a:buChar char="Ø"/>
            </a:pPr>
            <a:endParaRPr lang="ru-RU" dirty="0" smtClean="0"/>
          </a:p>
          <a:p>
            <a:pPr marL="0" indent="0" algn="just">
              <a:buFont typeface="Wingdings" pitchFamily="2" charset="2"/>
              <a:buChar char="Ø"/>
            </a:pPr>
            <a:r>
              <a:rPr lang="ru-RU" dirty="0" smtClean="0"/>
              <a:t>Показать, что  в  век  научно-технического прогресса,  когда  успешно развивается наука, в частности математика, для числовых суеверий и мистики   остается  все  меньше  места.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2742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6554867" cy="93610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+mn-lt"/>
              </a:rPr>
              <a:t>Задачи исследования: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556792"/>
            <a:ext cx="8712968" cy="421799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  литературу с целью получения информации о возникновении  числовых  суеверий.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Убедить  сверстников  в  том,  что  вера  в  числовые  суеверия –это  отголоски  древних  представлений  о  мистической  силе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 чисел.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Научиться обрабатывать и обобщать информацию, полученную в результате проведенных исследований.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Сделать выводы для практического применения полученных результатов исследования.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676456" cy="72008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Результаты анкетирования 175 учеников школы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Вопрос: какие три числа для вас несчастливые</a:t>
            </a:r>
            <a:r>
              <a:rPr lang="ru-RU" sz="2800" b="1" dirty="0" smtClean="0">
                <a:solidFill>
                  <a:srgbClr val="663300"/>
                </a:solidFill>
                <a:latin typeface="+mn-lt"/>
              </a:rPr>
              <a:t>?</a:t>
            </a: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 </a:t>
            </a:r>
            <a:endParaRPr lang="ru-RU" sz="3200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0" y="1772816"/>
          <a:ext cx="8435280" cy="44644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7407"/>
                <a:gridCol w="927153"/>
                <a:gridCol w="936104"/>
                <a:gridCol w="936104"/>
                <a:gridCol w="936104"/>
                <a:gridCol w="1080120"/>
                <a:gridCol w="1288462"/>
                <a:gridCol w="1303826"/>
              </a:tblGrid>
              <a:tr h="66669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Число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5 класс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класс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класс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8 класс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9 класс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0 класс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11 класс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47472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7472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7472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7472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7472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6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7472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8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7472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9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7472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13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5196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291716246"/>
              </p:ext>
            </p:extLst>
          </p:nvPr>
        </p:nvGraphicFramePr>
        <p:xfrm>
          <a:off x="0" y="0"/>
          <a:ext cx="9144000" cy="6597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27584" y="332656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Выбор чисел по возрастным группам</a:t>
            </a:r>
            <a:endParaRPr lang="ru-RU" sz="3200" b="1" dirty="0"/>
          </a:p>
        </p:txBody>
      </p:sp>
    </p:spTree>
    <p:extLst>
      <p:ext uri="{BB962C8B-B14F-4D97-AF65-F5344CB8AC3E}">
        <p14:creationId xmlns="" xmlns:p14="http://schemas.microsoft.com/office/powerpoint/2010/main" val="230561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+mn-lt"/>
              </a:rPr>
              <a:t>Диаграмма распределения</a:t>
            </a:r>
            <a:r>
              <a:rPr lang="ru-RU" b="1" dirty="0" smtClean="0">
                <a:latin typeface="+mn-lt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</a:rPr>
              <a:t>наиболее нелюбимых чисел</a:t>
            </a:r>
            <a:endParaRPr lang="ru-RU" b="1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755576" y="1484784"/>
          <a:ext cx="7416824" cy="48173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69381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6717432" cy="112474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Немного истории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23528" y="1268760"/>
            <a:ext cx="8363272" cy="475104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800" b="1" dirty="0" smtClean="0"/>
              <a:t>        Число 1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  Ряд знаменитых учёных  Древней Греции  не рассматривал один как число: они представляли его как олицетворение единственности, полагая при этом первым «истинным» числом  два — наименьшее олицетворение множественности.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Символ мудрости. Графическое изображение – точка.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Единица: начало, первичное единство (первопричина), создатель (Бог), мистический центр (в том числе и центр дома – домашний очаг), то есть основа всех чисел и основа жизни. Также трактуется как число цели.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Астрологическое соответствие – Солнце, стихия – Огонь.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51620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Число 2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1484784"/>
            <a:ext cx="7859216" cy="453501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Графическое изображение – линия или угол.</a:t>
            </a:r>
          </a:p>
          <a:p>
            <a:pPr algn="just"/>
            <a:r>
              <a:rPr lang="ru-RU" dirty="0" smtClean="0"/>
              <a:t>Два – это также двойственность, чередование, различие, конфликт, зависимость, статичность.</a:t>
            </a:r>
          </a:p>
          <a:p>
            <a:pPr algn="just"/>
            <a:r>
              <a:rPr lang="ru-RU" dirty="0" smtClean="0"/>
              <a:t>Все, что проявляется, - двойственно и образует пары противоположностей, без которых жизнь не могла бы существовать: свет – тьма, огонь – вода, рождение – смерть, добро – зло и т.п.</a:t>
            </a:r>
          </a:p>
          <a:p>
            <a:pPr algn="just"/>
            <a:r>
              <a:rPr lang="ru-RU" dirty="0" smtClean="0"/>
              <a:t>В христианстве Христос имеет две природы – Божественную и человеческую.</a:t>
            </a:r>
          </a:p>
          <a:p>
            <a:pPr algn="just"/>
            <a:r>
              <a:rPr lang="ru-RU" dirty="0" smtClean="0"/>
              <a:t>Планета – Луна, стихия – Вода (а значит, Мать мудрости).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2211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Число 3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340768"/>
            <a:ext cx="8348464" cy="5112568"/>
          </a:xfrm>
        </p:spPr>
        <p:txBody>
          <a:bodyPr>
            <a:normAutofit fontScale="70000" lnSpcReduction="20000"/>
          </a:bodyPr>
          <a:lstStyle/>
          <a:p>
            <a:pPr lvl="0" algn="just">
              <a:buNone/>
            </a:pPr>
            <a:r>
              <a:rPr lang="ru-RU" dirty="0" smtClean="0"/>
              <a:t>       </a:t>
            </a:r>
            <a:r>
              <a:rPr lang="ru-RU" sz="3600" dirty="0" smtClean="0"/>
              <a:t>Тройка – первое совершенное, сильное число, поскольку при его разделении сохраняется центр, то есть центральная точка равновесия. </a:t>
            </a:r>
          </a:p>
          <a:p>
            <a:pPr lvl="0" algn="just">
              <a:buNone/>
            </a:pPr>
            <a:endParaRPr lang="ru-RU" sz="3600" dirty="0" smtClean="0"/>
          </a:p>
          <a:p>
            <a:pPr lvl="0" algn="just">
              <a:buNone/>
            </a:pPr>
            <a:r>
              <a:rPr lang="ru-RU" sz="3600" dirty="0" smtClean="0"/>
              <a:t>        Впервые с таинствами числа мы знакомимся в сказках: одно из таких чисел – </a:t>
            </a:r>
            <a:r>
              <a:rPr lang="ru-RU" sz="3600" b="1" dirty="0" smtClean="0"/>
              <a:t>число 3</a:t>
            </a:r>
            <a:r>
              <a:rPr lang="ru-RU" sz="3600" dirty="0" smtClean="0"/>
              <a:t>. </a:t>
            </a:r>
          </a:p>
          <a:p>
            <a:pPr lvl="0" algn="just">
              <a:buNone/>
            </a:pPr>
            <a:endParaRPr lang="ru-RU" sz="3600" dirty="0" smtClean="0"/>
          </a:p>
          <a:p>
            <a:pPr lvl="0" algn="just">
              <a:buNone/>
            </a:pPr>
            <a:r>
              <a:rPr lang="ru-RU" sz="3600" dirty="0" smtClean="0"/>
              <a:t>      Три сына, три царевны, три богатыря, можно загадать только три желания, или нужно пройти три испытания для того, чтобы получить то, что хочешь. </a:t>
            </a:r>
          </a:p>
          <a:p>
            <a:pPr lvl="0" algn="just">
              <a:buNone/>
            </a:pPr>
            <a:endParaRPr lang="ru-RU" sz="3600" dirty="0" smtClean="0"/>
          </a:p>
          <a:p>
            <a:pPr lvl="0" algn="just">
              <a:buNone/>
            </a:pPr>
            <a:r>
              <a:rPr lang="ru-RU" sz="3600" dirty="0" smtClean="0"/>
              <a:t>      В религии –понятие триединства Бога: Бог сын, Бог отец, Бог- святой дух. Святая  Троица.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1106</TotalTime>
  <Words>608</Words>
  <Application>Microsoft Office PowerPoint</Application>
  <PresentationFormat>Экран (4:3)</PresentationFormat>
  <Paragraphs>195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Справедливость</vt:lpstr>
      <vt:lpstr>Слайд 1</vt:lpstr>
      <vt:lpstr>Цель исследования: </vt:lpstr>
      <vt:lpstr>Задачи исследования:</vt:lpstr>
      <vt:lpstr>Результаты анкетирования 175 учеников школы Вопрос: какие три числа для вас несчастливые? </vt:lpstr>
      <vt:lpstr>Слайд 5</vt:lpstr>
      <vt:lpstr>Диаграмма распределения наиболее нелюбимых чисел</vt:lpstr>
      <vt:lpstr>Немного истории</vt:lpstr>
      <vt:lpstr>Число 2</vt:lpstr>
      <vt:lpstr>Число 3</vt:lpstr>
      <vt:lpstr>Числа 4 и 6</vt:lpstr>
      <vt:lpstr>Число 13</vt:lpstr>
      <vt:lpstr>                 Анализ  количества неудовлетворительных и отличных оценок 7 класс  2 полугодие 2014-2015 учебный год  </vt:lpstr>
      <vt:lpstr>Слайд 13</vt:lpstr>
      <vt:lpstr>Слайд 14</vt:lpstr>
      <vt:lpstr>Анализ проведенных исследований</vt:lpstr>
      <vt:lpstr>Выводы:</vt:lpstr>
      <vt:lpstr>Выводы: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Тарас</dc:creator>
  <cp:lastModifiedBy>DMITRII</cp:lastModifiedBy>
  <cp:revision>116</cp:revision>
  <dcterms:created xsi:type="dcterms:W3CDTF">2015-04-07T14:09:11Z</dcterms:created>
  <dcterms:modified xsi:type="dcterms:W3CDTF">2016-02-07T21:18:12Z</dcterms:modified>
</cp:coreProperties>
</file>