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DF6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F93D2C-0CFC-4EDF-89EC-05CCDBA15F28}" type="datetimeFigureOut">
              <a:rPr lang="ru-RU" smtClean="0"/>
              <a:pPr/>
              <a:t>08.11.2016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ADCDC1-351F-4F58-8C9D-2A18CF185C34}"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DADCDC1-351F-4F58-8C9D-2A18CF185C34}" type="slidenum">
              <a:rPr lang="ru-RU" smtClean="0"/>
              <a:pPr/>
              <a:t>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08.11.2016</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08.11.2016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08.11.2016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08.11.2016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08.11.2016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08.11.2016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5400000" scaled="0"/>
          <a:tileRect/>
        </a:grad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08.11.2016</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tovim.ru/recepts/sbs/full.shtml?rec=192" TargetMode="Externa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4.gif"/><Relationship Id="rId5" Type="http://schemas.openxmlformats.org/officeDocument/2006/relationships/hyperlink" Target="http://www.radikal.ru/" TargetMode="Externa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upload.wikimedia.org/wikipedia/commons/0/02/Donut.jpg" TargetMode="Externa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hyperlink" Target="http://www.radikal.ru/"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radikal.ru/" TargetMode="External"/><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1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radikal.ru/"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radikal.ru/"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radikal.ru/" TargetMode="External"/><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radikal.r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radikal.ru/"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radikal.ru/"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4.gif"/><Relationship Id="rId2" Type="http://schemas.openxmlformats.org/officeDocument/2006/relationships/hyperlink" Target="http://www.allwomens.ru/uploads/posts/2009-12/1260208551_don.jpg" TargetMode="External"/><Relationship Id="rId1" Type="http://schemas.openxmlformats.org/officeDocument/2006/relationships/slideLayout" Target="../slideLayouts/slideLayout2.xml"/><Relationship Id="rId6" Type="http://schemas.openxmlformats.org/officeDocument/2006/relationships/hyperlink" Target="http://www.radikal.ru/" TargetMode="External"/><Relationship Id="rId5" Type="http://schemas.openxmlformats.org/officeDocument/2006/relationships/image" Target="../media/image6.jpeg"/><Relationship Id="rId4" Type="http://schemas.openxmlformats.org/officeDocument/2006/relationships/hyperlink" Target="http://otvetin.ru/uploads/posts/2010-01/1264623154_180px-berliner-pfannkuchen.jp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radikal.ru/"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radikal.ru/"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radikal.ru/"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radikal.r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1" name="Picture 3" descr="http://s44.radikal.ru/i104/0808/66/e59553c0f270.png"/>
          <p:cNvPicPr>
            <a:picLocks noChangeAspect="1" noChangeArrowheads="1"/>
          </p:cNvPicPr>
          <p:nvPr/>
        </p:nvPicPr>
        <p:blipFill>
          <a:blip r:embed="rId2" cstate="print"/>
          <a:srcRect/>
          <a:stretch>
            <a:fillRect/>
          </a:stretch>
        </p:blipFill>
        <p:spPr bwMode="auto">
          <a:xfrm>
            <a:off x="428596" y="3214686"/>
            <a:ext cx="1952625" cy="3505200"/>
          </a:xfrm>
          <a:prstGeom prst="rect">
            <a:avLst/>
          </a:prstGeom>
          <a:noFill/>
        </p:spPr>
      </p:pic>
      <p:sp>
        <p:nvSpPr>
          <p:cNvPr id="2" name="Заголовок 1"/>
          <p:cNvSpPr>
            <a:spLocks noGrp="1"/>
          </p:cNvSpPr>
          <p:nvPr>
            <p:ph type="ctrTitle"/>
          </p:nvPr>
        </p:nvSpPr>
        <p:spPr/>
        <p:txBody>
          <a:bodyPr>
            <a:normAutofit fontScale="90000"/>
          </a:bodyPr>
          <a:lstStyle/>
          <a:p>
            <a:r>
              <a:rPr lang="ru-RU" sz="5300" dirty="0" smtClean="0">
                <a:solidFill>
                  <a:srgbClr val="FFC000"/>
                </a:solidFill>
                <a:effectLst/>
                <a:latin typeface="+mn-lt"/>
              </a:rPr>
              <a:t>Тема программы №4 Дрожжевое тесто и изделия из него.</a:t>
            </a:r>
            <a:r>
              <a:rPr lang="ru-RU" dirty="0" smtClean="0"/>
              <a:t/>
            </a:r>
            <a:br>
              <a:rPr lang="ru-RU" dirty="0" smtClean="0"/>
            </a:br>
            <a:endParaRPr lang="ru-RU" dirty="0"/>
          </a:p>
        </p:txBody>
      </p:sp>
      <p:pic>
        <p:nvPicPr>
          <p:cNvPr id="37895" name="Picture 7" descr="Хворост сладкий. Фото-рецепт">
            <a:hlinkClick r:id="rId3"/>
          </p:cNvPr>
          <p:cNvPicPr>
            <a:picLocks noChangeAspect="1" noChangeArrowheads="1"/>
          </p:cNvPicPr>
          <p:nvPr/>
        </p:nvPicPr>
        <p:blipFill>
          <a:blip r:embed="rId4" cstate="print"/>
          <a:srcRect/>
          <a:stretch>
            <a:fillRect/>
          </a:stretch>
        </p:blipFill>
        <p:spPr bwMode="auto">
          <a:xfrm>
            <a:off x="5500694" y="3071810"/>
            <a:ext cx="3333771" cy="2500330"/>
          </a:xfrm>
          <a:prstGeom prst="rect">
            <a:avLst/>
          </a:prstGeom>
          <a:noFill/>
        </p:spPr>
      </p:pic>
      <p:pic>
        <p:nvPicPr>
          <p:cNvPr id="6" name="Picture 4" descr="2c1a960277d3">
            <a:hlinkClick r:id="rId5"/>
          </p:cNvPr>
          <p:cNvPicPr>
            <a:picLocks noChangeAspect="1" noChangeArrowheads="1" noCrop="1"/>
          </p:cNvPicPr>
          <p:nvPr/>
        </p:nvPicPr>
        <p:blipFill>
          <a:blip r:embed="rId6" cstate="print"/>
          <a:srcRect/>
          <a:stretch>
            <a:fillRect/>
          </a:stretch>
        </p:blipFill>
        <p:spPr bwMode="auto">
          <a:xfrm>
            <a:off x="3428992" y="4857760"/>
            <a:ext cx="1438275" cy="1419225"/>
          </a:xfrm>
          <a:prstGeom prst="rect">
            <a:avLst/>
          </a:prstGeom>
          <a:noFill/>
        </p:spPr>
      </p:pic>
      <p:sp>
        <p:nvSpPr>
          <p:cNvPr id="3" name="Подзаголовок 2"/>
          <p:cNvSpPr>
            <a:spLocks noGrp="1"/>
          </p:cNvSpPr>
          <p:nvPr>
            <p:ph type="subTitle" idx="1"/>
          </p:nvPr>
        </p:nvSpPr>
        <p:spPr>
          <a:xfrm>
            <a:off x="3929058" y="5929330"/>
            <a:ext cx="5214942" cy="928670"/>
          </a:xfrm>
        </p:spPr>
        <p:txBody>
          <a:bodyPr>
            <a:normAutofit fontScale="55000" lnSpcReduction="20000"/>
          </a:bodyPr>
          <a:lstStyle/>
          <a:p>
            <a:r>
              <a:rPr lang="ru-RU" b="1" dirty="0" smtClean="0"/>
              <a:t>Тема урока: «Приготовление жареных изделий во фритюре» </a:t>
            </a:r>
            <a:endParaRPr lang="ru-RU" b="1" dirty="0" smtClean="0"/>
          </a:p>
          <a:p>
            <a:r>
              <a:rPr lang="ru-RU" b="1" dirty="0" smtClean="0"/>
              <a:t>Выполнила мастер </a:t>
            </a:r>
            <a:r>
              <a:rPr lang="ru-RU" b="1" dirty="0" err="1" smtClean="0"/>
              <a:t>п</a:t>
            </a:r>
            <a:r>
              <a:rPr lang="ru-RU" b="1" dirty="0" smtClean="0"/>
              <a:t>/о ГБПОУ РО «ПАТТТ»</a:t>
            </a:r>
          </a:p>
          <a:p>
            <a:r>
              <a:rPr lang="ru-RU" b="1" dirty="0" smtClean="0"/>
              <a:t>Новгородская Е.С.</a:t>
            </a:r>
            <a:endParaRPr lang="ru-RU" dirty="0" smtClean="0"/>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6023632"/>
          </a:xfrm>
        </p:spPr>
        <p:txBody>
          <a:bodyPr/>
          <a:lstStyle/>
          <a:p>
            <a:r>
              <a:rPr lang="ru-RU" dirty="0" smtClean="0"/>
              <a:t>Вынимаем</a:t>
            </a:r>
          </a:p>
          <a:p>
            <a:r>
              <a:rPr lang="ru-RU" dirty="0" smtClean="0"/>
              <a:t>Даём стечь жиру.</a:t>
            </a:r>
          </a:p>
          <a:p>
            <a:r>
              <a:rPr lang="ru-RU" dirty="0" smtClean="0"/>
              <a:t>Подаём выкладывая на бумажную салфетку</a:t>
            </a:r>
          </a:p>
          <a:p>
            <a:r>
              <a:rPr lang="ru-RU" dirty="0" smtClean="0"/>
              <a:t>Посыпаем сахарной пудрой смешанной с корицей.</a:t>
            </a:r>
          </a:p>
        </p:txBody>
      </p:sp>
      <p:pic>
        <p:nvPicPr>
          <p:cNvPr id="51202" name="Picture 2" descr="Файл:Donut.jpg">
            <a:hlinkClick r:id="rId2"/>
          </p:cNvPr>
          <p:cNvPicPr>
            <a:picLocks noChangeAspect="1" noChangeArrowheads="1"/>
          </p:cNvPicPr>
          <p:nvPr/>
        </p:nvPicPr>
        <p:blipFill>
          <a:blip r:embed="rId3" cstate="print"/>
          <a:srcRect/>
          <a:stretch>
            <a:fillRect/>
          </a:stretch>
        </p:blipFill>
        <p:spPr bwMode="auto">
          <a:xfrm>
            <a:off x="2613706" y="2857496"/>
            <a:ext cx="3672806" cy="3228841"/>
          </a:xfrm>
          <a:prstGeom prst="rect">
            <a:avLst/>
          </a:prstGeom>
          <a:noFill/>
          <a:ln w="9525">
            <a:noFill/>
            <a:miter lim="800000"/>
            <a:headEnd/>
            <a:tailEnd/>
          </a:ln>
        </p:spPr>
      </p:pic>
      <p:pic>
        <p:nvPicPr>
          <p:cNvPr id="5" name="Picture 4" descr="2c1a960277d3">
            <a:hlinkClick r:id="rId4"/>
          </p:cNvPr>
          <p:cNvPicPr>
            <a:picLocks noChangeAspect="1" noChangeArrowheads="1" noCrop="1"/>
          </p:cNvPicPr>
          <p:nvPr/>
        </p:nvPicPr>
        <p:blipFill>
          <a:blip r:embed="rId5" cstate="print"/>
          <a:srcRect/>
          <a:stretch>
            <a:fillRect/>
          </a:stretch>
        </p:blipFill>
        <p:spPr bwMode="auto">
          <a:xfrm>
            <a:off x="7286644" y="4786322"/>
            <a:ext cx="1438275" cy="141922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Требования к качеству</a:t>
            </a:r>
            <a:br>
              <a:rPr lang="ru-RU" dirty="0" smtClean="0"/>
            </a:br>
            <a:endParaRPr lang="ru-RU" dirty="0"/>
          </a:p>
        </p:txBody>
      </p:sp>
      <p:sp>
        <p:nvSpPr>
          <p:cNvPr id="3" name="Содержимое 2"/>
          <p:cNvSpPr>
            <a:spLocks noGrp="1"/>
          </p:cNvSpPr>
          <p:nvPr>
            <p:ph idx="1"/>
          </p:nvPr>
        </p:nvSpPr>
        <p:spPr/>
        <p:txBody>
          <a:bodyPr/>
          <a:lstStyle/>
          <a:p>
            <a:r>
              <a:rPr lang="ru-RU" dirty="0" smtClean="0"/>
              <a:t>Пончики круглые или кольцеобразной формы, </a:t>
            </a:r>
          </a:p>
          <a:p>
            <a:r>
              <a:rPr lang="ru-RU" dirty="0" smtClean="0"/>
              <a:t>Цвет от светло до темно коричневого, сверху сахарная пудра с ароматом корицы. </a:t>
            </a:r>
          </a:p>
          <a:p>
            <a:r>
              <a:rPr lang="ru-RU" dirty="0" smtClean="0"/>
              <a:t>Тесто пропечено, пористое.</a:t>
            </a:r>
          </a:p>
          <a:p>
            <a:endParaRPr lang="ru-RU" dirty="0"/>
          </a:p>
        </p:txBody>
      </p:sp>
      <p:pic>
        <p:nvPicPr>
          <p:cNvPr id="52226" name="Picture 2" descr="http://s43.radikal.ru/i102/0808/1f/d5deeab5145f.png"/>
          <p:cNvPicPr>
            <a:picLocks noChangeAspect="1" noChangeArrowheads="1"/>
          </p:cNvPicPr>
          <p:nvPr/>
        </p:nvPicPr>
        <p:blipFill>
          <a:blip r:embed="rId2" cstate="print"/>
          <a:srcRect/>
          <a:stretch>
            <a:fillRect/>
          </a:stretch>
        </p:blipFill>
        <p:spPr bwMode="auto">
          <a:xfrm>
            <a:off x="4929190" y="3214686"/>
            <a:ext cx="3209925" cy="3505200"/>
          </a:xfrm>
          <a:prstGeom prst="rect">
            <a:avLst/>
          </a:prstGeom>
          <a:noFill/>
        </p:spPr>
      </p:pic>
      <p:pic>
        <p:nvPicPr>
          <p:cNvPr id="5" name="Picture 4" descr="2c1a960277d3">
            <a:hlinkClick r:id="rId3"/>
          </p:cNvPr>
          <p:cNvPicPr>
            <a:picLocks noChangeAspect="1" noChangeArrowheads="1" noCrop="1"/>
          </p:cNvPicPr>
          <p:nvPr/>
        </p:nvPicPr>
        <p:blipFill>
          <a:blip r:embed="rId4" cstate="print"/>
          <a:srcRect/>
          <a:stretch>
            <a:fillRect/>
          </a:stretch>
        </p:blipFill>
        <p:spPr bwMode="auto">
          <a:xfrm>
            <a:off x="500034" y="5000636"/>
            <a:ext cx="1438275" cy="141922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1143000"/>
          </a:xfrm>
        </p:spPr>
        <p:txBody>
          <a:bodyPr>
            <a:noAutofit/>
          </a:bodyPr>
          <a:lstStyle/>
          <a:p>
            <a:r>
              <a:rPr lang="ru-RU" sz="4000" dirty="0" smtClean="0">
                <a:latin typeface="+mn-lt"/>
              </a:rPr>
              <a:t>Изделие из дрожжевого теста жаренные во фритюре </a:t>
            </a:r>
            <a:br>
              <a:rPr lang="ru-RU" sz="4000" dirty="0" smtClean="0">
                <a:latin typeface="+mn-lt"/>
              </a:rPr>
            </a:br>
            <a:r>
              <a:rPr lang="ru-RU" sz="4000" dirty="0" smtClean="0">
                <a:latin typeface="+mn-lt"/>
              </a:rPr>
              <a:t> «Хворост-цветок»</a:t>
            </a:r>
            <a:endParaRPr lang="ru-RU" sz="4000" dirty="0">
              <a:latin typeface="+mn-lt"/>
            </a:endParaRPr>
          </a:p>
        </p:txBody>
      </p:sp>
      <p:sp>
        <p:nvSpPr>
          <p:cNvPr id="3" name="Содержимое 2"/>
          <p:cNvSpPr>
            <a:spLocks noGrp="1"/>
          </p:cNvSpPr>
          <p:nvPr>
            <p:ph idx="1"/>
          </p:nvPr>
        </p:nvSpPr>
        <p:spPr/>
        <p:txBody>
          <a:bodyPr/>
          <a:lstStyle/>
          <a:p>
            <a:r>
              <a:rPr lang="ru-RU" dirty="0" smtClean="0"/>
              <a:t>Дрожжевое тесто готовят </a:t>
            </a:r>
            <a:r>
              <a:rPr lang="ru-RU" dirty="0" err="1" smtClean="0"/>
              <a:t>безопарным</a:t>
            </a:r>
            <a:r>
              <a:rPr lang="ru-RU" dirty="0" smtClean="0"/>
              <a:t> способом. </a:t>
            </a:r>
          </a:p>
          <a:p>
            <a:r>
              <a:rPr lang="ru-RU" dirty="0" smtClean="0"/>
              <a:t>Готовое тесто подкатывают в жгут диаметром 3 см и делят на кусочки весом 20 гр. </a:t>
            </a:r>
          </a:p>
          <a:p>
            <a:r>
              <a:rPr lang="ru-RU" dirty="0" smtClean="0"/>
              <a:t>Подкатывают их в шарик и выкладывают на стол и растаивают 10 мин.</a:t>
            </a:r>
          </a:p>
          <a:p>
            <a:r>
              <a:rPr lang="ru-RU" dirty="0" smtClean="0"/>
              <a:t> Раскатывают в тонкие лепешки делают 5-6 надрезов, соединяют по 3-4 лепешки, серединку прижимают и обжаривают в нагретом фритюре. </a:t>
            </a:r>
          </a:p>
          <a:p>
            <a:r>
              <a:rPr lang="ru-RU" dirty="0" smtClean="0"/>
              <a:t>Вынимают, охлаждают, посыпают сахарной пудрой смешанной с ванилином.</a:t>
            </a:r>
            <a:endParaRPr lang="ru-RU" dirty="0"/>
          </a:p>
        </p:txBody>
      </p:sp>
      <p:pic>
        <p:nvPicPr>
          <p:cNvPr id="4" name="Picture 4" descr="2c1a960277d3">
            <a:hlinkClick r:id="rId2"/>
          </p:cNvPr>
          <p:cNvPicPr>
            <a:picLocks noChangeAspect="1" noChangeArrowheads="1" noCrop="1"/>
          </p:cNvPicPr>
          <p:nvPr/>
        </p:nvPicPr>
        <p:blipFill>
          <a:blip r:embed="rId3" cstate="print"/>
          <a:srcRect/>
          <a:stretch>
            <a:fillRect/>
          </a:stretch>
        </p:blipFill>
        <p:spPr bwMode="auto">
          <a:xfrm>
            <a:off x="285720" y="214290"/>
            <a:ext cx="1438275" cy="141922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400" dirty="0" smtClean="0"/>
              <a:t>Изделие из дрожжевого теста жаренные во фритюре </a:t>
            </a:r>
            <a:br>
              <a:rPr lang="ru-RU" sz="4400" dirty="0" smtClean="0"/>
            </a:br>
            <a:r>
              <a:rPr lang="ru-RU" sz="4400" dirty="0" smtClean="0"/>
              <a:t> «Хворост-хризантема»</a:t>
            </a:r>
            <a:endParaRPr lang="ru-RU" dirty="0"/>
          </a:p>
        </p:txBody>
      </p:sp>
      <p:sp>
        <p:nvSpPr>
          <p:cNvPr id="3" name="Содержимое 2"/>
          <p:cNvSpPr>
            <a:spLocks noGrp="1"/>
          </p:cNvSpPr>
          <p:nvPr>
            <p:ph idx="1"/>
          </p:nvPr>
        </p:nvSpPr>
        <p:spPr/>
        <p:txBody>
          <a:bodyPr/>
          <a:lstStyle/>
          <a:p>
            <a:r>
              <a:rPr lang="ru-RU" dirty="0" smtClean="0"/>
              <a:t>Готовое тесто подкатывают в жгут диаметром 3 см и делят на кусочки весом 20 гр. </a:t>
            </a:r>
          </a:p>
          <a:p>
            <a:r>
              <a:rPr lang="ru-RU" dirty="0" smtClean="0"/>
              <a:t>Подкатывают их в шарик и выкладывают на стол и растаивают 10 мин.</a:t>
            </a:r>
          </a:p>
          <a:p>
            <a:r>
              <a:rPr lang="ru-RU" dirty="0" smtClean="0"/>
              <a:t> Раскатывают в тонкие длинные полоски делаем 15-20 надрезов с одной стороны, закручиваем в трубочку и края плотно прижимаем. </a:t>
            </a:r>
          </a:p>
          <a:p>
            <a:r>
              <a:rPr lang="ru-RU" dirty="0" smtClean="0"/>
              <a:t>Обжаривают в нагретом фритюре. </a:t>
            </a:r>
          </a:p>
          <a:p>
            <a:r>
              <a:rPr lang="ru-RU" dirty="0" smtClean="0"/>
              <a:t>Вынимают, охлаждают, посыпают сахарной пудрой смешанной с ванилином.</a:t>
            </a:r>
          </a:p>
          <a:p>
            <a:endParaRPr lang="ru-RU" dirty="0"/>
          </a:p>
        </p:txBody>
      </p:sp>
      <p:pic>
        <p:nvPicPr>
          <p:cNvPr id="4" name="Picture 4" descr="2c1a960277d3">
            <a:hlinkClick r:id="rId2"/>
          </p:cNvPr>
          <p:cNvPicPr>
            <a:picLocks noChangeAspect="1" noChangeArrowheads="1" noCrop="1"/>
          </p:cNvPicPr>
          <p:nvPr/>
        </p:nvPicPr>
        <p:blipFill>
          <a:blip r:embed="rId3" cstate="print"/>
          <a:srcRect/>
          <a:stretch>
            <a:fillRect/>
          </a:stretch>
        </p:blipFill>
        <p:spPr bwMode="auto">
          <a:xfrm>
            <a:off x="7705725" y="4572008"/>
            <a:ext cx="1438275" cy="141922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Требования к качеству</a:t>
            </a:r>
            <a:br>
              <a:rPr lang="ru-RU" dirty="0" smtClean="0"/>
            </a:br>
            <a:endParaRPr lang="ru-RU" dirty="0"/>
          </a:p>
        </p:txBody>
      </p:sp>
      <p:sp>
        <p:nvSpPr>
          <p:cNvPr id="3" name="Содержимое 2"/>
          <p:cNvSpPr>
            <a:spLocks noGrp="1"/>
          </p:cNvSpPr>
          <p:nvPr>
            <p:ph idx="1"/>
          </p:nvPr>
        </p:nvSpPr>
        <p:spPr/>
        <p:txBody>
          <a:bodyPr/>
          <a:lstStyle/>
          <a:p>
            <a:r>
              <a:rPr lang="ru-RU" dirty="0" smtClean="0"/>
              <a:t>Цвет от светло-коричневого до желтого.</a:t>
            </a:r>
          </a:p>
          <a:p>
            <a:r>
              <a:rPr lang="ru-RU" dirty="0" smtClean="0"/>
              <a:t> Изделия хрупкие.</a:t>
            </a:r>
          </a:p>
          <a:p>
            <a:r>
              <a:rPr lang="ru-RU" dirty="0" smtClean="0"/>
              <a:t>Сверху посыпаны сахарной пудрой с ароматом ванилина.</a:t>
            </a:r>
          </a:p>
          <a:p>
            <a:r>
              <a:rPr lang="ru-RU" dirty="0" smtClean="0"/>
              <a:t>Изделия разнообразной конфигурации</a:t>
            </a:r>
          </a:p>
          <a:p>
            <a:r>
              <a:rPr lang="ru-RU" dirty="0" smtClean="0"/>
              <a:t>Хорошо прожарены</a:t>
            </a:r>
            <a:endParaRPr lang="ru-RU" dirty="0"/>
          </a:p>
        </p:txBody>
      </p:sp>
      <p:pic>
        <p:nvPicPr>
          <p:cNvPr id="4" name="Рисунок 3" descr="Уральский хворост "/>
          <p:cNvPicPr/>
          <p:nvPr/>
        </p:nvPicPr>
        <p:blipFill>
          <a:blip r:embed="rId2" cstate="print"/>
          <a:srcRect/>
          <a:stretch>
            <a:fillRect/>
          </a:stretch>
        </p:blipFill>
        <p:spPr bwMode="auto">
          <a:xfrm>
            <a:off x="4643438" y="4286256"/>
            <a:ext cx="4071966" cy="2286016"/>
          </a:xfrm>
          <a:prstGeom prst="rect">
            <a:avLst/>
          </a:prstGeom>
          <a:noFill/>
        </p:spPr>
      </p:pic>
      <p:pic>
        <p:nvPicPr>
          <p:cNvPr id="5" name="Picture 4" descr="2c1a960277d3">
            <a:hlinkClick r:id="rId3"/>
          </p:cNvPr>
          <p:cNvPicPr>
            <a:picLocks noChangeAspect="1" noChangeArrowheads="1" noCrop="1"/>
          </p:cNvPicPr>
          <p:nvPr/>
        </p:nvPicPr>
        <p:blipFill>
          <a:blip r:embed="rId4" cstate="print"/>
          <a:srcRect/>
          <a:stretch>
            <a:fillRect/>
          </a:stretch>
        </p:blipFill>
        <p:spPr bwMode="auto">
          <a:xfrm>
            <a:off x="642910" y="4929198"/>
            <a:ext cx="1438275" cy="141922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Цели урока: </a:t>
            </a:r>
            <a:br>
              <a:rPr lang="ru-RU" dirty="0" smtClean="0"/>
            </a:br>
            <a:endParaRPr lang="ru-RU" dirty="0"/>
          </a:p>
        </p:txBody>
      </p:sp>
      <p:sp>
        <p:nvSpPr>
          <p:cNvPr id="3" name="Содержимое 2"/>
          <p:cNvSpPr>
            <a:spLocks noGrp="1"/>
          </p:cNvSpPr>
          <p:nvPr>
            <p:ph idx="1"/>
          </p:nvPr>
        </p:nvSpPr>
        <p:spPr/>
        <p:txBody>
          <a:bodyPr/>
          <a:lstStyle/>
          <a:p>
            <a:r>
              <a:rPr lang="ru-RU" b="1" dirty="0" smtClean="0"/>
              <a:t>Образовательная</a:t>
            </a:r>
            <a:r>
              <a:rPr lang="ru-RU" dirty="0" smtClean="0"/>
              <a:t>: Формирование знаний, умений и навыков при замесе дрожжевого теста, и приготовлении изделий жареных во фритюре.</a:t>
            </a:r>
          </a:p>
          <a:p>
            <a:r>
              <a:rPr lang="ru-RU" b="1" dirty="0" smtClean="0"/>
              <a:t>Развивающая: </a:t>
            </a:r>
            <a:r>
              <a:rPr lang="ru-RU" dirty="0" smtClean="0"/>
              <a:t>Развитие познавательных и профессиональных интересов и способностей</a:t>
            </a:r>
          </a:p>
          <a:p>
            <a:r>
              <a:rPr lang="ru-RU" b="1" dirty="0" smtClean="0"/>
              <a:t>Воспитательная: </a:t>
            </a:r>
            <a:r>
              <a:rPr lang="ru-RU" dirty="0" smtClean="0"/>
              <a:t>воспитание дисциплинированности, добросовестности, ответственности</a:t>
            </a:r>
            <a:r>
              <a:rPr lang="ru-RU" smtClean="0"/>
              <a:t>, инициативы.</a:t>
            </a:r>
            <a:endParaRPr lang="ru-RU" dirty="0" smtClean="0"/>
          </a:p>
          <a:p>
            <a:endParaRPr lang="ru-RU" dirty="0"/>
          </a:p>
        </p:txBody>
      </p:sp>
      <p:pic>
        <p:nvPicPr>
          <p:cNvPr id="4" name="Picture 4" descr="2c1a960277d3">
            <a:hlinkClick r:id="rId2"/>
          </p:cNvPr>
          <p:cNvPicPr>
            <a:picLocks noChangeAspect="1" noChangeArrowheads="1" noCrop="1"/>
          </p:cNvPicPr>
          <p:nvPr/>
        </p:nvPicPr>
        <p:blipFill>
          <a:blip r:embed="rId3" cstate="print"/>
          <a:srcRect/>
          <a:stretch>
            <a:fillRect/>
          </a:stretch>
        </p:blipFill>
        <p:spPr bwMode="auto">
          <a:xfrm>
            <a:off x="7358082" y="5072074"/>
            <a:ext cx="1438275" cy="14192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71480"/>
            <a:ext cx="8229600" cy="5737880"/>
          </a:xfrm>
        </p:spPr>
        <p:txBody>
          <a:bodyPr>
            <a:normAutofit/>
          </a:bodyPr>
          <a:lstStyle/>
          <a:p>
            <a:r>
              <a:rPr lang="ru-RU" b="1" dirty="0" smtClean="0"/>
              <a:t>Метод обучения: </a:t>
            </a:r>
            <a:r>
              <a:rPr lang="ru-RU" dirty="0" smtClean="0"/>
              <a:t>информационный, практический</a:t>
            </a:r>
          </a:p>
          <a:p>
            <a:r>
              <a:rPr lang="ru-RU" b="1" dirty="0" smtClean="0"/>
              <a:t>Форма проведения урока: </a:t>
            </a:r>
            <a:r>
              <a:rPr lang="ru-RU" dirty="0" smtClean="0"/>
              <a:t>фронтально-групповая </a:t>
            </a:r>
          </a:p>
          <a:p>
            <a:r>
              <a:rPr lang="ru-RU" b="1" dirty="0" smtClean="0"/>
              <a:t>Материально техническое оснащение: </a:t>
            </a:r>
            <a:r>
              <a:rPr lang="ru-RU" dirty="0" smtClean="0"/>
              <a:t>технологические карты, спецодежда, кастрюли вместимостью 5л, 1л, 0,5л, сковороды, противни, веселка, скалка, кисточки для смазки, кондитерские листы, ножи, весы, жарочный шкаф, пирожковая тарелка, стаканы, стеллажи раздаточный материал. Мука, дрожжи, яйца, соль, сахар, молоко, маргарин, жир.</a:t>
            </a:r>
          </a:p>
          <a:p>
            <a:endParaRPr lang="ru-RU" dirty="0"/>
          </a:p>
        </p:txBody>
      </p:sp>
      <p:pic>
        <p:nvPicPr>
          <p:cNvPr id="4" name="Picture 4" descr="2c1a960277d3">
            <a:hlinkClick r:id="rId2"/>
          </p:cNvPr>
          <p:cNvPicPr>
            <a:picLocks noChangeAspect="1" noChangeArrowheads="1" noCrop="1"/>
          </p:cNvPicPr>
          <p:nvPr/>
        </p:nvPicPr>
        <p:blipFill>
          <a:blip r:embed="rId3" cstate="print"/>
          <a:srcRect/>
          <a:stretch>
            <a:fillRect/>
          </a:stretch>
        </p:blipFill>
        <p:spPr bwMode="auto">
          <a:xfrm>
            <a:off x="7500958" y="357166"/>
            <a:ext cx="1438275" cy="14192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400" dirty="0" smtClean="0">
                <a:latin typeface="+mn-lt"/>
              </a:rPr>
              <a:t>Изделия из дрожжевого теста жаренные во фритюре «Пончики»</a:t>
            </a:r>
            <a:endParaRPr lang="ru-RU" sz="4400" dirty="0">
              <a:latin typeface="+mn-lt"/>
            </a:endParaRPr>
          </a:p>
        </p:txBody>
      </p:sp>
      <p:sp>
        <p:nvSpPr>
          <p:cNvPr id="3" name="Содержимое 2"/>
          <p:cNvSpPr>
            <a:spLocks noGrp="1"/>
          </p:cNvSpPr>
          <p:nvPr>
            <p:ph idx="1"/>
          </p:nvPr>
        </p:nvSpPr>
        <p:spPr/>
        <p:txBody>
          <a:bodyPr>
            <a:normAutofit lnSpcReduction="10000"/>
          </a:bodyPr>
          <a:lstStyle/>
          <a:p>
            <a:r>
              <a:rPr lang="ru-RU" dirty="0" smtClean="0"/>
              <a:t>Пончики это лакомство известное во многих странах мира под разными названиями. Кто и когда придумал пончики достоверно не известно. Есть утверждение, что их приготавливали ещё в Древнем Риме. Рецептура приготовления пончиков имеет множество разновидностей, это зависит от вкусовых пристрастий, национальных особенностей и, в конце  концов, творческого полёта мысли кулинара. Классический пончик представляет собой жареное в подсолнечном масле колечко из теста посыпанное сахаром или сахарной пудрой. </a:t>
            </a:r>
            <a:endParaRPr lang="ru-RU" dirty="0"/>
          </a:p>
        </p:txBody>
      </p:sp>
      <p:pic>
        <p:nvPicPr>
          <p:cNvPr id="4" name="Picture 4" descr="2c1a960277d3">
            <a:hlinkClick r:id="rId2"/>
          </p:cNvPr>
          <p:cNvPicPr>
            <a:picLocks noChangeAspect="1" noChangeArrowheads="1" noCrop="1"/>
          </p:cNvPicPr>
          <p:nvPr/>
        </p:nvPicPr>
        <p:blipFill>
          <a:blip r:embed="rId3" cstate="print"/>
          <a:srcRect/>
          <a:stretch>
            <a:fillRect/>
          </a:stretch>
        </p:blipFill>
        <p:spPr bwMode="auto">
          <a:xfrm>
            <a:off x="7705725" y="357166"/>
            <a:ext cx="1438275" cy="14192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Другие рецепты допускают отклонения от традиций, как по составу, так и по форме. Пончики могут иметь начинку в виде творога, фруктов, овощей и даже мяса. И так рассмотрим классический рецепт приготовления.</a:t>
            </a:r>
            <a:endParaRPr lang="ru-RU" dirty="0"/>
          </a:p>
        </p:txBody>
      </p:sp>
      <p:pic>
        <p:nvPicPr>
          <p:cNvPr id="4" name="Рисунок 3" descr="Рецепт классических пончиков">
            <a:hlinkClick r:id="rId2"/>
          </p:cNvPr>
          <p:cNvPicPr/>
          <p:nvPr/>
        </p:nvPicPr>
        <p:blipFill>
          <a:blip r:embed="rId3" cstate="print"/>
          <a:srcRect/>
          <a:stretch>
            <a:fillRect/>
          </a:stretch>
        </p:blipFill>
        <p:spPr bwMode="auto">
          <a:xfrm>
            <a:off x="1000100" y="4143380"/>
            <a:ext cx="2928958" cy="2214578"/>
          </a:xfrm>
          <a:prstGeom prst="rect">
            <a:avLst/>
          </a:prstGeom>
          <a:noFill/>
          <a:ln w="9525">
            <a:noFill/>
            <a:miter lim="800000"/>
            <a:headEnd/>
            <a:tailEnd/>
          </a:ln>
        </p:spPr>
      </p:pic>
      <p:pic>
        <p:nvPicPr>
          <p:cNvPr id="5" name="Рисунок 4" descr="Кто по легенде придумал берлинский пончик?">
            <a:hlinkClick r:id="rId4"/>
          </p:cNvPr>
          <p:cNvPicPr/>
          <p:nvPr/>
        </p:nvPicPr>
        <p:blipFill>
          <a:blip r:embed="rId5" cstate="print"/>
          <a:srcRect/>
          <a:stretch>
            <a:fillRect/>
          </a:stretch>
        </p:blipFill>
        <p:spPr bwMode="auto">
          <a:xfrm>
            <a:off x="5357818" y="4214818"/>
            <a:ext cx="2928958" cy="2143140"/>
          </a:xfrm>
          <a:prstGeom prst="rect">
            <a:avLst/>
          </a:prstGeom>
          <a:noFill/>
          <a:ln w="9525">
            <a:noFill/>
            <a:miter lim="800000"/>
            <a:headEnd/>
            <a:tailEnd/>
          </a:ln>
        </p:spPr>
      </p:pic>
      <p:pic>
        <p:nvPicPr>
          <p:cNvPr id="6" name="Picture 4" descr="2c1a960277d3">
            <a:hlinkClick r:id="rId6"/>
          </p:cNvPr>
          <p:cNvPicPr>
            <a:picLocks noChangeAspect="1" noChangeArrowheads="1" noCrop="1"/>
          </p:cNvPicPr>
          <p:nvPr/>
        </p:nvPicPr>
        <p:blipFill>
          <a:blip r:embed="rId7" cstate="print"/>
          <a:srcRect/>
          <a:stretch>
            <a:fillRect/>
          </a:stretch>
        </p:blipFill>
        <p:spPr bwMode="auto">
          <a:xfrm>
            <a:off x="7572396" y="214290"/>
            <a:ext cx="1438275" cy="14192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00042"/>
            <a:ext cx="8229600" cy="5809318"/>
          </a:xfrm>
        </p:spPr>
        <p:txBody>
          <a:bodyPr>
            <a:normAutofit/>
          </a:bodyPr>
          <a:lstStyle/>
          <a:p>
            <a:r>
              <a:rPr lang="ru-RU" dirty="0" smtClean="0"/>
              <a:t> Пончики делаются из дрожжевого теста для приготовления, которого нам понадобиться мука пшеничная высшего сорта, дрожжи, теплое молоко, сахар, растительное масло, соль. </a:t>
            </a:r>
          </a:p>
          <a:p>
            <a:r>
              <a:rPr lang="ru-RU" dirty="0" smtClean="0"/>
              <a:t>Для начала нужно развести дрожжи и заставить их “работать” что влияет на “пышность” пончиков.</a:t>
            </a:r>
          </a:p>
          <a:p>
            <a:r>
              <a:rPr lang="ru-RU" dirty="0" smtClean="0"/>
              <a:t> Для этого 20 грамм дрожжей надо залить теплым молоком или тёплой кипячёной водой и добавить столовую ложку сахара, растворить дрожжи и убрать в тёплое место на 30- 40 минут. </a:t>
            </a:r>
          </a:p>
        </p:txBody>
      </p:sp>
      <p:pic>
        <p:nvPicPr>
          <p:cNvPr id="4" name="Picture 4" descr="2c1a960277d3">
            <a:hlinkClick r:id="rId2"/>
          </p:cNvPr>
          <p:cNvPicPr>
            <a:picLocks noChangeAspect="1" noChangeArrowheads="1" noCrop="1"/>
          </p:cNvPicPr>
          <p:nvPr/>
        </p:nvPicPr>
        <p:blipFill>
          <a:blip r:embed="rId3" cstate="print"/>
          <a:srcRect/>
          <a:stretch>
            <a:fillRect/>
          </a:stretch>
        </p:blipFill>
        <p:spPr bwMode="auto">
          <a:xfrm>
            <a:off x="7500958" y="5438775"/>
            <a:ext cx="1438275" cy="141922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00042"/>
            <a:ext cx="8229600" cy="5809318"/>
          </a:xfrm>
        </p:spPr>
        <p:txBody>
          <a:bodyPr/>
          <a:lstStyle/>
          <a:p>
            <a:r>
              <a:rPr lang="ru-RU" sz="3200" dirty="0" smtClean="0"/>
              <a:t>Следует напомнить - не допускайте контакта дрожжей с горячей водой, дрожжи это живые микро организмы и как всё живое они погибают при высокой температуре. </a:t>
            </a:r>
          </a:p>
          <a:p>
            <a:r>
              <a:rPr lang="ru-RU" sz="3200" dirty="0" smtClean="0"/>
              <a:t>Пока дрожжи активируются можно подготовить муку. 200 гр. муки нужно тщательно просеять через сито, что бы избежать попадания комков и придания рыхлости и обогащения кислородом.</a:t>
            </a:r>
          </a:p>
          <a:p>
            <a:endParaRPr lang="ru-RU" dirty="0"/>
          </a:p>
        </p:txBody>
      </p:sp>
      <p:pic>
        <p:nvPicPr>
          <p:cNvPr id="4" name="Picture 4" descr="2c1a960277d3">
            <a:hlinkClick r:id="rId2"/>
          </p:cNvPr>
          <p:cNvPicPr>
            <a:picLocks noChangeAspect="1" noChangeArrowheads="1" noCrop="1"/>
          </p:cNvPicPr>
          <p:nvPr/>
        </p:nvPicPr>
        <p:blipFill>
          <a:blip r:embed="rId3" cstate="print"/>
          <a:srcRect/>
          <a:stretch>
            <a:fillRect/>
          </a:stretch>
        </p:blipFill>
        <p:spPr bwMode="auto">
          <a:xfrm>
            <a:off x="7705725" y="2357430"/>
            <a:ext cx="1438275" cy="141922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2c1a960277d3">
            <a:hlinkClick r:id="rId3"/>
          </p:cNvPr>
          <p:cNvPicPr>
            <a:picLocks noChangeAspect="1" noChangeArrowheads="1" noCrop="1"/>
          </p:cNvPicPr>
          <p:nvPr/>
        </p:nvPicPr>
        <p:blipFill>
          <a:blip r:embed="rId4" cstate="print"/>
          <a:srcRect/>
          <a:stretch>
            <a:fillRect/>
          </a:stretch>
        </p:blipFill>
        <p:spPr bwMode="auto">
          <a:xfrm>
            <a:off x="7705725" y="2857496"/>
            <a:ext cx="1438275" cy="1419225"/>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14290"/>
            <a:ext cx="8229600" cy="6095070"/>
          </a:xfrm>
        </p:spPr>
        <p:txBody>
          <a:bodyPr>
            <a:normAutofit/>
          </a:bodyPr>
          <a:lstStyle/>
          <a:p>
            <a:r>
              <a:rPr lang="ru-RU" dirty="0" smtClean="0"/>
              <a:t>Далее нужно подогреть молоко для замеса теста. </a:t>
            </a:r>
          </a:p>
          <a:p>
            <a:r>
              <a:rPr lang="ru-RU" dirty="0" smtClean="0"/>
              <a:t>Добавьте в молоко 10-15 гр. маргарина, 30 гр. сахара (можно добавить ванили или ванильного сахара) и 2 гр. соли. </a:t>
            </a:r>
          </a:p>
          <a:p>
            <a:r>
              <a:rPr lang="ru-RU" dirty="0" smtClean="0"/>
              <a:t>Далее начинаем замешивать тесто. </a:t>
            </a:r>
          </a:p>
          <a:p>
            <a:r>
              <a:rPr lang="ru-RU" dirty="0" smtClean="0"/>
              <a:t>Здесь требуется немного осторожности, что бы тесто не получилось слишком жидким или наоборот густым. </a:t>
            </a:r>
          </a:p>
          <a:p>
            <a:r>
              <a:rPr lang="ru-RU" dirty="0" smtClean="0"/>
              <a:t>Размешивать тесто необходимо тщательно, до получения однородной массы, не допуская комков. </a:t>
            </a:r>
          </a:p>
          <a:p>
            <a:r>
              <a:rPr lang="ru-RU" dirty="0" smtClean="0"/>
              <a:t>Тесто поверхностно посыпаем мукой и ставится в тепло для “поднятия” примерно на 1 час.</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6023632"/>
          </a:xfrm>
        </p:spPr>
        <p:txBody>
          <a:bodyPr>
            <a:normAutofit/>
          </a:bodyPr>
          <a:lstStyle/>
          <a:p>
            <a:r>
              <a:rPr lang="ru-RU" dirty="0" smtClean="0"/>
              <a:t>Если всё правильно сделано, то по прошествии часа тесто должно увеличиться в объёме примерно на 30- 50 процентов.</a:t>
            </a:r>
          </a:p>
          <a:p>
            <a:r>
              <a:rPr lang="ru-RU" dirty="0" smtClean="0"/>
              <a:t>Подкатывают в жгут и делят на кусочки весом 35 гр. </a:t>
            </a:r>
          </a:p>
          <a:p>
            <a:r>
              <a:rPr lang="ru-RU" dirty="0" smtClean="0"/>
              <a:t>Каждый кусочек подкатываем в шарики.</a:t>
            </a:r>
          </a:p>
          <a:p>
            <a:r>
              <a:rPr lang="ru-RU" dirty="0" smtClean="0"/>
              <a:t> </a:t>
            </a:r>
            <a:r>
              <a:rPr lang="ru-RU" dirty="0" err="1" smtClean="0"/>
              <a:t>Расстаиваем</a:t>
            </a:r>
            <a:r>
              <a:rPr lang="ru-RU" dirty="0" smtClean="0"/>
              <a:t> 5-7 мин.</a:t>
            </a:r>
          </a:p>
          <a:p>
            <a:r>
              <a:rPr lang="ru-RU" dirty="0" smtClean="0"/>
              <a:t>Формуем пончики в виде колец или шариков. </a:t>
            </a:r>
          </a:p>
          <a:p>
            <a:r>
              <a:rPr lang="ru-RU" dirty="0" err="1" smtClean="0"/>
              <a:t>Расстаивают</a:t>
            </a:r>
            <a:r>
              <a:rPr lang="ru-RU" dirty="0" smtClean="0"/>
              <a:t> 20 мин. </a:t>
            </a:r>
          </a:p>
          <a:p>
            <a:r>
              <a:rPr lang="ru-RU" dirty="0" smtClean="0"/>
              <a:t>Обжаривают во фритюре, температура которого 160 – 180 градусов, до золотистой корочки. </a:t>
            </a:r>
          </a:p>
        </p:txBody>
      </p:sp>
      <p:pic>
        <p:nvPicPr>
          <p:cNvPr id="4" name="Picture 4" descr="2c1a960277d3">
            <a:hlinkClick r:id="rId2"/>
          </p:cNvPr>
          <p:cNvPicPr>
            <a:picLocks noChangeAspect="1" noChangeArrowheads="1" noCrop="1"/>
          </p:cNvPicPr>
          <p:nvPr/>
        </p:nvPicPr>
        <p:blipFill>
          <a:blip r:embed="rId3" cstate="print"/>
          <a:srcRect/>
          <a:stretch>
            <a:fillRect/>
          </a:stretch>
        </p:blipFill>
        <p:spPr bwMode="auto">
          <a:xfrm>
            <a:off x="7572396" y="2357430"/>
            <a:ext cx="1438275" cy="141922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66</TotalTime>
  <Words>679</Words>
  <Application>Microsoft Office PowerPoint</Application>
  <PresentationFormat>Экран (4:3)</PresentationFormat>
  <Paragraphs>59</Paragraphs>
  <Slides>14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Апекс</vt:lpstr>
      <vt:lpstr>Тема программы №4 Дрожжевое тесто и изделия из него. </vt:lpstr>
      <vt:lpstr>Цели урока:  </vt:lpstr>
      <vt:lpstr>Слайд 3</vt:lpstr>
      <vt:lpstr>Изделия из дрожжевого теста жаренные во фритюре «Пончики»</vt:lpstr>
      <vt:lpstr>Слайд 5</vt:lpstr>
      <vt:lpstr>Слайд 6</vt:lpstr>
      <vt:lpstr>Слайд 7</vt:lpstr>
      <vt:lpstr>Слайд 8</vt:lpstr>
      <vt:lpstr>Слайд 9</vt:lpstr>
      <vt:lpstr>Слайд 10</vt:lpstr>
      <vt:lpstr>Требования к качеству </vt:lpstr>
      <vt:lpstr>Изделие из дрожжевого теста жаренные во фритюре   «Хворост-цветок»</vt:lpstr>
      <vt:lpstr>Изделие из дрожжевого теста жаренные во фритюре   «Хворост-хризантема»</vt:lpstr>
      <vt:lpstr>Требования к качеству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программы №4 Дрожжевое тесто и изделия из него. </dc:title>
  <cp:lastModifiedBy>КотиG</cp:lastModifiedBy>
  <cp:revision>11</cp:revision>
  <dcterms:modified xsi:type="dcterms:W3CDTF">2016-11-08T15:27:21Z</dcterms:modified>
</cp:coreProperties>
</file>