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</p:sldMasterIdLst>
  <p:sldIdLst>
    <p:sldId id="256" r:id="rId2"/>
    <p:sldId id="259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0000"/>
    <a:srgbClr val="990000"/>
    <a:srgbClr val="CC3300"/>
    <a:srgbClr val="CC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10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:\Мои сайты\ProPowerPoint\Шаблоны\В работе\Новый Год 2\Main1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169174" y="2276872"/>
            <a:ext cx="4974826" cy="1470025"/>
          </a:xfrm>
        </p:spPr>
        <p:txBody>
          <a:bodyPr/>
          <a:lstStyle>
            <a:lvl1pPr>
              <a:defRPr b="1" baseline="0">
                <a:solidFill>
                  <a:srgbClr val="C00000"/>
                </a:solidFill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111263" y="5517232"/>
            <a:ext cx="5004048" cy="1176536"/>
          </a:xfrm>
        </p:spPr>
        <p:txBody>
          <a:bodyPr/>
          <a:lstStyle>
            <a:lvl1pPr marL="0" indent="0" algn="ctr">
              <a:buNone/>
              <a:defRPr b="1">
                <a:solidFill>
                  <a:srgbClr val="C0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Подзаголовок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31539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6CF37C7-8DF1-4CAC-801B-7FE9F53DB65D}" type="datetimeFigureOut">
              <a:rPr lang="ru-RU" smtClean="0"/>
              <a:t>20.01.2016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37167C5-68F3-40C2-B854-886D78E22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0668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6CF37C7-8DF1-4CAC-801B-7FE9F53DB65D}" type="datetimeFigureOut">
              <a:rPr lang="ru-RU" smtClean="0"/>
              <a:t>20.01.2016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37167C5-68F3-40C2-B854-886D78E22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8374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2076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6CF37C7-8DF1-4CAC-801B-7FE9F53DB65D}" type="datetimeFigureOut">
              <a:rPr lang="ru-RU" smtClean="0"/>
              <a:t>20.01.2016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37167C5-68F3-40C2-B854-886D78E22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608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6CF37C7-8DF1-4CAC-801B-7FE9F53DB65D}" type="datetimeFigureOut">
              <a:rPr lang="ru-RU" smtClean="0"/>
              <a:t>20.01.2016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37167C5-68F3-40C2-B854-886D78E22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8714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6CF37C7-8DF1-4CAC-801B-7FE9F53DB65D}" type="datetimeFigureOut">
              <a:rPr lang="ru-RU" smtClean="0"/>
              <a:t>20.01.2016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37167C5-68F3-40C2-B854-886D78E22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6812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6CF37C7-8DF1-4CAC-801B-7FE9F53DB65D}" type="datetimeFigureOut">
              <a:rPr lang="ru-RU" smtClean="0"/>
              <a:t>20.01.2016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37167C5-68F3-40C2-B854-886D78E22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846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6CF37C7-8DF1-4CAC-801B-7FE9F53DB65D}" type="datetimeFigureOut">
              <a:rPr lang="ru-RU" smtClean="0"/>
              <a:t>20.01.2016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37167C5-68F3-40C2-B854-886D78E22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9039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6CF37C7-8DF1-4CAC-801B-7FE9F53DB65D}" type="datetimeFigureOut">
              <a:rPr lang="ru-RU" smtClean="0"/>
              <a:t>20.01.2016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37167C5-68F3-40C2-B854-886D78E22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9582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6CF37C7-8DF1-4CAC-801B-7FE9F53DB65D}" type="datetimeFigureOut">
              <a:rPr lang="ru-RU" smtClean="0"/>
              <a:t>20.01.2016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37167C5-68F3-40C2-B854-886D78E22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6960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Мои сайты\ProPowerPoint\Шаблоны\В работе\Новый Год 2\Sl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260648"/>
            <a:ext cx="633670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1844824"/>
            <a:ext cx="8291264" cy="46699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-1421" y="6550223"/>
            <a:ext cx="29006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  <a:latin typeface="Lucida Calligraphy" panose="03010101010101010101" pitchFamily="66" charset="0"/>
                <a:cs typeface="Estrangelo Edessa" panose="03080600000000000000" pitchFamily="66"/>
              </a:rPr>
              <a:t>ProPowerPoint.Ru</a:t>
            </a:r>
            <a:endParaRPr lang="ru-RU" sz="1400" dirty="0">
              <a:solidFill>
                <a:schemeClr val="bg1">
                  <a:lumMod val="65000"/>
                </a:schemeClr>
              </a:solidFill>
              <a:cs typeface="Estrangelo Edessa" panose="03080600000000000000" pitchFamily="66"/>
            </a:endParaRPr>
          </a:p>
        </p:txBody>
      </p:sp>
    </p:spTree>
    <p:extLst>
      <p:ext uri="{BB962C8B-B14F-4D97-AF65-F5344CB8AC3E}">
        <p14:creationId xmlns:p14="http://schemas.microsoft.com/office/powerpoint/2010/main" val="2114914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51920" y="2204864"/>
            <a:ext cx="4974826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«Елочка зеленая в гости к нам пришла»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35760" y="5496284"/>
            <a:ext cx="5004048" cy="1176536"/>
          </a:xfrm>
        </p:spPr>
        <p:txBody>
          <a:bodyPr/>
          <a:lstStyle/>
          <a:p>
            <a:r>
              <a:rPr lang="ru-RU" dirty="0" smtClean="0"/>
              <a:t>Проект в 1 младшей группе.</a:t>
            </a:r>
            <a:endParaRPr lang="ru-RU" dirty="0"/>
          </a:p>
        </p:txBody>
      </p:sp>
      <p:pic>
        <p:nvPicPr>
          <p:cNvPr id="1026" name="Picture 2" descr="G:\ProPowerPoint\Новый год\0_128348_2ac5715e_orig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570338"/>
            <a:ext cx="5544886" cy="1850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7453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1556792"/>
            <a:ext cx="480628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b="1" i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Занятие</a:t>
            </a:r>
          </a:p>
          <a:p>
            <a:pPr lvl="0"/>
            <a:r>
              <a:rPr lang="ru-RU" sz="1600" b="1" dirty="0" smtClean="0">
                <a:solidFill>
                  <a:schemeClr val="accent2"/>
                </a:solidFill>
              </a:rPr>
              <a:t> </a:t>
            </a:r>
            <a:r>
              <a:rPr lang="ru-RU" sz="16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«Шарики для новогодней ёлки» (лепка)</a:t>
            </a:r>
            <a:endParaRPr lang="ru-RU" sz="16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6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Цель:</a:t>
            </a:r>
            <a:endParaRPr lang="ru-RU" sz="16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продолжать учить лепить предметы округлой формы, сплющивать пальчиками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3521332"/>
            <a:ext cx="55263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Занятие </a:t>
            </a:r>
            <a:r>
              <a:rPr lang="ru-RU" sz="16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«пушистая ёлочка» (рисование )</a:t>
            </a:r>
            <a:endParaRPr lang="ru-RU" sz="16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</a:t>
            </a:r>
            <a:r>
              <a:rPr lang="ru-RU" sz="16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вызвать </a:t>
            </a:r>
            <a:r>
              <a:rPr lang="ru-RU" sz="1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 детей радостное чувство, связанное с предстоящим </a:t>
            </a:r>
            <a:r>
              <a:rPr lang="ru-RU" sz="16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праздником</a:t>
            </a:r>
            <a:r>
              <a:rPr lang="ru-RU" sz="1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717111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лексей\Desktop\работа фото\PIC_017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32656"/>
            <a:ext cx="4341060" cy="2160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Алексей\Desktop\работа фото\PIC_017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492896"/>
            <a:ext cx="3960439" cy="23762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Алексей\Desktop\работа фото\PIC_016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1" y="4221088"/>
            <a:ext cx="4583244" cy="22391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17871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692696"/>
            <a:ext cx="6336704" cy="11430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Цель проекта</a:t>
            </a:r>
            <a:r>
              <a:rPr lang="ru-RU" sz="2400" dirty="0" smtClean="0">
                <a:solidFill>
                  <a:srgbClr val="C00000"/>
                </a:solidFill>
              </a:rPr>
              <a:t>: Приобщение </a:t>
            </a:r>
            <a:r>
              <a:rPr lang="ru-RU" sz="2400" dirty="0">
                <a:solidFill>
                  <a:srgbClr val="C00000"/>
                </a:solidFill>
              </a:rPr>
              <a:t>ребенка с раннего возраста к народной культуре посредством календарно - обрядовых </a:t>
            </a:r>
            <a:r>
              <a:rPr lang="ru-RU" sz="2400" dirty="0" smtClean="0">
                <a:solidFill>
                  <a:srgbClr val="C00000"/>
                </a:solidFill>
              </a:rPr>
              <a:t>праздников.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79712" y="1988839"/>
            <a:ext cx="561662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Задачи проекта: 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r>
              <a:rPr lang="ru-RU" sz="2400" b="1" dirty="0" smtClean="0">
                <a:solidFill>
                  <a:srgbClr val="C00000"/>
                </a:solidFill>
              </a:rPr>
              <a:t>1</a:t>
            </a:r>
            <a:r>
              <a:rPr lang="ru-RU" sz="2400" dirty="0" smtClean="0">
                <a:solidFill>
                  <a:srgbClr val="C00000"/>
                </a:solidFill>
              </a:rPr>
              <a:t>.Познакомить </a:t>
            </a:r>
            <a:r>
              <a:rPr lang="ru-RU" sz="2400" dirty="0">
                <a:solidFill>
                  <a:srgbClr val="C00000"/>
                </a:solidFill>
              </a:rPr>
              <a:t>детей с общенародным праздником Новый год и его традициями</a:t>
            </a:r>
            <a:r>
              <a:rPr lang="ru-RU" sz="2400" dirty="0" smtClean="0">
                <a:solidFill>
                  <a:srgbClr val="C00000"/>
                </a:solidFill>
              </a:rPr>
              <a:t>.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2.</a:t>
            </a:r>
            <a:r>
              <a:rPr lang="ru-RU" sz="2400" dirty="0" smtClean="0">
                <a:solidFill>
                  <a:srgbClr val="C00000"/>
                </a:solidFill>
              </a:rPr>
              <a:t> </a:t>
            </a:r>
            <a:r>
              <a:rPr lang="ru-RU" sz="2400" dirty="0">
                <a:solidFill>
                  <a:srgbClr val="C00000"/>
                </a:solidFill>
              </a:rPr>
              <a:t>Приучать активно участвовать в подготовке и проведении праздника в детском саду и семье. </a:t>
            </a:r>
            <a:endParaRPr lang="ru-RU" sz="2400" dirty="0" smtClean="0">
              <a:solidFill>
                <a:srgbClr val="C00000"/>
              </a:solidFill>
            </a:endParaRPr>
          </a:p>
          <a:p>
            <a:r>
              <a:rPr lang="ru-RU" sz="2400" b="1" dirty="0" smtClean="0">
                <a:solidFill>
                  <a:srgbClr val="C00000"/>
                </a:solidFill>
              </a:rPr>
              <a:t>3</a:t>
            </a:r>
            <a:r>
              <a:rPr lang="ru-RU" sz="2400" b="1" dirty="0">
                <a:solidFill>
                  <a:srgbClr val="C00000"/>
                </a:solidFill>
              </a:rPr>
              <a:t>. </a:t>
            </a:r>
            <a:r>
              <a:rPr lang="ru-RU" sz="2400" dirty="0">
                <a:solidFill>
                  <a:srgbClr val="C00000"/>
                </a:solidFill>
              </a:rPr>
              <a:t>Развивать любознательность, творческие способности, память. </a:t>
            </a:r>
            <a:endParaRPr lang="ru-RU" sz="2400" dirty="0" smtClean="0">
              <a:solidFill>
                <a:srgbClr val="C00000"/>
              </a:solidFill>
            </a:endParaRPr>
          </a:p>
          <a:p>
            <a:r>
              <a:rPr lang="ru-RU" sz="2400" b="1" dirty="0" smtClean="0">
                <a:solidFill>
                  <a:srgbClr val="C00000"/>
                </a:solidFill>
              </a:rPr>
              <a:t>4</a:t>
            </a:r>
            <a:r>
              <a:rPr lang="ru-RU" sz="2400" b="1" dirty="0">
                <a:solidFill>
                  <a:srgbClr val="C00000"/>
                </a:solidFill>
              </a:rPr>
              <a:t>. </a:t>
            </a:r>
            <a:r>
              <a:rPr lang="ru-RU" sz="2400" dirty="0">
                <a:solidFill>
                  <a:srgbClr val="C00000"/>
                </a:solidFill>
              </a:rPr>
              <a:t>Воспитывать дружеские взаимоотношения, любовь к народным </a:t>
            </a:r>
            <a:r>
              <a:rPr lang="ru-RU" sz="2400" dirty="0" smtClean="0">
                <a:solidFill>
                  <a:srgbClr val="C00000"/>
                </a:solidFill>
              </a:rPr>
              <a:t>традициям.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813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Мои сайты\ProPowerPoint\Шаблоны\В работе\Новый Год 2\Print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59432"/>
            <a:ext cx="9156195" cy="6867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548680"/>
            <a:ext cx="4680520" cy="576064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Актуальность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51720" y="1700808"/>
            <a:ext cx="6984776" cy="4669979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rgbClr val="C00000"/>
                </a:solidFill>
              </a:rPr>
              <a:t>Д</a:t>
            </a:r>
            <a:r>
              <a:rPr lang="ru-RU" sz="1800" b="1" dirty="0" smtClean="0">
                <a:solidFill>
                  <a:srgbClr val="C00000"/>
                </a:solidFill>
              </a:rPr>
              <a:t>етский </a:t>
            </a:r>
            <a:r>
              <a:rPr lang="ru-RU" sz="1800" b="1" dirty="0">
                <a:solidFill>
                  <a:srgbClr val="C00000"/>
                </a:solidFill>
              </a:rPr>
              <a:t>сад </a:t>
            </a:r>
            <a:r>
              <a:rPr lang="ru-RU" sz="1800" dirty="0">
                <a:solidFill>
                  <a:srgbClr val="C00000"/>
                </a:solidFill>
              </a:rPr>
              <a:t>– это первый </a:t>
            </a:r>
            <a:r>
              <a:rPr lang="ru-RU" sz="1800" dirty="0" smtClean="0">
                <a:solidFill>
                  <a:srgbClr val="C00000"/>
                </a:solidFill>
              </a:rPr>
              <a:t>вне семейный </a:t>
            </a:r>
            <a:r>
              <a:rPr lang="ru-RU" sz="1800" dirty="0">
                <a:solidFill>
                  <a:srgbClr val="C00000"/>
                </a:solidFill>
              </a:rPr>
              <a:t>социальный институт, с которым вступают в контакт родители. Дальнейшее развитие зависит от совместной работы родителей и педагогов. Ведь как бы серьезно ни продумывались формы воспитания детей в детском саду, невозможно достигнуть поставленной цели без постоянной поддержки и активного участия родителей в педагогическом процессе. Дети и родители не знакомы с историей Новогодней елки. Совместная деятельность сближает родителей и детей, учит взаимопониманию, доверию, делает их настоящими партнерами.</a:t>
            </a:r>
          </a:p>
        </p:txBody>
      </p:sp>
    </p:spTree>
    <p:extLst>
      <p:ext uri="{BB962C8B-B14F-4D97-AF65-F5344CB8AC3E}">
        <p14:creationId xmlns:p14="http://schemas.microsoft.com/office/powerpoint/2010/main" val="300506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1052736"/>
            <a:ext cx="662473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Задачи для детей: 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1.Формировать </a:t>
            </a:r>
            <a:r>
              <a:rPr lang="ru-RU" dirty="0">
                <a:solidFill>
                  <a:srgbClr val="C00000"/>
                </a:solidFill>
              </a:rPr>
              <a:t>целостную картину мира у детей младшего </a:t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>дошкольного </a:t>
            </a:r>
            <a:r>
              <a:rPr lang="ru-RU" dirty="0" smtClean="0">
                <a:solidFill>
                  <a:srgbClr val="C00000"/>
                </a:solidFill>
              </a:rPr>
              <a:t>возраста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2.</a:t>
            </a:r>
            <a:r>
              <a:rPr lang="ru-RU" dirty="0">
                <a:solidFill>
                  <a:srgbClr val="C00000"/>
                </a:solidFill>
              </a:rPr>
              <a:t> П</a:t>
            </a:r>
            <a:r>
              <a:rPr lang="ru-RU" dirty="0" smtClean="0">
                <a:solidFill>
                  <a:srgbClr val="C00000"/>
                </a:solidFill>
              </a:rPr>
              <a:t>ознакомить </a:t>
            </a:r>
            <a:r>
              <a:rPr lang="ru-RU" dirty="0">
                <a:solidFill>
                  <a:srgbClr val="C00000"/>
                </a:solidFill>
              </a:rPr>
              <a:t>с музыкой и художественной </a:t>
            </a:r>
            <a:r>
              <a:rPr lang="ru-RU" dirty="0" smtClean="0">
                <a:solidFill>
                  <a:srgbClr val="C00000"/>
                </a:solidFill>
              </a:rPr>
              <a:t>литературой.</a:t>
            </a:r>
          </a:p>
          <a:p>
            <a:endParaRPr lang="ru-RU" dirty="0">
              <a:solidFill>
                <a:srgbClr val="C00000"/>
              </a:solidFill>
            </a:endParaRPr>
          </a:p>
          <a:p>
            <a:endParaRPr lang="ru-RU" dirty="0" smtClean="0">
              <a:solidFill>
                <a:srgbClr val="C00000"/>
              </a:solidFill>
            </a:endParaRPr>
          </a:p>
          <a:p>
            <a:r>
              <a:rPr lang="ru-RU" b="1" dirty="0">
                <a:solidFill>
                  <a:srgbClr val="C00000"/>
                </a:solidFill>
              </a:rPr>
              <a:t>Задача для родителей</a:t>
            </a:r>
            <a:r>
              <a:rPr lang="ru-RU" b="1" dirty="0" smtClean="0">
                <a:solidFill>
                  <a:srgbClr val="C00000"/>
                </a:solidFill>
              </a:rPr>
              <a:t>.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Расширить </a:t>
            </a:r>
            <a:r>
              <a:rPr lang="ru-RU" dirty="0">
                <a:solidFill>
                  <a:srgbClr val="C00000"/>
                </a:solidFill>
              </a:rPr>
              <a:t>знания родителей о традиции новогодней елки </a:t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>и важности знакомства с ней детей. </a:t>
            </a:r>
            <a:endParaRPr lang="ru-RU" dirty="0" smtClean="0">
              <a:solidFill>
                <a:srgbClr val="C00000"/>
              </a:solidFill>
            </a:endParaRPr>
          </a:p>
          <a:p>
            <a:endParaRPr lang="ru-RU" dirty="0">
              <a:solidFill>
                <a:srgbClr val="C00000"/>
              </a:solidFill>
            </a:endParaRPr>
          </a:p>
          <a:p>
            <a:endParaRPr lang="ru-RU" dirty="0" smtClean="0">
              <a:solidFill>
                <a:srgbClr val="C00000"/>
              </a:solidFill>
            </a:endParaRPr>
          </a:p>
          <a:p>
            <a:r>
              <a:rPr lang="ru-RU" b="1" dirty="0">
                <a:solidFill>
                  <a:srgbClr val="C00000"/>
                </a:solidFill>
              </a:rPr>
              <a:t>Задачи для педагогов.</a:t>
            </a:r>
          </a:p>
          <a:p>
            <a:r>
              <a:rPr lang="ru-RU" dirty="0">
                <a:solidFill>
                  <a:srgbClr val="C00000"/>
                </a:solidFill>
              </a:rPr>
              <a:t>Создать позитивный настрой в преддверии </a:t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>новогоднего праздника. </a:t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  <a:p>
            <a:r>
              <a:rPr lang="ru-RU" dirty="0" smtClean="0"/>
              <a:t> 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1084364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980728"/>
            <a:ext cx="57606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Участники проекта: </a:t>
            </a:r>
            <a:r>
              <a:rPr lang="ru-RU" dirty="0">
                <a:solidFill>
                  <a:srgbClr val="C00000"/>
                </a:solidFill>
              </a:rPr>
              <a:t>дети первой младшей группы, </a:t>
            </a:r>
            <a:r>
              <a:rPr lang="ru-RU" dirty="0" smtClean="0">
                <a:solidFill>
                  <a:srgbClr val="C00000"/>
                </a:solidFill>
              </a:rPr>
              <a:t>педагог, </a:t>
            </a:r>
            <a:r>
              <a:rPr lang="ru-RU" dirty="0">
                <a:solidFill>
                  <a:srgbClr val="C00000"/>
                </a:solidFill>
              </a:rPr>
              <a:t>родители </a:t>
            </a:r>
            <a:r>
              <a:rPr lang="ru-RU" dirty="0" smtClean="0">
                <a:solidFill>
                  <a:srgbClr val="C00000"/>
                </a:solidFill>
              </a:rPr>
              <a:t>воспитанников.</a:t>
            </a:r>
          </a:p>
          <a:p>
            <a:endParaRPr lang="ru-RU" dirty="0">
              <a:solidFill>
                <a:srgbClr val="C00000"/>
              </a:solidFill>
            </a:endParaRPr>
          </a:p>
          <a:p>
            <a:r>
              <a:rPr lang="ru-RU" b="1" dirty="0">
                <a:solidFill>
                  <a:srgbClr val="C00000"/>
                </a:solidFill>
              </a:rPr>
              <a:t>Продолжительность проекта: </a:t>
            </a:r>
            <a:r>
              <a:rPr lang="ru-RU" dirty="0" smtClean="0">
                <a:solidFill>
                  <a:srgbClr val="C00000"/>
                </a:solidFill>
              </a:rPr>
              <a:t>краткосрочный.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491880" y="2420888"/>
            <a:ext cx="1512168" cy="864096"/>
          </a:xfrm>
          <a:prstGeom prst="ellipse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Елочка зеленая</a:t>
            </a:r>
            <a:endParaRPr lang="ru-RU" dirty="0">
              <a:solidFill>
                <a:srgbClr val="C00000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2555776" y="2860179"/>
            <a:ext cx="931168" cy="424805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5004048" y="2852936"/>
            <a:ext cx="936104" cy="43204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4247964" y="3356992"/>
            <a:ext cx="0" cy="648072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Овал 16"/>
          <p:cNvSpPr/>
          <p:nvPr/>
        </p:nvSpPr>
        <p:spPr>
          <a:xfrm>
            <a:off x="1763688" y="3212976"/>
            <a:ext cx="1368152" cy="792088"/>
          </a:xfrm>
          <a:prstGeom prst="ellipse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Педагог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3635896" y="3933056"/>
            <a:ext cx="1368152" cy="792088"/>
          </a:xfrm>
          <a:prstGeom prst="ellipse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Родители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5521660" y="3270498"/>
            <a:ext cx="1368152" cy="792088"/>
          </a:xfrm>
          <a:prstGeom prst="ellipse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Дети</a:t>
            </a:r>
            <a:endParaRPr lang="ru-RU" dirty="0">
              <a:solidFill>
                <a:srgbClr val="C00000"/>
              </a:solidFill>
            </a:endParaRPr>
          </a:p>
        </p:txBody>
      </p:sp>
      <p:cxnSp>
        <p:nvCxnSpPr>
          <p:cNvPr id="21" name="Прямая со стрелкой 20"/>
          <p:cNvCxnSpPr/>
          <p:nvPr/>
        </p:nvCxnSpPr>
        <p:spPr>
          <a:xfrm flipH="1">
            <a:off x="1547664" y="3933056"/>
            <a:ext cx="587338" cy="7920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Овал 21"/>
          <p:cNvSpPr/>
          <p:nvPr/>
        </p:nvSpPr>
        <p:spPr>
          <a:xfrm>
            <a:off x="669318" y="4676886"/>
            <a:ext cx="2534530" cy="1416410"/>
          </a:xfrm>
          <a:prstGeom prst="ellipse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Занятия: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</a:rPr>
              <a:t>лепка, рисование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</a:rPr>
              <a:t>Беседа, чтение стихов.  </a:t>
            </a:r>
            <a:endParaRPr lang="ru-RU" dirty="0">
              <a:solidFill>
                <a:srgbClr val="C00000"/>
              </a:solidFill>
            </a:endParaRPr>
          </a:p>
        </p:txBody>
      </p:sp>
      <p:cxnSp>
        <p:nvCxnSpPr>
          <p:cNvPr id="26" name="Прямая со стрелкой 25"/>
          <p:cNvCxnSpPr>
            <a:stCxn id="18" idx="4"/>
          </p:cNvCxnSpPr>
          <p:nvPr/>
        </p:nvCxnSpPr>
        <p:spPr>
          <a:xfrm>
            <a:off x="4319972" y="4725144"/>
            <a:ext cx="0" cy="504056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Овал 26"/>
          <p:cNvSpPr/>
          <p:nvPr/>
        </p:nvSpPr>
        <p:spPr>
          <a:xfrm>
            <a:off x="3664471" y="5229200"/>
            <a:ext cx="1476164" cy="1008112"/>
          </a:xfrm>
          <a:prstGeom prst="ellipse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Поделки</a:t>
            </a:r>
            <a:endParaRPr lang="ru-RU" dirty="0">
              <a:solidFill>
                <a:srgbClr val="C00000"/>
              </a:solidFill>
            </a:endParaRPr>
          </a:p>
        </p:txBody>
      </p:sp>
      <p:cxnSp>
        <p:nvCxnSpPr>
          <p:cNvPr id="29" name="Прямая со стрелкой 28"/>
          <p:cNvCxnSpPr/>
          <p:nvPr/>
        </p:nvCxnSpPr>
        <p:spPr>
          <a:xfrm>
            <a:off x="6444208" y="4062586"/>
            <a:ext cx="360040" cy="66255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Овал 32"/>
          <p:cNvSpPr/>
          <p:nvPr/>
        </p:nvSpPr>
        <p:spPr>
          <a:xfrm>
            <a:off x="6300192" y="4581128"/>
            <a:ext cx="2520280" cy="1512168"/>
          </a:xfrm>
          <a:prstGeom prst="ellipse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Прослушивание  детских песен, развлечение.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66495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836712"/>
            <a:ext cx="4572000" cy="103464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kern="1800" dirty="0">
                <a:solidFill>
                  <a:schemeClr val="accent2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Конспект в первой младшей группе «Елочка — лесная </a:t>
            </a:r>
            <a:r>
              <a:rPr lang="ru-RU" b="1" kern="1800" dirty="0" smtClean="0">
                <a:solidFill>
                  <a:schemeClr val="accent2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красавица</a:t>
            </a:r>
            <a:endParaRPr lang="ru-RU" sz="10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000" dirty="0">
              <a:ea typeface="Calibri"/>
              <a:cs typeface="Times New Roma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75656" y="2132856"/>
            <a:ext cx="619268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Цель: Познакомить детей с деревом – ель (елка) .</a:t>
            </a:r>
          </a:p>
          <a:p>
            <a:r>
              <a:rPr lang="ru-RU" sz="1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Задачи</a:t>
            </a:r>
          </a:p>
          <a:p>
            <a:r>
              <a:rPr lang="ru-RU" sz="1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Образовательные: </a:t>
            </a:r>
          </a:p>
          <a:p>
            <a:r>
              <a:rPr lang="ru-RU" sz="1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Формировать представление детей о елке, о ее особенностях;</a:t>
            </a:r>
          </a:p>
          <a:p>
            <a:r>
              <a:rPr lang="ru-RU" sz="1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Развивающие:</a:t>
            </a:r>
          </a:p>
          <a:p>
            <a:r>
              <a:rPr lang="ru-RU" sz="1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Развивать воображение, мышление, память, любознательность детей. </a:t>
            </a:r>
          </a:p>
          <a:p>
            <a:r>
              <a:rPr lang="ru-RU" sz="1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Воспитательные:</a:t>
            </a:r>
          </a:p>
          <a:p>
            <a:r>
              <a:rPr lang="ru-RU" sz="1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Воспитывать бережное отношение к природе. </a:t>
            </a:r>
          </a:p>
          <a:p>
            <a:r>
              <a:rPr lang="ru-RU" sz="1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Словарная работа: Елка, зеленая, красавица, нарядная. </a:t>
            </a:r>
          </a:p>
        </p:txBody>
      </p:sp>
    </p:spTree>
    <p:extLst>
      <p:ext uri="{BB962C8B-B14F-4D97-AF65-F5344CB8AC3E}">
        <p14:creationId xmlns:p14="http://schemas.microsoft.com/office/powerpoint/2010/main" val="4173030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1628800"/>
            <a:ext cx="7622976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Предварительная работа: рассматривание иллюстрации «Елка в лесу», дидактическая игра «Украсим елочку», экскурсия на участок д/сада к елочке. </a:t>
            </a:r>
          </a:p>
          <a:p>
            <a:r>
              <a:rPr lang="ru-RU" sz="1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Интеграция образовательных областей: </a:t>
            </a:r>
          </a:p>
          <a:p>
            <a:r>
              <a:rPr lang="ru-RU" sz="1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«Познавательное развитие», </a:t>
            </a:r>
            <a:r>
              <a:rPr lang="ru-RU" sz="16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«</a:t>
            </a:r>
            <a:r>
              <a:rPr lang="ru-RU" sz="1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Художественное эстетическое творчество </a:t>
            </a:r>
          </a:p>
          <a:p>
            <a:r>
              <a:rPr lang="ru-RU" sz="1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Формы работы с детьми:</a:t>
            </a:r>
          </a:p>
          <a:p>
            <a:r>
              <a:rPr lang="ru-RU" sz="1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Прослушивание аудиозаписи «В лесу родилась елочка», </a:t>
            </a:r>
          </a:p>
          <a:p>
            <a:r>
              <a:rPr lang="ru-RU" sz="1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беседа-рассуждение, рассматривание иллюстраций . </a:t>
            </a:r>
          </a:p>
          <a:p>
            <a:r>
              <a:rPr lang="ru-RU" sz="1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Ход непосредственно образовательной деятельности:</a:t>
            </a:r>
          </a:p>
          <a:p>
            <a:r>
              <a:rPr lang="ru-RU" sz="1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Сюрпризный момент</a:t>
            </a:r>
          </a:p>
          <a:p>
            <a:r>
              <a:rPr lang="ru-RU" sz="1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Воспитатель предлагает детям посмотреть отрывок из мультфильма </a:t>
            </a:r>
          </a:p>
          <a:p>
            <a:r>
              <a:rPr lang="ru-RU" sz="1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«В лесу родилась елочка» и внимательно послушать песенку 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30080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1052736"/>
            <a:ext cx="6984776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Воспитатель</a:t>
            </a:r>
            <a:r>
              <a:rPr lang="ru-RU" sz="1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Ребята, вам понравилась песенка? Про что она? (ответы) </a:t>
            </a:r>
          </a:p>
          <a:p>
            <a:r>
              <a:rPr lang="ru-RU" sz="1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Правильно, про елочку. </a:t>
            </a:r>
          </a:p>
          <a:p>
            <a:r>
              <a:rPr lang="ru-RU" sz="1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ru-RU" sz="1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Воспитатель: Я расскажу вам сегодня о елочке - лесной красавице. </a:t>
            </a:r>
          </a:p>
          <a:p>
            <a:r>
              <a:rPr lang="ru-RU" sz="1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Она растет в лесу. Ее сразу можно узнать, потому что у нее вместо листочков – иголки (хвоя). Елка не сбрасывает свои иголочки осенью все сразу, как другие деревья, а меняет их постепенно. Вот поэтому елочка всегда зеленая - зимой и летом, весной и осенью. Ветвь у елки называют – «еловая лапа». Кора темная, шершавая. Верхние веточки короче, чем нижние.  </a:t>
            </a:r>
          </a:p>
          <a:p>
            <a:r>
              <a:rPr lang="ru-RU" sz="1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Воспитатель: Ребята, сейчас на дворе зима, белый и пушистый снег лежит кругом: и на земле, и на дорожках, и на деревьях. Снег, словно теплая шубка укрывает елочку зимой, что бы она не замерзла. Под снегом, как под одеялом спят и ждут весны – насекомые, растения, и звери.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86910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55168" y="620688"/>
            <a:ext cx="7488832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 на елке снег, снег, </a:t>
            </a:r>
          </a:p>
          <a:p>
            <a:r>
              <a:rPr lang="ru-RU" sz="1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под елкой снег, снег. </a:t>
            </a:r>
          </a:p>
          <a:p>
            <a:r>
              <a:rPr lang="ru-RU" sz="1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 под елкой спит медведь… </a:t>
            </a:r>
          </a:p>
          <a:p>
            <a:r>
              <a:rPr lang="ru-RU" sz="1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Хвойная красавица, </a:t>
            </a:r>
          </a:p>
          <a:p>
            <a:r>
              <a:rPr lang="ru-RU" sz="1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Зимою наряжается, </a:t>
            </a:r>
          </a:p>
          <a:p>
            <a:r>
              <a:rPr lang="ru-RU" sz="1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Висят на ней игрушки, </a:t>
            </a:r>
          </a:p>
          <a:p>
            <a:r>
              <a:rPr lang="ru-RU" sz="1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Шарики, хлопушки… </a:t>
            </a:r>
          </a:p>
          <a:p>
            <a:r>
              <a:rPr lang="ru-RU" sz="1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Воспитатель: Давайте вместе рассмотрим елочку. </a:t>
            </a:r>
          </a:p>
          <a:p>
            <a:r>
              <a:rPr lang="ru-RU" sz="1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Какие на ней висят игрушки? Ответы детей (шарики, фонарики, бусы). </a:t>
            </a:r>
          </a:p>
          <a:p>
            <a:r>
              <a:rPr lang="ru-RU" sz="1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Воспитатель: Елка-главное дерево на празднике. Ее приносят из леса, украшают игрушками, мишурой, бусами. Вокруг красивой елочки водят хороводы дети в карнавальных костюмах вместе с дедушкой Морозом и Снегурочкой, и они вручают всем подарки. </a:t>
            </a:r>
          </a:p>
          <a:p>
            <a:r>
              <a:rPr lang="ru-RU" sz="1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Всю елку до макушки</a:t>
            </a:r>
          </a:p>
          <a:p>
            <a:r>
              <a:rPr lang="ru-RU" sz="1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Украсили игрушки. </a:t>
            </a:r>
          </a:p>
          <a:p>
            <a:r>
              <a:rPr lang="ru-RU" sz="1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Вставайте в хоровод</a:t>
            </a:r>
          </a:p>
          <a:p>
            <a:r>
              <a:rPr lang="ru-RU" sz="1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Встречайте Новый год! </a:t>
            </a:r>
          </a:p>
          <a:p>
            <a:r>
              <a:rPr lang="ru-RU" sz="1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Воспитатель: Ребята, помните мы с вами тоже украшали елочку к празднику? </a:t>
            </a:r>
          </a:p>
          <a:p>
            <a:r>
              <a:rPr lang="ru-RU" sz="1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Дети: Да! </a:t>
            </a:r>
          </a:p>
          <a:p>
            <a:r>
              <a:rPr lang="ru-RU" sz="1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Воспитатель: Ребята, какие вы молодцы! Как красиво нарядили елочку! </a:t>
            </a:r>
          </a:p>
          <a:p>
            <a:r>
              <a:rPr lang="ru-RU" sz="1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Давайте вспомним с вами, где же растет елочка? Какого она цвета? Что у нее вместо листочков? Зачем снег укрывает ее? На каком празднике она самая главная и красивая?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5236842"/>
      </p:ext>
    </p:extLst>
  </p:cSld>
  <p:clrMapOvr>
    <a:masterClrMapping/>
  </p:clrMapOvr>
</p:sld>
</file>

<file path=ppt/theme/theme1.xml><?xml version="1.0" encoding="utf-8"?>
<a:theme xmlns:a="http://schemas.openxmlformats.org/drawingml/2006/main" name="S_Novym_Godom!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S_Novym_Godom!</Template>
  <TotalTime>139</TotalTime>
  <Words>756</Words>
  <Application>Microsoft Office PowerPoint</Application>
  <PresentationFormat>Экран (4:3)</PresentationFormat>
  <Paragraphs>85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S_Novym_Godom!</vt:lpstr>
      <vt:lpstr>«Елочка зеленая в гости к нам пришла»</vt:lpstr>
      <vt:lpstr>Цель проекта: Приобщение ребенка с раннего возраста к народной культуре посредством календарно - обрядовых праздников.</vt:lpstr>
      <vt:lpstr>Актуальность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«Елочка зеленая в гости к нам пришла»</dc:title>
  <dc:subject>С Новым Годом!</dc:subject>
  <dc:creator>Катя</dc:creator>
  <dc:description>http://propowerpoint.ru - Бесплатные шаблоны для презентаций. Полезные советы и уроки PowerPoint .</dc:description>
  <cp:lastModifiedBy>Катя</cp:lastModifiedBy>
  <cp:revision>12</cp:revision>
  <dcterms:created xsi:type="dcterms:W3CDTF">2015-12-02T15:48:57Z</dcterms:created>
  <dcterms:modified xsi:type="dcterms:W3CDTF">2016-01-20T17:41:37Z</dcterms:modified>
</cp:coreProperties>
</file>