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60" r:id="rId4"/>
    <p:sldId id="259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600"/>
    <a:srgbClr val="A40000"/>
    <a:srgbClr val="001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-10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A0240F-FAE1-4100-916C-9C4707F95124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E22608-2689-4955-BF8F-B2C948D06C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9224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E22608-2689-4955-BF8F-B2C948D06CCF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1084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10777"/>
            <a:ext cx="7772400" cy="14700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>
              <a:defRPr sz="4800" b="1" cap="none" spc="5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166552"/>
            <a:ext cx="6400800" cy="17526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marL="0" indent="0" algn="ctr">
              <a:buNone/>
              <a:defRPr b="1" cap="none" spc="50">
                <a:ln w="11430"/>
                <a:solidFill>
                  <a:srgbClr val="0026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0E99BC-4097-43CC-9D13-75ABF74C2ACB}" type="datetimeFigureOut">
              <a:rPr lang="ru-RU"/>
              <a:pPr>
                <a:defRPr/>
              </a:pPr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BFF09C-691A-44BD-B587-E9F27112F1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5A58B-BAEE-4B7F-BE21-9465A7B97683}" type="datetimeFigureOut">
              <a:rPr lang="ru-RU"/>
              <a:pPr>
                <a:defRPr/>
              </a:pPr>
              <a:t>14.12.2016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676DD-BE0C-4A55-99AD-14FB74E9FD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Рамка 8"/>
          <p:cNvSpPr/>
          <p:nvPr userDrawn="1"/>
        </p:nvSpPr>
        <p:spPr>
          <a:xfrm>
            <a:off x="0" y="0"/>
            <a:ext cx="9144000" cy="6876000"/>
          </a:xfrm>
          <a:prstGeom prst="frame">
            <a:avLst>
              <a:gd name="adj1" fmla="val 3921"/>
            </a:avLst>
          </a:prstGeom>
          <a:gradFill flip="none" rotWithShape="1">
            <a:gsLst>
              <a:gs pos="23000">
                <a:schemeClr val="bg1"/>
              </a:gs>
              <a:gs pos="55000">
                <a:srgbClr val="0070C0"/>
              </a:gs>
              <a:gs pos="0">
                <a:srgbClr val="C00000"/>
              </a:gs>
              <a:gs pos="75000">
                <a:srgbClr val="0070C0"/>
              </a:gs>
              <a:gs pos="100000">
                <a:srgbClr val="C00000"/>
              </a:gs>
              <a:gs pos="85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4CA539-49EF-4014-A309-4AF50D555532}" type="datetimeFigureOut">
              <a:rPr lang="ru-RU"/>
              <a:pPr>
                <a:defRPr/>
              </a:pPr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FA7B1-9BA9-4F7C-9415-8DFE84A08E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C780D8-0BB4-4CA8-BB0D-334463E4E311}" type="datetimeFigureOut">
              <a:rPr lang="ru-RU"/>
              <a:pPr>
                <a:defRPr/>
              </a:pPr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E9724-80EA-4E7E-9041-4042C75E4B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амка 7"/>
          <p:cNvSpPr/>
          <p:nvPr userDrawn="1"/>
        </p:nvSpPr>
        <p:spPr>
          <a:xfrm>
            <a:off x="0" y="0"/>
            <a:ext cx="9144000" cy="6876000"/>
          </a:xfrm>
          <a:prstGeom prst="frame">
            <a:avLst>
              <a:gd name="adj1" fmla="val 3921"/>
            </a:avLst>
          </a:prstGeom>
          <a:gradFill flip="none" rotWithShape="1">
            <a:gsLst>
              <a:gs pos="23000">
                <a:schemeClr val="bg1"/>
              </a:gs>
              <a:gs pos="55000">
                <a:srgbClr val="0070C0"/>
              </a:gs>
              <a:gs pos="0">
                <a:srgbClr val="C00000"/>
              </a:gs>
              <a:gs pos="75000">
                <a:srgbClr val="0070C0"/>
              </a:gs>
              <a:gs pos="100000">
                <a:srgbClr val="C00000"/>
              </a:gs>
              <a:gs pos="85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1E3FE8-71BE-491E-B4D6-06B65BC7565C}" type="datetimeFigureOut">
              <a:rPr lang="ru-RU"/>
              <a:pPr>
                <a:defRPr/>
              </a:pPr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85BBCD-3C52-4B0B-A9C5-122095A96A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27" name="Picture 3" descr="C:\Users\Solaris\Downloads\UK.png"/>
          <p:cNvPicPr>
            <a:picLocks noChangeAspect="1" noChangeArrowheads="1"/>
          </p:cNvPicPr>
          <p:nvPr userDrawn="1"/>
        </p:nvPicPr>
        <p:blipFill>
          <a:blip r:embed="rId2" cstate="print"/>
          <a:srcRect b="7382"/>
          <a:stretch>
            <a:fillRect/>
          </a:stretch>
        </p:blipFill>
        <p:spPr bwMode="auto">
          <a:xfrm>
            <a:off x="0" y="5524299"/>
            <a:ext cx="1440000" cy="133370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Рамка 9"/>
          <p:cNvSpPr/>
          <p:nvPr userDrawn="1"/>
        </p:nvSpPr>
        <p:spPr>
          <a:xfrm flipH="1">
            <a:off x="0" y="0"/>
            <a:ext cx="9144000" cy="6876000"/>
          </a:xfrm>
          <a:prstGeom prst="frame">
            <a:avLst>
              <a:gd name="adj1" fmla="val 3921"/>
            </a:avLst>
          </a:prstGeom>
          <a:gradFill flip="none" rotWithShape="1">
            <a:gsLst>
              <a:gs pos="23000">
                <a:schemeClr val="bg1"/>
              </a:gs>
              <a:gs pos="55000">
                <a:srgbClr val="0070C0"/>
              </a:gs>
              <a:gs pos="0">
                <a:srgbClr val="C00000"/>
              </a:gs>
              <a:gs pos="75000">
                <a:srgbClr val="0070C0"/>
              </a:gs>
              <a:gs pos="100000">
                <a:srgbClr val="C00000"/>
              </a:gs>
              <a:gs pos="85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600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1E3FE8-71BE-491E-B4D6-06B65BC7565C}" type="datetimeFigureOut">
              <a:rPr lang="ru-RU"/>
              <a:pPr>
                <a:defRPr/>
              </a:pPr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85BBCD-3C52-4B0B-A9C5-122095A96A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26" name="Picture 2" descr="C:\Users\Solaris\Downloads\Rossiya-Russia.png"/>
          <p:cNvPicPr>
            <a:picLocks noChangeAspect="1" noChangeArrowheads="1"/>
          </p:cNvPicPr>
          <p:nvPr userDrawn="1"/>
        </p:nvPicPr>
        <p:blipFill>
          <a:blip r:embed="rId2" cstate="print"/>
          <a:srcRect b="7382"/>
          <a:stretch>
            <a:fillRect/>
          </a:stretch>
        </p:blipFill>
        <p:spPr bwMode="auto">
          <a:xfrm>
            <a:off x="0" y="5524299"/>
            <a:ext cx="1440000" cy="133370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25614-DBD8-4CAF-ABDD-876B54BF54C6}" type="datetimeFigureOut">
              <a:rPr lang="ru-RU"/>
              <a:pPr>
                <a:defRPr/>
              </a:pPr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0CD905-1ACF-4156-A180-2BDE0C597E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Рамка 8"/>
          <p:cNvSpPr/>
          <p:nvPr userDrawn="1"/>
        </p:nvSpPr>
        <p:spPr>
          <a:xfrm>
            <a:off x="0" y="0"/>
            <a:ext cx="9144000" cy="6876000"/>
          </a:xfrm>
          <a:prstGeom prst="frame">
            <a:avLst>
              <a:gd name="adj1" fmla="val 3921"/>
            </a:avLst>
          </a:prstGeom>
          <a:gradFill flip="none" rotWithShape="1">
            <a:gsLst>
              <a:gs pos="23000">
                <a:schemeClr val="bg1"/>
              </a:gs>
              <a:gs pos="55000">
                <a:srgbClr val="0070C0"/>
              </a:gs>
              <a:gs pos="0">
                <a:srgbClr val="C00000"/>
              </a:gs>
              <a:gs pos="75000">
                <a:srgbClr val="0070C0"/>
              </a:gs>
              <a:gs pos="100000">
                <a:srgbClr val="C00000"/>
              </a:gs>
              <a:gs pos="85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639BA-5FCF-41B7-BFD7-8E7DA3C9E8F6}" type="datetimeFigureOut">
              <a:rPr lang="ru-RU"/>
              <a:pPr>
                <a:defRPr/>
              </a:pPr>
              <a:t>14.12.2016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78F713-4922-40AB-8C07-80ED0CFF25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9871B3-4A46-4287-97D2-459E520438E5}" type="datetimeFigureOut">
              <a:rPr lang="ru-RU"/>
              <a:pPr>
                <a:defRPr/>
              </a:pPr>
              <a:t>14.12.2016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B90BED-F5FE-47C3-9D46-FFAF697F32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08D09-4132-47B2-86D2-8562647DB6CA}" type="datetimeFigureOut">
              <a:rPr lang="ru-RU"/>
              <a:pPr>
                <a:defRPr/>
              </a:pPr>
              <a:t>14.12.2016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DC743-20B4-4C50-8251-E72739FDFC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7F3B9-10CB-4CAF-8EF1-73A5C8530708}" type="datetimeFigureOut">
              <a:rPr lang="ru-RU"/>
              <a:pPr>
                <a:defRPr/>
              </a:pPr>
              <a:t>14.12.2016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459CF9-3D87-41C6-A94D-633C1B6FEC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Рамка 5"/>
          <p:cNvSpPr/>
          <p:nvPr userDrawn="1"/>
        </p:nvSpPr>
        <p:spPr>
          <a:xfrm>
            <a:off x="0" y="0"/>
            <a:ext cx="9144000" cy="6876000"/>
          </a:xfrm>
          <a:prstGeom prst="frame">
            <a:avLst>
              <a:gd name="adj1" fmla="val 3921"/>
            </a:avLst>
          </a:prstGeom>
          <a:gradFill flip="none" rotWithShape="1">
            <a:gsLst>
              <a:gs pos="23000">
                <a:schemeClr val="bg1"/>
              </a:gs>
              <a:gs pos="55000">
                <a:srgbClr val="0070C0"/>
              </a:gs>
              <a:gs pos="0">
                <a:srgbClr val="C00000"/>
              </a:gs>
              <a:gs pos="75000">
                <a:srgbClr val="0070C0"/>
              </a:gs>
              <a:gs pos="100000">
                <a:srgbClr val="C00000"/>
              </a:gs>
              <a:gs pos="85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47AB6-B7D9-493D-8B73-1839B84FB0FA}" type="datetimeFigureOut">
              <a:rPr lang="ru-RU"/>
              <a:pPr>
                <a:defRPr/>
              </a:pPr>
              <a:t>14.12.2016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6751B-A817-4CC4-937E-5A1A640552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20000"/>
                <a:lumOff val="8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tx2">
                <a:lumMod val="60000"/>
                <a:lumOff val="4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CEA28B9-9D2C-4ABD-9D6A-4D31797CFBC9}" type="datetimeFigureOut">
              <a:rPr lang="ru-RU"/>
              <a:pPr>
                <a:defRPr/>
              </a:pPr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BDB061F-0AC7-463E-8172-F436812BAE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60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rgbClr val="0026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0026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002600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002600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002600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0026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600" dirty="0" smtClean="0"/>
              <a:t>Aesop’s fables</a:t>
            </a:r>
            <a:r>
              <a:rPr lang="en-US" sz="6600" dirty="0"/>
              <a:t>.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880802"/>
            <a:ext cx="6400800" cy="1752600"/>
          </a:xfrm>
        </p:spPr>
        <p:txBody>
          <a:bodyPr/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“The Town Mouse and the Country Mouse”</a:t>
            </a:r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86592">
            <a:off x="93425" y="3435199"/>
            <a:ext cx="2391728" cy="3086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9582">
            <a:off x="5604360" y="3444657"/>
            <a:ext cx="3152245" cy="23799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5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250"/>
                            </p:stCondLst>
                            <p:childTnLst>
                              <p:par>
                                <p:cTn id="2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Monotype Corsiva" panose="03010101010201010101" pitchFamily="66" charset="0"/>
              </a:rPr>
              <a:t>The Aims of the lesson.</a:t>
            </a:r>
            <a:endParaRPr lang="ru-RU" sz="5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b="1" i="1" dirty="0" smtClean="0"/>
              <a:t>Read the fable and </a:t>
            </a:r>
            <a:r>
              <a:rPr lang="en-US" b="1" i="1" dirty="0" smtClean="0"/>
              <a:t>try </a:t>
            </a:r>
            <a:r>
              <a:rPr lang="en-US" b="1" i="1" dirty="0" smtClean="0"/>
              <a:t>to understand.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i="1" dirty="0" smtClean="0"/>
              <a:t>Choose the best moral for a </a:t>
            </a:r>
            <a:r>
              <a:rPr lang="en-US" b="1" i="1" dirty="0" smtClean="0"/>
              <a:t>fable.</a:t>
            </a:r>
            <a:endParaRPr lang="en-US" b="1" i="1" dirty="0" smtClean="0"/>
          </a:p>
          <a:p>
            <a:pPr marL="514350" indent="-514350">
              <a:buFont typeface="+mj-lt"/>
              <a:buAutoNum type="arabicPeriod"/>
            </a:pPr>
            <a:r>
              <a:rPr lang="en-US" b="1" i="1" dirty="0" smtClean="0"/>
              <a:t>Find the distinctive features (</a:t>
            </a:r>
            <a:r>
              <a:rPr lang="ru-RU" b="1" i="1" dirty="0" smtClean="0"/>
              <a:t>отличительные черты) </a:t>
            </a:r>
            <a:r>
              <a:rPr lang="en-US" b="1" i="1" dirty="0" smtClean="0"/>
              <a:t>of </a:t>
            </a:r>
            <a:r>
              <a:rPr lang="en-US" b="1" i="1" dirty="0" smtClean="0"/>
              <a:t>a fable</a:t>
            </a:r>
            <a:r>
              <a:rPr lang="en-US" b="1" i="1" dirty="0" smtClean="0"/>
              <a:t>.</a:t>
            </a:r>
            <a:endParaRPr lang="ru-RU" b="1" i="1" dirty="0" smtClean="0"/>
          </a:p>
          <a:p>
            <a:pPr marL="514350" indent="-514350">
              <a:buFont typeface="+mj-lt"/>
              <a:buAutoNum type="arabicPeriod"/>
            </a:pPr>
            <a:r>
              <a:rPr lang="en-US" b="1" i="1" dirty="0" smtClean="0"/>
              <a:t>Learn new words.</a:t>
            </a:r>
          </a:p>
          <a:p>
            <a:pPr marL="0" indent="0">
              <a:buNone/>
            </a:pPr>
            <a:endParaRPr lang="en-US" b="1" i="1" dirty="0" smtClean="0"/>
          </a:p>
          <a:p>
            <a:pPr marL="514350" indent="-514350">
              <a:buFont typeface="+mj-lt"/>
              <a:buAutoNum type="arabicPeriod"/>
            </a:pPr>
            <a:endParaRPr lang="ru-RU" b="1" i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z="6000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Monotype Corsiva" panose="03010101010201010101" pitchFamily="66" charset="0"/>
              </a:rPr>
              <a:t>New  words:</a:t>
            </a:r>
            <a:endParaRPr lang="ru-RU" sz="6000" b="1" i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269310" y="1217222"/>
            <a:ext cx="8229600" cy="4525963"/>
          </a:xfrm>
        </p:spPr>
        <p:txBody>
          <a:bodyPr/>
          <a:lstStyle/>
          <a:p>
            <a:pPr marL="324000"/>
            <a:r>
              <a:rPr lang="en-US" b="1" i="1" kern="800" spc="-100" dirty="0" smtClean="0"/>
              <a:t>Poor</a:t>
            </a:r>
            <a:r>
              <a:rPr lang="ru-RU" b="1" i="1" kern="800" spc="-100" dirty="0" smtClean="0"/>
              <a:t> </a:t>
            </a:r>
            <a:r>
              <a:rPr lang="en-US" b="1" i="1" kern="800" spc="-100" dirty="0" smtClean="0"/>
              <a:t>–</a:t>
            </a:r>
            <a:r>
              <a:rPr lang="ru-RU" b="1" i="1" kern="800" spc="-100" dirty="0" smtClean="0"/>
              <a:t> бедный.</a:t>
            </a:r>
            <a:endParaRPr lang="en-US" b="1" i="1" kern="800" spc="-100" dirty="0" smtClean="0"/>
          </a:p>
          <a:p>
            <a:pPr marL="324000"/>
            <a:r>
              <a:rPr lang="en-US" b="1" i="1" kern="800" spc="-100" dirty="0" smtClean="0"/>
              <a:t>Seed(s)</a:t>
            </a:r>
            <a:r>
              <a:rPr lang="ru-RU" b="1" i="1" kern="800" spc="-100" dirty="0" smtClean="0"/>
              <a:t> </a:t>
            </a:r>
            <a:r>
              <a:rPr lang="en-US" b="1" i="1" kern="800" spc="-100" dirty="0" smtClean="0"/>
              <a:t>–</a:t>
            </a:r>
            <a:r>
              <a:rPr lang="ru-RU" b="1" i="1" kern="800" spc="-100" dirty="0" smtClean="0"/>
              <a:t> семя, семена.</a:t>
            </a:r>
            <a:endParaRPr lang="en-US" b="1" i="1" kern="800" spc="-100" dirty="0" smtClean="0"/>
          </a:p>
          <a:p>
            <a:pPr marL="324000"/>
            <a:r>
              <a:rPr lang="en-US" b="1" i="1" kern="800" spc="-100" dirty="0" smtClean="0"/>
              <a:t>Ro</a:t>
            </a:r>
            <a:r>
              <a:rPr lang="en-US" b="1" i="1" kern="800" spc="-100" dirty="0"/>
              <a:t>o</a:t>
            </a:r>
            <a:r>
              <a:rPr lang="en-US" b="1" i="1" kern="800" spc="-100" dirty="0" smtClean="0"/>
              <a:t>t(s)</a:t>
            </a:r>
            <a:r>
              <a:rPr lang="ru-RU" b="1" i="1" kern="800" spc="-100" dirty="0" smtClean="0"/>
              <a:t> </a:t>
            </a:r>
            <a:r>
              <a:rPr lang="en-US" b="1" i="1" kern="800" spc="-100" dirty="0" smtClean="0"/>
              <a:t>–</a:t>
            </a:r>
            <a:r>
              <a:rPr lang="ru-RU" b="1" i="1" kern="800" spc="-100" dirty="0" smtClean="0"/>
              <a:t> коренья. </a:t>
            </a:r>
            <a:endParaRPr lang="en-US" b="1" i="1" kern="800" spc="-100" dirty="0" smtClean="0"/>
          </a:p>
          <a:p>
            <a:pPr marL="324000"/>
            <a:r>
              <a:rPr lang="en-US" b="1" i="1" kern="800" spc="-100" dirty="0" smtClean="0"/>
              <a:t>Larder</a:t>
            </a:r>
            <a:r>
              <a:rPr lang="ru-RU" b="1" i="1" kern="800" spc="-100" dirty="0" smtClean="0"/>
              <a:t> </a:t>
            </a:r>
            <a:r>
              <a:rPr lang="en-US" b="1" i="1" kern="800" spc="-100" dirty="0" smtClean="0"/>
              <a:t>–</a:t>
            </a:r>
            <a:r>
              <a:rPr lang="ru-RU" b="1" i="1" kern="800" spc="-100" dirty="0" smtClean="0"/>
              <a:t> кладовая.</a:t>
            </a:r>
            <a:endParaRPr lang="en-US" b="1" i="1" kern="800" spc="-100" dirty="0" smtClean="0"/>
          </a:p>
          <a:p>
            <a:pPr marL="324000"/>
            <a:r>
              <a:rPr lang="en-US" b="1" i="1" kern="800" spc="-100" dirty="0" smtClean="0"/>
              <a:t>Voice(s)</a:t>
            </a:r>
            <a:r>
              <a:rPr lang="ru-RU" b="1" i="1" kern="800" spc="-100" dirty="0" smtClean="0"/>
              <a:t> </a:t>
            </a:r>
            <a:r>
              <a:rPr lang="en-US" b="1" i="1" kern="800" spc="-100" dirty="0" smtClean="0"/>
              <a:t>–</a:t>
            </a:r>
            <a:r>
              <a:rPr lang="ru-RU" b="1" i="1" kern="800" spc="-100" dirty="0" smtClean="0"/>
              <a:t> голос, голоса.</a:t>
            </a:r>
            <a:endParaRPr lang="en-US" b="1" i="1" kern="800" spc="-100" dirty="0" smtClean="0"/>
          </a:p>
          <a:p>
            <a:pPr marL="324000"/>
            <a:r>
              <a:rPr lang="en-US" b="1" i="1" kern="800" spc="-100" dirty="0" smtClean="0"/>
              <a:t>Hole</a:t>
            </a:r>
            <a:r>
              <a:rPr lang="ru-RU" b="1" i="1" kern="800" spc="-100" dirty="0" smtClean="0"/>
              <a:t> </a:t>
            </a:r>
            <a:r>
              <a:rPr lang="en-US" b="1" i="1" kern="800" spc="-100" dirty="0" smtClean="0"/>
              <a:t>–</a:t>
            </a:r>
            <a:r>
              <a:rPr lang="ru-RU" b="1" i="1" kern="800" spc="-100" dirty="0" smtClean="0"/>
              <a:t> нора.</a:t>
            </a:r>
          </a:p>
          <a:p>
            <a:pPr marL="324000"/>
            <a:r>
              <a:rPr lang="en-US" b="1" i="1" kern="800" spc="-100" dirty="0" smtClean="0"/>
              <a:t>Dangerous – </a:t>
            </a:r>
            <a:r>
              <a:rPr lang="ru-RU" b="1" i="1" kern="800" spc="-100" dirty="0" smtClean="0"/>
              <a:t>опасный.</a:t>
            </a:r>
            <a:endParaRPr lang="en-US" b="1" i="1" kern="800" spc="-100" dirty="0" smtClean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2516" y="1217222"/>
            <a:ext cx="2494245" cy="18706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7689" y="2699670"/>
            <a:ext cx="1999111" cy="2374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7098" y="4928842"/>
            <a:ext cx="2110505" cy="1628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2556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9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40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650"/>
                            </p:stCondLst>
                            <p:childTnLst>
                              <p:par>
                                <p:cTn id="3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"/>
                            </p:stCondLst>
                            <p:childTnLst>
                              <p:par>
                                <p:cTn id="4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450"/>
                            </p:stCondLst>
                            <p:childTnLst>
                              <p:par>
                                <p:cTn id="5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 tmFilter="0,0; .5, 1; 1, 1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400"/>
                            </p:stCondLst>
                            <p:childTnLst>
                              <p:par>
                                <p:cTn id="6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 tmFilter="0,0; .5, 1; 1, 1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750"/>
                            </p:stCondLst>
                            <p:childTnLst>
                              <p:par>
                                <p:cTn id="6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250"/>
                            </p:stCondLst>
                            <p:childTnLst>
                              <p:par>
                                <p:cTn id="7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750"/>
                            </p:stCondLst>
                            <p:childTnLst>
                              <p:par>
                                <p:cTn id="7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Monotype Corsiva" panose="03010101010201010101" pitchFamily="66" charset="0"/>
              </a:rPr>
              <a:t>The best moral:</a:t>
            </a:r>
            <a:endParaRPr lang="ru-RU" sz="6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45422" y="2002830"/>
            <a:ext cx="685315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It is better to be poor than to die.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77499">
            <a:off x="604974" y="3751931"/>
            <a:ext cx="3501723" cy="26262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71672">
            <a:off x="5219832" y="3738614"/>
            <a:ext cx="3537229" cy="26529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21586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950"/>
                            </p:stCondLst>
                            <p:childTnLst>
                              <p:par>
                                <p:cTn id="2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450"/>
                            </p:stCondLst>
                            <p:childTnLst>
                              <p:par>
                                <p:cTn id="2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Monotype Corsiva" panose="03010101010201010101" pitchFamily="66" charset="0"/>
              </a:rPr>
              <a:t>Distinctive Features of a fable:</a:t>
            </a: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arenR"/>
            </a:pPr>
            <a:r>
              <a:rPr lang="en-US" b="1" i="1" dirty="0" smtClean="0"/>
              <a:t>The main characters</a:t>
            </a:r>
            <a:r>
              <a:rPr lang="ru-RU" b="1" i="1" dirty="0" smtClean="0"/>
              <a:t> </a:t>
            </a:r>
            <a:r>
              <a:rPr lang="en-US" b="1" i="1" dirty="0" smtClean="0"/>
              <a:t>(</a:t>
            </a:r>
            <a:r>
              <a:rPr lang="ru-RU" b="1" i="1" dirty="0" smtClean="0"/>
              <a:t>главные герои</a:t>
            </a:r>
            <a:r>
              <a:rPr lang="en-US" b="1" i="1" dirty="0" smtClean="0"/>
              <a:t>) are animals.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 i="1" dirty="0" smtClean="0"/>
              <a:t>They are very much like people.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 i="1" dirty="0" smtClean="0"/>
              <a:t>It teaches moral lessons.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23966">
            <a:off x="5560124" y="3342710"/>
            <a:ext cx="3254024" cy="24405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84538">
            <a:off x="457200" y="4062390"/>
            <a:ext cx="3632548" cy="24216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37044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50"/>
                            </p:stCondLst>
                            <p:childTnLst>
                              <p:par>
                                <p:cTn id="4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50"/>
                            </p:stCondLst>
                            <p:childTnLst>
                              <p:par>
                                <p:cTn id="4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7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Monotype Corsiva" panose="03010101010201010101" pitchFamily="66" charset="0"/>
              </a:rPr>
              <a:t>Home task:</a:t>
            </a:r>
            <a:endParaRPr lang="ru-RU" sz="7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Ex. 7 p.92-93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6082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</TotalTime>
  <Words>139</Words>
  <Application>Microsoft Office PowerPoint</Application>
  <PresentationFormat>Экран (4:3)</PresentationFormat>
  <Paragraphs>24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Aesop’s fables.</vt:lpstr>
      <vt:lpstr>The Aims of the lesson.</vt:lpstr>
      <vt:lpstr>New  words:</vt:lpstr>
      <vt:lpstr>The best moral:</vt:lpstr>
      <vt:lpstr>Distinctive Features of a fable:</vt:lpstr>
      <vt:lpstr>Home task: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Идиомы английского языка</dc:title>
  <dc:creator>Алексей</dc:creator>
  <cp:lastModifiedBy>Ольга Анатольевна</cp:lastModifiedBy>
  <cp:revision>51</cp:revision>
  <dcterms:modified xsi:type="dcterms:W3CDTF">2016-12-14T07:40:08Z</dcterms:modified>
</cp:coreProperties>
</file>