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6" r:id="rId10"/>
    <p:sldId id="267" r:id="rId11"/>
    <p:sldId id="268" r:id="rId12"/>
    <p:sldId id="269" r:id="rId13"/>
    <p:sldId id="270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2ED6-9EFD-4C70-93D6-E8161F929417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DD80E-B393-4D7C-AEDE-BA80191ED4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368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2ED6-9EFD-4C70-93D6-E8161F929417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DD80E-B393-4D7C-AEDE-BA80191ED4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2648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2ED6-9EFD-4C70-93D6-E8161F929417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DD80E-B393-4D7C-AEDE-BA80191ED4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5303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2ED6-9EFD-4C70-93D6-E8161F929417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DD80E-B393-4D7C-AEDE-BA80191ED4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802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2ED6-9EFD-4C70-93D6-E8161F929417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DD80E-B393-4D7C-AEDE-BA80191ED4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29843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2ED6-9EFD-4C70-93D6-E8161F929417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DD80E-B393-4D7C-AEDE-BA80191ED4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831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2ED6-9EFD-4C70-93D6-E8161F929417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DD80E-B393-4D7C-AEDE-BA80191ED4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35781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2ED6-9EFD-4C70-93D6-E8161F929417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DD80E-B393-4D7C-AEDE-BA80191ED4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52596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2ED6-9EFD-4C70-93D6-E8161F929417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DD80E-B393-4D7C-AEDE-BA80191ED4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0915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2ED6-9EFD-4C70-93D6-E8161F929417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FC8DD80E-B393-4D7C-AEDE-BA80191ED4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012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2ED6-9EFD-4C70-93D6-E8161F929417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DD80E-B393-4D7C-AEDE-BA80191ED4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8639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2ED6-9EFD-4C70-93D6-E8161F929417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DD80E-B393-4D7C-AEDE-BA80191ED4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118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2ED6-9EFD-4C70-93D6-E8161F929417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DD80E-B393-4D7C-AEDE-BA80191ED4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346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2ED6-9EFD-4C70-93D6-E8161F929417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DD80E-B393-4D7C-AEDE-BA80191ED4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997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2ED6-9EFD-4C70-93D6-E8161F929417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DD80E-B393-4D7C-AEDE-BA80191ED4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932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2ED6-9EFD-4C70-93D6-E8161F929417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DD80E-B393-4D7C-AEDE-BA80191ED4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2590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2ED6-9EFD-4C70-93D6-E8161F929417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DD80E-B393-4D7C-AEDE-BA80191ED4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4297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E132ED6-9EFD-4C70-93D6-E8161F929417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C8DD80E-B393-4D7C-AEDE-BA80191ED4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271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38049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15377" y="2033516"/>
            <a:ext cx="6987645" cy="3351285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Коррекционная работа по формированию просодических компонентов речи у детей с СНР</a:t>
            </a:r>
          </a:p>
          <a:p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35222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433945"/>
          </a:xfrm>
        </p:spPr>
        <p:txBody>
          <a:bodyPr>
            <a:normAutofit/>
          </a:bodyPr>
          <a:lstStyle/>
          <a:p>
            <a:r>
              <a:rPr lang="ru-RU" b="1" spc="-5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Игры и упражнения на </a:t>
            </a:r>
            <a:r>
              <a:rPr lang="ru-RU" b="1" spc="-5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опознавание и различение тембра </a:t>
            </a:r>
            <a:r>
              <a:rPr lang="ru-RU" b="1" spc="-5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голоса.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2202873"/>
            <a:ext cx="10018713" cy="4197927"/>
          </a:xfrm>
        </p:spPr>
        <p:txBody>
          <a:bodyPr>
            <a:normAutofit fontScale="77500" lnSpcReduction="20000"/>
          </a:bodyPr>
          <a:lstStyle/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b="1" i="1" spc="-5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Игра </a:t>
            </a:r>
            <a:r>
              <a:rPr lang="ru-RU" b="1" i="1" spc="-5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«День и ночь»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indent="269875" algn="just">
              <a:lnSpc>
                <a:spcPct val="150000"/>
              </a:lnSpc>
              <a:spcAft>
                <a:spcPts val="0"/>
              </a:spcAft>
            </a:pPr>
            <a:r>
              <a:rPr lang="ru-RU" spc="-5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По команде «ночь» дети закрывают глаза. По выбору педагога один из детей рассказывает любое стихотворение. По команде «день» все открывают глаза и называют имя </a:t>
            </a:r>
            <a:r>
              <a:rPr lang="ru-RU" spc="-5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читавшего.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b="1" i="1" spc="-5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Игра </a:t>
            </a:r>
            <a:r>
              <a:rPr lang="ru-RU" b="1" i="1" spc="-5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«Узнай по голосу»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indent="269875" algn="just">
              <a:lnSpc>
                <a:spcPct val="150000"/>
              </a:lnSpc>
              <a:spcAft>
                <a:spcPts val="0"/>
              </a:spcAft>
            </a:pPr>
            <a:r>
              <a:rPr lang="ru-RU" spc="-5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Дети становятся в круг. Водящий стоит в середине круга с закрытыми глазами. Играющие начинают двигаться по кругу подскоками. С остановкой музыки дети останавливаются , и один из них (по выбору педагога) должен громко сказать: «Ты загадку отгадай, кто позвал тебя, узнай!»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pc="-5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Водящий с завязанными глазами должен назвать по имени того, кто это сказал. Если он правильно угадывает, его место занимает тот, кого он узнал по голосу</a:t>
            </a:r>
            <a:r>
              <a:rPr lang="ru-RU" spc="-5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60034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420091"/>
          </a:xfrm>
        </p:spPr>
        <p:txBody>
          <a:bodyPr/>
          <a:lstStyle/>
          <a:p>
            <a:r>
              <a:rPr lang="ru-RU" b="1" spc="-5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Упражнения на постановку логического ударения и выделение пауз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2105891"/>
            <a:ext cx="10018713" cy="4225636"/>
          </a:xfrm>
        </p:spPr>
        <p:txBody>
          <a:bodyPr>
            <a:noAutofit/>
          </a:bodyPr>
          <a:lstStyle/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200" b="1" i="1" spc="-5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1 упражнение 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200" spc="-5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Последовательно меняя логическое ударение в вопросительном предложении, предлагаем детям ответить. Проследим, изменится ответ?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/>
              <a:buChar char=""/>
              <a:tabLst>
                <a:tab pos="90170" algn="l"/>
              </a:tabLst>
            </a:pPr>
            <a:r>
              <a:rPr lang="ru-RU" sz="1200" b="1" u="sng" spc="-5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Ты</a:t>
            </a:r>
            <a:r>
              <a:rPr lang="ru-RU" sz="1200" b="1" spc="-5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1200" spc="-5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завтра встречаешь сестру? – Да, я.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/>
              <a:buChar char=""/>
              <a:tabLst>
                <a:tab pos="90170" algn="l"/>
              </a:tabLst>
            </a:pPr>
            <a:r>
              <a:rPr lang="ru-RU" sz="1200" spc="-5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Ты </a:t>
            </a:r>
            <a:r>
              <a:rPr lang="ru-RU" sz="1200" b="1" u="sng" spc="-5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завтра</a:t>
            </a:r>
            <a:r>
              <a:rPr lang="ru-RU" sz="1200" b="1" spc="-5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1200" spc="-5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встречаешь сестру? – Да, завтра.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/>
              <a:buChar char=""/>
              <a:tabLst>
                <a:tab pos="90170" algn="l"/>
              </a:tabLst>
            </a:pPr>
            <a:r>
              <a:rPr lang="ru-RU" sz="1200" spc="-5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Ты завтра </a:t>
            </a:r>
            <a:r>
              <a:rPr lang="ru-RU" sz="1200" b="1" u="sng" spc="-5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встречаешь</a:t>
            </a:r>
            <a:r>
              <a:rPr lang="ru-RU" sz="1200" spc="-5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сестру? – Да, я встречаю.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/>
              <a:buChar char=""/>
              <a:tabLst>
                <a:tab pos="90170" algn="l"/>
              </a:tabLst>
            </a:pPr>
            <a:r>
              <a:rPr lang="ru-RU" sz="1200" spc="-5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Ты завтра встречаешь </a:t>
            </a:r>
            <a:r>
              <a:rPr lang="ru-RU" sz="1200" b="1" u="sng" spc="-5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сестру</a:t>
            </a:r>
            <a:r>
              <a:rPr lang="ru-RU" sz="1200" spc="-5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? – Да, сестру.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200" b="1" i="1" spc="-5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2</a:t>
            </a:r>
            <a:r>
              <a:rPr lang="ru-RU" sz="1200" b="1" i="1" spc="-5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1200" b="1" i="1" spc="-5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упражнение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200" spc="-5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Расскажи стихотворение, соблюдая паузы:      Мама! Мама! Посмотри!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indent="269875" algn="just">
              <a:lnSpc>
                <a:spcPct val="150000"/>
              </a:lnSpc>
              <a:spcAft>
                <a:spcPts val="0"/>
              </a:spcAft>
            </a:pPr>
            <a:r>
              <a:rPr lang="ru-RU" sz="1200" spc="-5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                                                                              Я пускаю пузыри.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indent="269875" algn="just">
              <a:lnSpc>
                <a:spcPct val="150000"/>
              </a:lnSpc>
              <a:spcAft>
                <a:spcPts val="0"/>
              </a:spcAft>
            </a:pPr>
            <a:r>
              <a:rPr lang="ru-RU" sz="1200" spc="-5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                                                                              Желтый, красный, голубой –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indent="269875" algn="just">
              <a:lnSpc>
                <a:spcPct val="150000"/>
              </a:lnSpc>
              <a:spcAft>
                <a:spcPts val="0"/>
              </a:spcAft>
            </a:pPr>
            <a:r>
              <a:rPr lang="ru-RU" sz="1200" spc="-5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                                                                              В каждом я и ты со мной</a:t>
            </a:r>
            <a:r>
              <a:rPr lang="ru-RU" sz="1200" spc="-5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!</a:t>
            </a: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200" b="1" i="1" spc="-5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3 </a:t>
            </a:r>
            <a:r>
              <a:rPr lang="ru-RU" sz="1200" b="1" i="1" spc="-5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упражнение «Меня зовут»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200" spc="-5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Учить детей делать небольшие паузы перед именем. </a:t>
            </a:r>
            <a:endParaRPr lang="ru-RU" sz="1200" spc="-5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200" spc="-5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Например</a:t>
            </a:r>
            <a:r>
              <a:rPr lang="ru-RU" sz="1200" spc="-5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, «Меня зовут (мини-пауза) Оля. Маму зовут (мини-пауза) Мария Ивановна</a:t>
            </a:r>
            <a:r>
              <a:rPr lang="ru-RU" sz="1200" spc="-5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.</a:t>
            </a:r>
            <a:endParaRPr lang="ru-RU" sz="1200" dirty="0"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167830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Логопедический тренажёр «Дэльфа»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84311" y="1943668"/>
            <a:ext cx="4681689" cy="36996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7474" y="1943668"/>
            <a:ext cx="4884643" cy="3699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6270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20399" y="4931385"/>
            <a:ext cx="2123968" cy="148329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7455" y="4931385"/>
            <a:ext cx="2224584" cy="149497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8874" y="685800"/>
            <a:ext cx="3153059" cy="236274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54464" y="685800"/>
            <a:ext cx="3147604" cy="236274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66573" y="2438399"/>
            <a:ext cx="3143250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90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2289412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333333"/>
                </a:solidFill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Основная цель в </a:t>
            </a:r>
            <a:r>
              <a:rPr lang="ru-RU" dirty="0" smtClean="0">
                <a:solidFill>
                  <a:srgbClr val="333333"/>
                </a:solidFill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работе – сформировать речь ребёнка </a:t>
            </a:r>
            <a:r>
              <a:rPr lang="ru-RU" dirty="0">
                <a:solidFill>
                  <a:srgbClr val="333333"/>
                </a:solidFill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яркой, выразительной, эмоциональной.</a:t>
            </a:r>
            <a:r>
              <a:rPr lang="ru-RU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2570325"/>
            <a:ext cx="5516991" cy="3220876"/>
          </a:xfrm>
        </p:spPr>
        <p:txBody>
          <a:bodyPr>
            <a:normAutofit/>
          </a:bodyPr>
          <a:lstStyle/>
          <a:p>
            <a:pPr>
              <a:spcAft>
                <a:spcPts val="675"/>
              </a:spcAft>
            </a:pPr>
            <a:r>
              <a:rPr lang="ru-RU" b="1" dirty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Просодика</a:t>
            </a:r>
            <a:r>
              <a:rPr lang="ru-RU" dirty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 – сложный комплекс элементов, включающий ритм, темп, тембр и логическое ударение, служащий на уровне предложения для выражения различных синтаксических значений и категорий, а также экспрессии и эмоций.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t="373"/>
          <a:stretch/>
        </p:blipFill>
        <p:spPr>
          <a:xfrm>
            <a:off x="7440540" y="2570324"/>
            <a:ext cx="4062484" cy="3035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51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spcAft>
                <a:spcPts val="675"/>
              </a:spcAft>
            </a:pPr>
            <a:r>
              <a:rPr lang="ru-RU" b="1" dirty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Основные компоненты просодической стороны речи.</a:t>
            </a:r>
            <a:r>
              <a:rPr lang="ru-RU" sz="4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48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67098" y="2691396"/>
            <a:ext cx="7659291" cy="3246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81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Особенности просодической стороны речи у детей с СНР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2238233"/>
            <a:ext cx="10018713" cy="3903260"/>
          </a:xfrm>
        </p:spPr>
        <p:txBody>
          <a:bodyPr>
            <a:normAutofit lnSpcReduction="10000"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речевой </a:t>
            </a:r>
            <a:r>
              <a:rPr lang="ru-RU" dirty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выдох ослаблен;</a:t>
            </a:r>
            <a:endParaRPr lang="ru-RU" sz="2800" dirty="0">
              <a:solidFill>
                <a:srgbClr val="333333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речь монотонна, маловыразительна;</a:t>
            </a:r>
            <a:endParaRPr lang="ru-RU" sz="2800" dirty="0">
              <a:solidFill>
                <a:srgbClr val="333333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темп речи замедленный или ускоренный;</a:t>
            </a:r>
            <a:endParaRPr lang="ru-RU" sz="2800" dirty="0">
              <a:solidFill>
                <a:srgbClr val="333333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ритм нарушен при восприятии или воспроизведении;</a:t>
            </a:r>
            <a:endParaRPr lang="ru-RU" sz="2800" dirty="0">
              <a:solidFill>
                <a:srgbClr val="333333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голосовые модуляции недостаточны или отсутствуют; </a:t>
            </a:r>
            <a:endParaRPr lang="ru-RU" sz="2800" dirty="0">
              <a:solidFill>
                <a:srgbClr val="333333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голос либо тихий, либо чрезмерно громкий;</a:t>
            </a:r>
            <a:endParaRPr lang="ru-RU" sz="2800" dirty="0">
              <a:solidFill>
                <a:srgbClr val="333333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тембр чаще низкий;</a:t>
            </a:r>
            <a:endParaRPr lang="ru-RU" sz="2800" dirty="0">
              <a:solidFill>
                <a:srgbClr val="333333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554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Упражнения для формирования речевого дыхания</a:t>
            </a:r>
            <a: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2224585"/>
            <a:ext cx="10018713" cy="4230806"/>
          </a:xfrm>
        </p:spPr>
        <p:txBody>
          <a:bodyPr>
            <a:normAutofit lnSpcReduction="10000"/>
          </a:bodyPr>
          <a:lstStyle/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50000"/>
              </a:lnSpc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«Жук жужжит»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И.п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– руки поднять в стороны и немного отвести назад словно крылья. Выдыхая, дети произносят: «ж-ж-ж», опуская руки вниз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lvl="0" indent="269875" algn="just">
              <a:lnSpc>
                <a:spcPct val="150000"/>
              </a:lnSpc>
              <a:spcAft>
                <a:spcPts val="0"/>
              </a:spcAft>
              <a:buClr>
                <a:srgbClr val="E32D91">
                  <a:lumMod val="75000"/>
                </a:srgbClr>
              </a:buClr>
            </a:pPr>
            <a:r>
              <a:rPr lang="ru-RU" sz="2200" b="1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«Воздушный шарик»</a:t>
            </a:r>
            <a:endParaRPr lang="ru-RU" sz="19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indent="0" algn="just">
              <a:lnSpc>
                <a:spcPct val="150000"/>
              </a:lnSpc>
              <a:spcAft>
                <a:spcPts val="0"/>
              </a:spcAft>
              <a:buClr>
                <a:srgbClr val="E32D91">
                  <a:lumMod val="75000"/>
                </a:srgbClr>
              </a:buClr>
              <a:buNone/>
            </a:pP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Предлагаем детям надуть шарик. Дети перед грудью руками держат воображаемый шарик. Медленный наклон вперед сопровождается выдохом на звук «ф-ф-ф». При выпрямлении вдох производится непроизвольно.</a:t>
            </a:r>
            <a:endParaRPr lang="ru-RU" sz="19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28650" indent="-342900" algn="just">
              <a:lnSpc>
                <a:spcPct val="150000"/>
              </a:lnSpc>
              <a:spcAft>
                <a:spcPts val="0"/>
              </a:spcAft>
            </a:pP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28650" indent="-342900" algn="just">
              <a:lnSpc>
                <a:spcPct val="150000"/>
              </a:lnSpc>
              <a:spcAft>
                <a:spcPts val="0"/>
              </a:spcAft>
            </a:pP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6269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pc="-4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Упражнения на развитие интонационной выразительности речи.</a:t>
            </a:r>
            <a: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*"/>
              <a:tabLst>
                <a:tab pos="591185" algn="l"/>
              </a:tabLst>
            </a:pPr>
            <a:r>
              <a:rPr lang="ru-RU" i="1" spc="-5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</a:t>
            </a:r>
            <a:r>
              <a:rPr lang="ru-RU" i="1" spc="-5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дворе трава, на траве дрова.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*"/>
              <a:tabLst>
                <a:tab pos="591185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Грустно («Ох, сколько здесь работы!»);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*"/>
              <a:tabLst>
                <a:tab pos="591185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Радостно («Ура, здесь можно интересно поиграть!»);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*"/>
              <a:tabLst>
                <a:tab pos="591185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Равнодушно («Ну и что?»).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7233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pc="-3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ru-RU" b="1" spc="-3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пражнения на </a:t>
            </a:r>
            <a:r>
              <a:rPr lang="ru-RU" b="1" spc="-3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расширение </a:t>
            </a:r>
            <a:r>
              <a:rPr lang="ru-RU" b="1" spc="-3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звуковысотного</a:t>
            </a:r>
            <a:r>
              <a:rPr lang="ru-RU" b="1" spc="-3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spc="-3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диапазона.</a:t>
            </a:r>
            <a: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269875" algn="just">
              <a:lnSpc>
                <a:spcPct val="150000"/>
              </a:lnSpc>
              <a:spcAft>
                <a:spcPts val="0"/>
              </a:spcAft>
              <a:tabLst>
                <a:tab pos="487680" algn="l"/>
              </a:tabLs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Произнеси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звук (Ж), с разной степенью высоты, подражая жужжанию большого шмеля (низко) и маленькой пчелки (высоко).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50000"/>
              </a:lnSpc>
              <a:spcAft>
                <a:spcPts val="0"/>
              </a:spcAft>
              <a:tabLst>
                <a:tab pos="487680" algn="l"/>
              </a:tabLs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Начался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пожар, вызвали пожарную машину. Она едет по улицам и издает пронзительные звуки сирены: «У-у-у-у». изобрази эти звуки голосом.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059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pc="-35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Упражнения на развитие силы голоса.</a:t>
            </a:r>
            <a: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2033516"/>
            <a:ext cx="10018713" cy="4517409"/>
          </a:xfrm>
        </p:spPr>
        <p:txBody>
          <a:bodyPr>
            <a:normAutofit/>
          </a:bodyPr>
          <a:lstStyle/>
          <a:p>
            <a:pPr indent="269875" algn="just">
              <a:lnSpc>
                <a:spcPct val="150000"/>
              </a:lnSpc>
              <a:spcAft>
                <a:spcPts val="0"/>
              </a:spcAft>
              <a:tabLst>
                <a:tab pos="396240" algn="l"/>
              </a:tabLst>
            </a:pPr>
            <a:r>
              <a:rPr lang="ru-RU" b="1" i="1" spc="-5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200" b="1" i="1" spc="-5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Гудок </a:t>
            </a:r>
            <a:r>
              <a:rPr lang="ru-RU" sz="2200" b="1" i="1" spc="-5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паровоза».</a:t>
            </a:r>
            <a:endParaRPr lang="ru-RU" sz="2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200" spc="4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Изобразим голосом гудок паровоза: «Ту-ту-ту-ту». Сначала </a:t>
            </a:r>
            <a:r>
              <a:rPr lang="ru-RU" sz="2200" spc="5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произносим очень тихо, как будто паровоз еще очень далеко, потом громче, </a:t>
            </a:r>
            <a:r>
              <a:rPr lang="ru-RU" sz="2200" spc="45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еще громче, очень громко, а затем голос слабеет, как будто паровоз </a:t>
            </a:r>
            <a:r>
              <a:rPr lang="ru-RU" sz="2200" spc="-1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удаляется.</a:t>
            </a:r>
            <a:endParaRPr lang="ru-RU" sz="2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50000"/>
              </a:lnSpc>
              <a:spcAft>
                <a:spcPts val="0"/>
              </a:spcAft>
              <a:tabLst>
                <a:tab pos="396240" algn="l"/>
              </a:tabLst>
            </a:pPr>
            <a:r>
              <a:rPr lang="ru-RU" sz="22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b="1" i="1" spc="-1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«Ауканье».</a:t>
            </a:r>
            <a:endParaRPr lang="ru-RU" sz="2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Представьте, что вы заблудились в лесу. Вы стоите и кричите: «Ау - ау!». Произносить звуки надо сначала тихо, потом громче, затем еще громче</a:t>
            </a: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628650" indent="-342900" algn="just">
              <a:lnSpc>
                <a:spcPct val="150000"/>
              </a:lnSpc>
              <a:spcAft>
                <a:spcPts val="0"/>
              </a:spcAft>
            </a:pPr>
            <a:r>
              <a:rPr lang="ru-RU" sz="22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«Поём </a:t>
            </a:r>
            <a:r>
              <a:rPr lang="ru-RU" sz="22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гласные </a:t>
            </a:r>
            <a:r>
              <a:rPr lang="ru-RU" sz="22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звуки» </a:t>
            </a: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(громко, тихо, громко-тихо, тихо-громко)</a:t>
            </a:r>
            <a:endParaRPr lang="ru-RU" sz="2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32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pc="-2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Упражнения на выработку умения управлять темпом речи.</a:t>
            </a:r>
            <a:r>
              <a:rPr lang="ru-RU" sz="3600" dirty="0">
                <a:latin typeface="Calibri"/>
                <a:ea typeface="Calibri"/>
                <a:cs typeface="Times New Roman"/>
              </a:rPr>
              <a:t/>
            </a:r>
            <a:br>
              <a:rPr lang="ru-RU" sz="36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pc="-5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Произнесите </a:t>
            </a:r>
            <a:r>
              <a:rPr lang="ru-RU" spc="-5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следующие предложения в нужном темпе: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/>
              <a:buChar char=""/>
              <a:tabLst>
                <a:tab pos="90170" algn="l"/>
                <a:tab pos="723900" algn="l"/>
              </a:tabLst>
            </a:pPr>
            <a:r>
              <a:rPr lang="ru-RU" spc="-5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Как медленно вертится колесо!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/>
              <a:buChar char=""/>
              <a:tabLst>
                <a:tab pos="90170" algn="l"/>
                <a:tab pos="723900" algn="l"/>
              </a:tabLst>
            </a:pPr>
            <a:r>
              <a:rPr lang="ru-RU" spc="-5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Как </a:t>
            </a:r>
            <a:r>
              <a:rPr lang="ru-RU" spc="-5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долго тянется зима!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/>
              <a:buChar char=""/>
              <a:tabLst>
                <a:tab pos="90170" algn="l"/>
                <a:tab pos="723900" algn="l"/>
              </a:tabLst>
            </a:pPr>
            <a:r>
              <a:rPr lang="ru-RU" spc="-1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Скорей бежим домой!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45969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Красный и фиолетовый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81</TotalTime>
  <Words>631</Words>
  <Application>Microsoft Office PowerPoint</Application>
  <PresentationFormat>Широкоэкранный</PresentationFormat>
  <Paragraphs>60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Corbel</vt:lpstr>
      <vt:lpstr>Helvetica</vt:lpstr>
      <vt:lpstr>Symbol</vt:lpstr>
      <vt:lpstr>Times New Roman</vt:lpstr>
      <vt:lpstr>Параллакс</vt:lpstr>
      <vt:lpstr>Презентация PowerPoint</vt:lpstr>
      <vt:lpstr>Основная цель в работе – сформировать речь ребёнка яркой, выразительной, эмоциональной. </vt:lpstr>
      <vt:lpstr>Основные компоненты просодической стороны речи. </vt:lpstr>
      <vt:lpstr>Особенности просодической стороны речи у детей с СНР</vt:lpstr>
      <vt:lpstr>Упражнения для формирования речевого дыхания </vt:lpstr>
      <vt:lpstr>Упражнения на развитие интонационной выразительности речи. </vt:lpstr>
      <vt:lpstr>Упражнения на расширение звуковысотного диапазона. </vt:lpstr>
      <vt:lpstr>Упражнения на развитие силы голоса. </vt:lpstr>
      <vt:lpstr>Упражнения на выработку умения управлять темпом речи. </vt:lpstr>
      <vt:lpstr>Игры и упражнения на опознавание и различение тембра голоса.</vt:lpstr>
      <vt:lpstr>Упражнения на постановку логического ударения и выделение пауз</vt:lpstr>
      <vt:lpstr>Логопедический тренажёр «Дэльфа»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Логопед</dc:creator>
  <cp:lastModifiedBy>Логопед</cp:lastModifiedBy>
  <cp:revision>13</cp:revision>
  <dcterms:created xsi:type="dcterms:W3CDTF">2016-12-08T05:42:43Z</dcterms:created>
  <dcterms:modified xsi:type="dcterms:W3CDTF">2016-12-09T08:31:10Z</dcterms:modified>
</cp:coreProperties>
</file>